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257" r:id="rId3"/>
    <p:sldId id="293" r:id="rId4"/>
    <p:sldId id="294" r:id="rId5"/>
    <p:sldId id="295" r:id="rId6"/>
    <p:sldId id="296" r:id="rId7"/>
    <p:sldId id="297" r:id="rId8"/>
    <p:sldId id="298" r:id="rId9"/>
    <p:sldId id="299" r:id="rId10"/>
    <p:sldId id="300" r:id="rId11"/>
    <p:sldId id="327" r:id="rId12"/>
    <p:sldId id="328" r:id="rId13"/>
    <p:sldId id="329" r:id="rId14"/>
    <p:sldId id="304" r:id="rId15"/>
    <p:sldId id="305" r:id="rId16"/>
    <p:sldId id="306" r:id="rId17"/>
    <p:sldId id="292" r:id="rId18"/>
    <p:sldId id="308" r:id="rId19"/>
    <p:sldId id="309" r:id="rId20"/>
    <p:sldId id="310" r:id="rId21"/>
    <p:sldId id="311" r:id="rId22"/>
    <p:sldId id="258" r:id="rId23"/>
    <p:sldId id="259" r:id="rId24"/>
    <p:sldId id="260" r:id="rId25"/>
    <p:sldId id="261" r:id="rId26"/>
    <p:sldId id="262" r:id="rId27"/>
    <p:sldId id="263" r:id="rId28"/>
    <p:sldId id="264" r:id="rId29"/>
    <p:sldId id="312" r:id="rId30"/>
    <p:sldId id="266" r:id="rId31"/>
    <p:sldId id="313" r:id="rId32"/>
    <p:sldId id="314" r:id="rId33"/>
    <p:sldId id="267" r:id="rId34"/>
    <p:sldId id="268" r:id="rId35"/>
    <p:sldId id="269" r:id="rId36"/>
    <p:sldId id="315" r:id="rId37"/>
    <p:sldId id="316" r:id="rId38"/>
    <p:sldId id="270" r:id="rId39"/>
    <p:sldId id="271" r:id="rId40"/>
    <p:sldId id="272" r:id="rId41"/>
    <p:sldId id="273" r:id="rId42"/>
    <p:sldId id="317" r:id="rId43"/>
    <p:sldId id="318" r:id="rId44"/>
    <p:sldId id="319" r:id="rId45"/>
    <p:sldId id="320" r:id="rId46"/>
    <p:sldId id="274" r:id="rId47"/>
    <p:sldId id="321" r:id="rId48"/>
    <p:sldId id="322" r:id="rId49"/>
    <p:sldId id="275" r:id="rId50"/>
    <p:sldId id="276" r:id="rId51"/>
    <p:sldId id="323" r:id="rId52"/>
    <p:sldId id="277" r:id="rId53"/>
    <p:sldId id="278" r:id="rId54"/>
    <p:sldId id="324" r:id="rId55"/>
    <p:sldId id="279" r:id="rId56"/>
    <p:sldId id="330" r:id="rId57"/>
    <p:sldId id="325" r:id="rId58"/>
    <p:sldId id="280" r:id="rId59"/>
    <p:sldId id="281" r:id="rId60"/>
    <p:sldId id="282" r:id="rId61"/>
    <p:sldId id="283" r:id="rId62"/>
    <p:sldId id="284" r:id="rId63"/>
    <p:sldId id="285" r:id="rId64"/>
    <p:sldId id="286" r:id="rId65"/>
    <p:sldId id="287" r:id="rId66"/>
    <p:sldId id="288" r:id="rId67"/>
    <p:sldId id="289" r:id="rId68"/>
    <p:sldId id="331" r:id="rId69"/>
    <p:sldId id="290" r:id="rId70"/>
    <p:sldId id="291" r:id="rId71"/>
  </p:sldIdLst>
  <p:sldSz cx="9144000" cy="6858000" type="screen4x3"/>
  <p:notesSz cx="6858000" cy="9144000"/>
  <p:defaultTextStyle>
    <a:defPPr>
      <a:defRPr lang="pt-BR"/>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21E"/>
    <a:srgbClr val="ADB54B"/>
    <a:srgbClr val="FFCC66"/>
    <a:srgbClr val="666699"/>
    <a:srgbClr val="B2C3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342" autoAdjust="0"/>
    <p:restoredTop sz="90929"/>
  </p:normalViewPr>
  <p:slideViewPr>
    <p:cSldViewPr>
      <p:cViewPr varScale="1">
        <p:scale>
          <a:sx n="106" d="100"/>
          <a:sy n="106" d="100"/>
        </p:scale>
        <p:origin x="151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2B6EB-1FD6-41C9-82BB-7B87F0CAF51B}" type="datetimeFigureOut">
              <a:rPr lang="pt-BR" smtClean="0"/>
              <a:t>15/09/2017</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CF3F8-5208-497E-A53F-334A8CCB874C}" type="slidenum">
              <a:rPr lang="pt-BR" smtClean="0"/>
              <a:t>‹nº›</a:t>
            </a:fld>
            <a:endParaRPr lang="pt-BR"/>
          </a:p>
        </p:txBody>
      </p:sp>
    </p:spTree>
    <p:extLst>
      <p:ext uri="{BB962C8B-B14F-4D97-AF65-F5344CB8AC3E}">
        <p14:creationId xmlns:p14="http://schemas.microsoft.com/office/powerpoint/2010/main" val="997630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CF3F8-5208-497E-A53F-334A8CCB874C}" type="slidenum">
              <a:rPr lang="pt-BR" smtClean="0"/>
              <a:t>41</a:t>
            </a:fld>
            <a:endParaRPr lang="pt-BR"/>
          </a:p>
        </p:txBody>
      </p:sp>
    </p:spTree>
    <p:extLst>
      <p:ext uri="{BB962C8B-B14F-4D97-AF65-F5344CB8AC3E}">
        <p14:creationId xmlns:p14="http://schemas.microsoft.com/office/powerpoint/2010/main" val="1166513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CF3F8-5208-497E-A53F-334A8CCB874C}" type="slidenum">
              <a:rPr lang="pt-BR" smtClean="0"/>
              <a:t>42</a:t>
            </a:fld>
            <a:endParaRPr lang="pt-BR"/>
          </a:p>
        </p:txBody>
      </p:sp>
    </p:spTree>
    <p:extLst>
      <p:ext uri="{BB962C8B-B14F-4D97-AF65-F5344CB8AC3E}">
        <p14:creationId xmlns:p14="http://schemas.microsoft.com/office/powerpoint/2010/main" val="200041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CF3F8-5208-497E-A53F-334A8CCB874C}" type="slidenum">
              <a:rPr lang="pt-BR" smtClean="0"/>
              <a:t>43</a:t>
            </a:fld>
            <a:endParaRPr lang="pt-BR"/>
          </a:p>
        </p:txBody>
      </p:sp>
    </p:spTree>
    <p:extLst>
      <p:ext uri="{BB962C8B-B14F-4D97-AF65-F5344CB8AC3E}">
        <p14:creationId xmlns:p14="http://schemas.microsoft.com/office/powerpoint/2010/main" val="2173421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CF3F8-5208-497E-A53F-334A8CCB874C}" type="slidenum">
              <a:rPr lang="pt-BR" smtClean="0"/>
              <a:t>44</a:t>
            </a:fld>
            <a:endParaRPr lang="pt-BR"/>
          </a:p>
        </p:txBody>
      </p:sp>
    </p:spTree>
    <p:extLst>
      <p:ext uri="{BB962C8B-B14F-4D97-AF65-F5344CB8AC3E}">
        <p14:creationId xmlns:p14="http://schemas.microsoft.com/office/powerpoint/2010/main" val="401390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CF3F8-5208-497E-A53F-334A8CCB874C}" type="slidenum">
              <a:rPr lang="pt-BR" smtClean="0"/>
              <a:t>45</a:t>
            </a:fld>
            <a:endParaRPr lang="pt-BR"/>
          </a:p>
        </p:txBody>
      </p:sp>
    </p:spTree>
    <p:extLst>
      <p:ext uri="{BB962C8B-B14F-4D97-AF65-F5344CB8AC3E}">
        <p14:creationId xmlns:p14="http://schemas.microsoft.com/office/powerpoint/2010/main" val="185009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CF3F8-5208-497E-A53F-334A8CCB874C}" type="slidenum">
              <a:rPr lang="pt-BR" smtClean="0"/>
              <a:t>47</a:t>
            </a:fld>
            <a:endParaRPr lang="pt-BR"/>
          </a:p>
        </p:txBody>
      </p:sp>
    </p:spTree>
    <p:extLst>
      <p:ext uri="{BB962C8B-B14F-4D97-AF65-F5344CB8AC3E}">
        <p14:creationId xmlns:p14="http://schemas.microsoft.com/office/powerpoint/2010/main" val="2275448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CF3F8-5208-497E-A53F-334A8CCB874C}" type="slidenum">
              <a:rPr lang="pt-BR" smtClean="0"/>
              <a:t>48</a:t>
            </a:fld>
            <a:endParaRPr lang="pt-BR"/>
          </a:p>
        </p:txBody>
      </p:sp>
    </p:spTree>
    <p:extLst>
      <p:ext uri="{BB962C8B-B14F-4D97-AF65-F5344CB8AC3E}">
        <p14:creationId xmlns:p14="http://schemas.microsoft.com/office/powerpoint/2010/main" val="583942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pt-BR" smtClean="0"/>
              <a:t>Clique para editar o título mestre</a:t>
            </a:r>
            <a:endParaRPr lang="pt-BR"/>
          </a:p>
        </p:txBody>
      </p:sp>
      <p:sp>
        <p:nvSpPr>
          <p:cNvPr id="3" name="Subtítulo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Clique para editar o estilo do subtítulo mestre</a:t>
            </a:r>
            <a:endParaRPr lang="pt-BR"/>
          </a:p>
        </p:txBody>
      </p:sp>
    </p:spTree>
    <p:extLst>
      <p:ext uri="{BB962C8B-B14F-4D97-AF65-F5344CB8AC3E}">
        <p14:creationId xmlns:p14="http://schemas.microsoft.com/office/powerpoint/2010/main" val="271703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628650" y="1825625"/>
            <a:ext cx="7886700" cy="4351338"/>
          </a:xfrm>
          <a:prstGeom prst="rect">
            <a:avLst/>
          </a:prstGeo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977414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7543800" y="460375"/>
            <a:ext cx="2305050" cy="5716588"/>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628650" y="460375"/>
            <a:ext cx="6762750" cy="5716588"/>
          </a:xfrm>
          <a:prstGeom prst="rect">
            <a:avLst/>
          </a:prstGeo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1630818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a:xfrm>
            <a:off x="628650" y="1825625"/>
            <a:ext cx="7886700" cy="4351338"/>
          </a:xfrm>
          <a:prstGeom prst="rect">
            <a:avLst/>
          </a:prstGeo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801167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pt-BR" smtClean="0"/>
              <a:t>Clique para editar o título mestre</a:t>
            </a:r>
            <a:endParaRPr lang="pt-BR"/>
          </a:p>
        </p:txBody>
      </p:sp>
      <p:sp>
        <p:nvSpPr>
          <p:cNvPr id="3" name="Espaço Reservado para Texto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t-BR" smtClean="0"/>
              <a:t>Clique para editar o texto mestre</a:t>
            </a:r>
          </a:p>
        </p:txBody>
      </p:sp>
    </p:spTree>
    <p:extLst>
      <p:ext uri="{BB962C8B-B14F-4D97-AF65-F5344CB8AC3E}">
        <p14:creationId xmlns:p14="http://schemas.microsoft.com/office/powerpoint/2010/main" val="167587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628650" y="1825625"/>
            <a:ext cx="3867150" cy="4351338"/>
          </a:xfrm>
          <a:prstGeom prst="rect">
            <a:avLst/>
          </a:prstGeo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825625"/>
            <a:ext cx="3867150" cy="4351338"/>
          </a:xfrm>
          <a:prstGeom prst="rect">
            <a:avLst/>
          </a:prstGeo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1599432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pt-BR" smtClean="0"/>
              <a:t>Clique para editar o título mestre</a:t>
            </a:r>
            <a:endParaRPr lang="pt-BR"/>
          </a:p>
        </p:txBody>
      </p:sp>
      <p:sp>
        <p:nvSpPr>
          <p:cNvPr id="3" name="Espaço Reservado para Texto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630238" y="2505075"/>
            <a:ext cx="3868737" cy="3684588"/>
          </a:xfrm>
          <a:prstGeom prst="rect">
            <a:avLst/>
          </a:prstGeo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4629150" y="2505075"/>
            <a:ext cx="3887788" cy="3684588"/>
          </a:xfrm>
          <a:prstGeom prst="rect">
            <a:avLst/>
          </a:prstGeo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2884235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Tree>
    <p:extLst>
      <p:ext uri="{BB962C8B-B14F-4D97-AF65-F5344CB8AC3E}">
        <p14:creationId xmlns:p14="http://schemas.microsoft.com/office/powerpoint/2010/main" val="2230786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467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pt-BR" smtClean="0"/>
              <a:t>Clique para editar o título mestre</a:t>
            </a:r>
            <a:endParaRPr lang="pt-BR"/>
          </a:p>
        </p:txBody>
      </p:sp>
      <p:sp>
        <p:nvSpPr>
          <p:cNvPr id="3" name="Espaço Reservado para Conteúdo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Tree>
    <p:extLst>
      <p:ext uri="{BB962C8B-B14F-4D97-AF65-F5344CB8AC3E}">
        <p14:creationId xmlns:p14="http://schemas.microsoft.com/office/powerpoint/2010/main" val="1080831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pt-BR" smtClean="0"/>
              <a:t>Clique para editar o título mestre</a:t>
            </a:r>
            <a:endParaRPr lang="pt-BR"/>
          </a:p>
        </p:txBody>
      </p:sp>
      <p:sp>
        <p:nvSpPr>
          <p:cNvPr id="3" name="Espaço Reservado para Imagem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smtClean="0"/>
          </a:p>
        </p:txBody>
      </p:sp>
      <p:sp>
        <p:nvSpPr>
          <p:cNvPr id="4" name="Espaço Reservado para Texto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Tree>
    <p:extLst>
      <p:ext uri="{BB962C8B-B14F-4D97-AF65-F5344CB8AC3E}">
        <p14:creationId xmlns:p14="http://schemas.microsoft.com/office/powerpoint/2010/main" val="3062285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fundo04"/>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8" descr="logo"/>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81000" y="6151563"/>
            <a:ext cx="835025"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9"/>
          <p:cNvSpPr>
            <a:spLocks noChangeArrowheads="1"/>
          </p:cNvSpPr>
          <p:nvPr userDrawn="1"/>
        </p:nvSpPr>
        <p:spPr bwMode="auto">
          <a:xfrm>
            <a:off x="7740650" y="6556375"/>
            <a:ext cx="1979613" cy="14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r>
              <a:rPr lang="en-GB" altLang="pt-BR" sz="1000" smtClean="0">
                <a:solidFill>
                  <a:schemeClr val="bg1"/>
                </a:solidFill>
                <a:latin typeface="Verdana" panose="020B0604030504040204" pitchFamily="34" charset="0"/>
              </a:rPr>
              <a:t>slide  </a:t>
            </a:r>
            <a:fld id="{19463EE3-2818-453B-88B8-D623DBA1223D}" type="slidenum">
              <a:rPr lang="en-GB" altLang="pt-BR" sz="1000" smtClean="0">
                <a:solidFill>
                  <a:schemeClr val="bg1"/>
                </a:solidFill>
                <a:latin typeface="Verdana" panose="020B0604030504040204" pitchFamily="34" charset="0"/>
              </a:rPr>
              <a:pPr algn="ctr" eaLnBrk="1" hangingPunct="1">
                <a:defRPr/>
              </a:pPr>
              <a:t>‹nº›</a:t>
            </a:fld>
            <a:endParaRPr lang="en-GB" altLang="pt-BR" sz="1000" smtClean="0">
              <a:solidFill>
                <a:schemeClr val="bg1"/>
              </a:solidFill>
              <a:latin typeface="Verdana" panose="020B0604030504040204" pitchFamily="34" charset="0"/>
            </a:endParaRPr>
          </a:p>
        </p:txBody>
      </p:sp>
      <p:sp>
        <p:nvSpPr>
          <p:cNvPr id="1029" name="Rectangle 10"/>
          <p:cNvSpPr>
            <a:spLocks noChangeArrowheads="1"/>
          </p:cNvSpPr>
          <p:nvPr userDrawn="1"/>
        </p:nvSpPr>
        <p:spPr bwMode="auto">
          <a:xfrm>
            <a:off x="0" y="30163"/>
            <a:ext cx="197961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r>
              <a:rPr lang="en-GB" altLang="pt-BR" sz="1000" smtClean="0">
                <a:solidFill>
                  <a:schemeClr val="bg1"/>
                </a:solidFill>
                <a:latin typeface="Verdana" panose="020B0604030504040204" pitchFamily="34" charset="0"/>
              </a:rPr>
              <a:t>Capítulo 6</a:t>
            </a:r>
          </a:p>
          <a:p>
            <a:pPr eaLnBrk="1" hangingPunct="1">
              <a:defRPr/>
            </a:pPr>
            <a:r>
              <a:rPr lang="en-GB" altLang="pt-BR" sz="1000" smtClean="0">
                <a:solidFill>
                  <a:schemeClr val="bg1"/>
                </a:solidFill>
                <a:latin typeface="Verdana" panose="020B0604030504040204" pitchFamily="34" charset="0"/>
              </a:rPr>
              <a:t>Circuitos Integrados </a:t>
            </a:r>
          </a:p>
          <a:p>
            <a:pPr eaLnBrk="1" hangingPunct="1">
              <a:defRPr/>
            </a:pPr>
            <a:r>
              <a:rPr lang="en-GB" altLang="pt-BR" sz="1000" smtClean="0">
                <a:solidFill>
                  <a:schemeClr val="bg1"/>
                </a:solidFill>
                <a:latin typeface="Verdana" panose="020B0604030504040204" pitchFamily="34" charset="0"/>
              </a:rPr>
              <a:t>para Amplificadores </a:t>
            </a:r>
          </a:p>
          <a:p>
            <a:pPr eaLnBrk="1" hangingPunct="1">
              <a:defRPr/>
            </a:pPr>
            <a:r>
              <a:rPr lang="en-GB" altLang="pt-BR" sz="1000" smtClean="0">
                <a:solidFill>
                  <a:schemeClr val="bg1"/>
                </a:solidFill>
                <a:latin typeface="Verdana" panose="020B0604030504040204" pitchFamily="34" charset="0"/>
              </a:rPr>
              <a:t>de um Único Estágio</a:t>
            </a:r>
          </a:p>
        </p:txBody>
      </p:sp>
      <p:sp>
        <p:nvSpPr>
          <p:cNvPr id="1030" name="Rectangle 11"/>
          <p:cNvSpPr>
            <a:spLocks noGrp="1" noChangeArrowheads="1"/>
          </p:cNvSpPr>
          <p:nvPr>
            <p:ph type="title"/>
          </p:nvPr>
        </p:nvSpPr>
        <p:spPr bwMode="auto">
          <a:xfrm>
            <a:off x="1676400" y="460375"/>
            <a:ext cx="81724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pt-BR" altLang="pt-BR" smtClean="0"/>
              <a:t>Clique para editar o estilo do título mestre</a:t>
            </a:r>
          </a:p>
        </p:txBody>
      </p:sp>
      <p:sp>
        <p:nvSpPr>
          <p:cNvPr id="1031" name="Text Box 12"/>
          <p:cNvSpPr txBox="1">
            <a:spLocks noChangeArrowheads="1"/>
          </p:cNvSpPr>
          <p:nvPr userDrawn="1"/>
        </p:nvSpPr>
        <p:spPr bwMode="auto">
          <a:xfrm>
            <a:off x="1828800" y="6613525"/>
            <a:ext cx="15906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r>
              <a:rPr lang="pt-BR" altLang="pt-BR" sz="1000" b="1" smtClean="0">
                <a:cs typeface="Times New Roman" panose="02020603050405020304" pitchFamily="18" charset="0"/>
              </a:rPr>
              <a:t>©2008 Pearson Education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3200" kern="1200">
          <a:solidFill>
            <a:srgbClr val="F5821E"/>
          </a:solidFill>
          <a:latin typeface="+mj-lt"/>
          <a:ea typeface="+mj-ea"/>
          <a:cs typeface="+mj-cs"/>
        </a:defRPr>
      </a:lvl1pPr>
      <a:lvl2pPr algn="l" rtl="0" eaLnBrk="0" fontAlgn="base" hangingPunct="0">
        <a:spcBef>
          <a:spcPct val="0"/>
        </a:spcBef>
        <a:spcAft>
          <a:spcPct val="0"/>
        </a:spcAft>
        <a:defRPr sz="3200">
          <a:solidFill>
            <a:srgbClr val="F5821E"/>
          </a:solidFill>
          <a:latin typeface="Verdana" panose="020B0604030504040204" pitchFamily="34" charset="0"/>
        </a:defRPr>
      </a:lvl2pPr>
      <a:lvl3pPr algn="l" rtl="0" eaLnBrk="0" fontAlgn="base" hangingPunct="0">
        <a:spcBef>
          <a:spcPct val="0"/>
        </a:spcBef>
        <a:spcAft>
          <a:spcPct val="0"/>
        </a:spcAft>
        <a:defRPr sz="3200">
          <a:solidFill>
            <a:srgbClr val="F5821E"/>
          </a:solidFill>
          <a:latin typeface="Verdana" panose="020B0604030504040204" pitchFamily="34" charset="0"/>
        </a:defRPr>
      </a:lvl3pPr>
      <a:lvl4pPr algn="l" rtl="0" eaLnBrk="0" fontAlgn="base" hangingPunct="0">
        <a:spcBef>
          <a:spcPct val="0"/>
        </a:spcBef>
        <a:spcAft>
          <a:spcPct val="0"/>
        </a:spcAft>
        <a:defRPr sz="3200">
          <a:solidFill>
            <a:srgbClr val="F5821E"/>
          </a:solidFill>
          <a:latin typeface="Verdana" panose="020B0604030504040204" pitchFamily="34" charset="0"/>
        </a:defRPr>
      </a:lvl4pPr>
      <a:lvl5pPr algn="l" rtl="0" eaLnBrk="0" fontAlgn="base" hangingPunct="0">
        <a:spcBef>
          <a:spcPct val="0"/>
        </a:spcBef>
        <a:spcAft>
          <a:spcPct val="0"/>
        </a:spcAft>
        <a:defRPr sz="3200">
          <a:solidFill>
            <a:srgbClr val="F5821E"/>
          </a:solidFill>
          <a:latin typeface="Verdana" panose="020B0604030504040204" pitchFamily="34" charset="0"/>
        </a:defRPr>
      </a:lvl5pPr>
      <a:lvl6pPr marL="457200" algn="l" rtl="0" fontAlgn="base">
        <a:spcBef>
          <a:spcPct val="0"/>
        </a:spcBef>
        <a:spcAft>
          <a:spcPct val="0"/>
        </a:spcAft>
        <a:defRPr sz="3200">
          <a:solidFill>
            <a:srgbClr val="F5821E"/>
          </a:solidFill>
          <a:latin typeface="Verdana" panose="020B0604030504040204" pitchFamily="34" charset="0"/>
        </a:defRPr>
      </a:lvl6pPr>
      <a:lvl7pPr marL="914400" algn="l" rtl="0" fontAlgn="base">
        <a:spcBef>
          <a:spcPct val="0"/>
        </a:spcBef>
        <a:spcAft>
          <a:spcPct val="0"/>
        </a:spcAft>
        <a:defRPr sz="3200">
          <a:solidFill>
            <a:srgbClr val="F5821E"/>
          </a:solidFill>
          <a:latin typeface="Verdana" panose="020B0604030504040204" pitchFamily="34" charset="0"/>
        </a:defRPr>
      </a:lvl7pPr>
      <a:lvl8pPr marL="1371600" algn="l" rtl="0" fontAlgn="base">
        <a:spcBef>
          <a:spcPct val="0"/>
        </a:spcBef>
        <a:spcAft>
          <a:spcPct val="0"/>
        </a:spcAft>
        <a:defRPr sz="3200">
          <a:solidFill>
            <a:srgbClr val="F5821E"/>
          </a:solidFill>
          <a:latin typeface="Verdana" panose="020B0604030504040204" pitchFamily="34" charset="0"/>
        </a:defRPr>
      </a:lvl8pPr>
      <a:lvl9pPr marL="1828800" algn="l" rtl="0" fontAlgn="base">
        <a:spcBef>
          <a:spcPct val="0"/>
        </a:spcBef>
        <a:spcAft>
          <a:spcPct val="0"/>
        </a:spcAft>
        <a:defRPr sz="3200">
          <a:solidFill>
            <a:srgbClr val="F5821E"/>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7.wmf"/><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wm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wmf"/><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wm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30.png"/><Relationship Id="rId7" Type="http://schemas.openxmlformats.org/officeDocument/2006/relationships/image" Target="../media/image27.png"/><Relationship Id="rId2" Type="http://schemas.openxmlformats.org/officeDocument/2006/relationships/image" Target="../media/image22.wmf"/><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50.png"/><Relationship Id="rId4" Type="http://schemas.openxmlformats.org/officeDocument/2006/relationships/image" Target="../media/image240.png"/></Relationships>
</file>

<file path=ppt/slides/_rels/slide35.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3.wm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3.wm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wmf"/><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wmf"/><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8.jpeg"/></Relationships>
</file>

<file path=ppt/slides/_rels/slide4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png"/><Relationship Id="rId2" Type="http://schemas.openxmlformats.org/officeDocument/2006/relationships/image" Target="../media/image30.wmf"/><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3.wmf"/><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7.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7.wmf"/><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600.png"/><Relationship Id="rId7"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30.png"/><Relationship Id="rId5" Type="http://schemas.openxmlformats.org/officeDocument/2006/relationships/image" Target="../media/image64.png"/><Relationship Id="rId4" Type="http://schemas.openxmlformats.org/officeDocument/2006/relationships/image" Target="../media/image610.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wmf"/><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65.wmf"/><Relationship Id="rId1" Type="http://schemas.openxmlformats.org/officeDocument/2006/relationships/slideLayout" Target="../slideLayouts/slideLayout2.xml"/><Relationship Id="rId4" Type="http://schemas.openxmlformats.org/officeDocument/2006/relationships/image" Target="../media/image680.png"/></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68.wmf"/><Relationship Id="rId4" Type="http://schemas.openxmlformats.org/officeDocument/2006/relationships/image" Target="../media/image67.emf"/></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wmf"/><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4" descr="livro_microeletron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081088"/>
            <a:ext cx="3173413" cy="469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Text Box 5"/>
          <p:cNvSpPr txBox="1">
            <a:spLocks noChangeArrowheads="1"/>
          </p:cNvSpPr>
          <p:nvPr/>
        </p:nvSpPr>
        <p:spPr bwMode="auto">
          <a:xfrm>
            <a:off x="4572000" y="4267200"/>
            <a:ext cx="16303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pt-BR" altLang="pt-BR" sz="2000" b="1">
                <a:solidFill>
                  <a:schemeClr val="bg1"/>
                </a:solidFill>
                <a:latin typeface="Verdana" panose="020B0604030504040204" pitchFamily="34" charset="0"/>
              </a:rPr>
              <a:t>Capítulo 6</a:t>
            </a:r>
          </a:p>
        </p:txBody>
      </p:sp>
      <p:sp>
        <p:nvSpPr>
          <p:cNvPr id="2052" name="Rectangle 6"/>
          <p:cNvSpPr>
            <a:spLocks noChangeArrowheads="1"/>
          </p:cNvSpPr>
          <p:nvPr/>
        </p:nvSpPr>
        <p:spPr bwMode="auto">
          <a:xfrm>
            <a:off x="4572000" y="5029200"/>
            <a:ext cx="4343400"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pt-BR" altLang="pt-BR" sz="2700">
                <a:solidFill>
                  <a:srgbClr val="F5821E"/>
                </a:solidFill>
                <a:latin typeface="Verdana" panose="020B0604030504040204" pitchFamily="34" charset="0"/>
              </a:rPr>
              <a:t>Circuitos Integrados para Amplificadores de um Único Estágio </a:t>
            </a:r>
            <a:r>
              <a:rPr lang="pt-BR" altLang="pt-BR" sz="2000">
                <a:solidFill>
                  <a:srgbClr val="F5821E"/>
                </a:solidFill>
                <a:latin typeface="Verdana" panose="020B0604030504040204" pitchFamily="34" charset="0"/>
              </a:rPr>
              <a:t>(01/02)</a:t>
            </a:r>
            <a:r>
              <a:rPr lang="pt-BR" altLang="pt-BR" sz="2700">
                <a:solidFill>
                  <a:srgbClr val="F5821E"/>
                </a:solidFill>
                <a:latin typeface="Verdana" panose="020B0604030504040204" pitchFamily="34" charset="0"/>
              </a:rPr>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aixaDeTexto 1"/>
          <p:cNvSpPr txBox="1">
            <a:spLocks noChangeArrowheads="1"/>
          </p:cNvSpPr>
          <p:nvPr/>
        </p:nvSpPr>
        <p:spPr bwMode="auto">
          <a:xfrm>
            <a:off x="1619250" y="2120900"/>
            <a:ext cx="73453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 typeface="Arial" panose="020B0604020202020204" pitchFamily="34" charset="0"/>
              <a:buChar char="•"/>
            </a:pPr>
            <a:r>
              <a:rPr lang="pt-BR" altLang="pt-BR" dirty="0">
                <a:solidFill>
                  <a:schemeClr val="bg1"/>
                </a:solidFill>
              </a:rPr>
              <a:t>Valores típicos para os parâmetros importantes dos transistores NMOS e PMOS fabricados com diversos processos CMOS estão na Tabela 6.1. </a:t>
            </a:r>
          </a:p>
          <a:p>
            <a:pPr eaLnBrk="1" hangingPunct="1">
              <a:buFont typeface="Arial" panose="020B0604020202020204" pitchFamily="34" charset="0"/>
              <a:buChar char="•"/>
            </a:pPr>
            <a:r>
              <a:rPr lang="pt-BR" altLang="pt-BR" dirty="0">
                <a:solidFill>
                  <a:schemeClr val="bg1"/>
                </a:solidFill>
              </a:rPr>
              <a:t>Cada processo é caracterizado pelo comprimento mínimo de canal correspondente, </a:t>
            </a:r>
            <a:r>
              <a:rPr lang="pt-BR" altLang="pt-BR" dirty="0" err="1">
                <a:solidFill>
                  <a:schemeClr val="bg1"/>
                </a:solidFill>
              </a:rPr>
              <a:t>L</a:t>
            </a:r>
            <a:r>
              <a:rPr lang="pt-BR" altLang="pt-BR" baseline="-35000" dirty="0" err="1">
                <a:solidFill>
                  <a:schemeClr val="bg1"/>
                </a:solidFill>
              </a:rPr>
              <a:t>mín</a:t>
            </a:r>
            <a:r>
              <a:rPr lang="pt-BR" altLang="pt-BR" dirty="0">
                <a:solidFill>
                  <a:schemeClr val="bg1"/>
                </a:solidFill>
              </a:rPr>
              <a:t>. Por exemplo, para o processo de 0,18 µm o </a:t>
            </a:r>
            <a:r>
              <a:rPr lang="pt-BR" altLang="pt-BR" dirty="0" smtClean="0">
                <a:solidFill>
                  <a:schemeClr val="bg1"/>
                </a:solidFill>
              </a:rPr>
              <a:t>menor </a:t>
            </a:r>
            <a:r>
              <a:rPr lang="pt-BR" altLang="pt-BR" dirty="0">
                <a:solidFill>
                  <a:schemeClr val="bg1"/>
                </a:solidFill>
              </a:rPr>
              <a:t>transistor tem o comprimento de canal L=0,18 µm.</a:t>
            </a:r>
          </a:p>
          <a:p>
            <a:pPr eaLnBrk="1" hangingPunct="1">
              <a:buFont typeface="Arial" panose="020B0604020202020204" pitchFamily="34" charset="0"/>
              <a:buChar char="•"/>
            </a:pPr>
            <a:r>
              <a:rPr lang="pt-BR" altLang="pt-BR" dirty="0">
                <a:solidFill>
                  <a:schemeClr val="bg1"/>
                </a:solidFill>
              </a:rPr>
              <a:t>A tecnologia que apresenta o menor comprimento de canal é a mais moderna. Entretanto, a mais moderna hoje não é a de 0,18 µm. Em 2009 já haviam processos CMOS capazes de produzir transistores de 45 </a:t>
            </a:r>
            <a:r>
              <a:rPr lang="pt-BR" altLang="pt-BR" dirty="0" err="1">
                <a:solidFill>
                  <a:schemeClr val="bg1"/>
                </a:solidFill>
              </a:rPr>
              <a:t>nm</a:t>
            </a:r>
            <a:r>
              <a:rPr lang="pt-BR" altLang="pt-BR" dirty="0">
                <a:solidFill>
                  <a:schemeClr val="bg1"/>
                </a:solidFill>
              </a:rPr>
              <a:t> de comprimento mínimo do canal.</a:t>
            </a:r>
          </a:p>
        </p:txBody>
      </p:sp>
      <p:sp>
        <p:nvSpPr>
          <p:cNvPr id="11267" name="CaixaDeTexto 2"/>
          <p:cNvSpPr txBox="1">
            <a:spLocks noChangeArrowheads="1"/>
          </p:cNvSpPr>
          <p:nvPr/>
        </p:nvSpPr>
        <p:spPr bwMode="auto">
          <a:xfrm>
            <a:off x="1835150" y="981075"/>
            <a:ext cx="6985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pt-BR" altLang="pt-BR" sz="3200" b="1">
                <a:solidFill>
                  <a:schemeClr val="bg1"/>
                </a:solidFill>
              </a:rPr>
              <a:t>6.2 COMPARAÇÃO DO MOSFET COM O TBJ</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596289" y="2132856"/>
                <a:ext cx="7200478" cy="4351338"/>
              </a:xfrm>
            </p:spPr>
            <p:txBody>
              <a:bodyPr/>
              <a:lstStyle/>
              <a:p>
                <a:r>
                  <a:rPr lang="pt-BR" sz="2200" dirty="0" smtClean="0">
                    <a:solidFill>
                      <a:schemeClr val="bg1"/>
                    </a:solidFill>
                  </a:rPr>
                  <a:t>Porém, o processo de </a:t>
                </a:r>
                <a14:m>
                  <m:oMath xmlns:m="http://schemas.openxmlformats.org/officeDocument/2006/math">
                    <m:r>
                      <a:rPr lang="pt-BR" sz="2200" i="1" dirty="0" smtClean="0">
                        <a:solidFill>
                          <a:schemeClr val="bg1"/>
                        </a:solidFill>
                        <a:latin typeface="Cambria Math" panose="02040503050406030204" pitchFamily="18" charset="0"/>
                      </a:rPr>
                      <m:t>0,18 </m:t>
                    </m:r>
                    <m:r>
                      <a:rPr lang="el-GR" sz="2200" i="1" dirty="0" smtClean="0">
                        <a:solidFill>
                          <a:schemeClr val="bg1"/>
                        </a:solidFill>
                        <a:latin typeface="Cambria Math" panose="02040503050406030204" pitchFamily="18" charset="0"/>
                        <a:ea typeface="SimSun" panose="02010600030101010101" pitchFamily="2" charset="-122"/>
                      </a:rPr>
                      <m:t>𝜇</m:t>
                    </m:r>
                    <m:r>
                      <a:rPr lang="pt-BR" sz="2200" i="1" dirty="0" smtClean="0">
                        <a:solidFill>
                          <a:schemeClr val="bg1"/>
                        </a:solidFill>
                        <a:latin typeface="Cambria Math" panose="02040503050406030204" pitchFamily="18" charset="0"/>
                        <a:ea typeface="SimSun" panose="02010600030101010101" pitchFamily="2" charset="-122"/>
                      </a:rPr>
                      <m:t>𝑚</m:t>
                    </m:r>
                  </m:oMath>
                </a14:m>
                <a:r>
                  <a:rPr lang="pt-BR" sz="2200" dirty="0" smtClean="0">
                    <a:solidFill>
                      <a:schemeClr val="bg1"/>
                    </a:solidFill>
                    <a:ea typeface="SimSun" panose="02010600030101010101" pitchFamily="2" charset="-122"/>
                  </a:rPr>
                  <a:t> é atualmente o mais popular, e aquele para o qual há mais dados disponíveis.</a:t>
                </a:r>
              </a:p>
              <a:p>
                <a:endParaRPr lang="pt-BR" sz="1100" dirty="0" smtClean="0">
                  <a:solidFill>
                    <a:schemeClr val="bg1"/>
                  </a:solidFill>
                  <a:ea typeface="SimSun" panose="02010600030101010101" pitchFamily="2" charset="-122"/>
                </a:endParaRPr>
              </a:p>
              <a:p>
                <a:r>
                  <a:rPr lang="pt-BR" sz="2200" dirty="0" smtClean="0">
                    <a:solidFill>
                      <a:schemeClr val="bg1"/>
                    </a:solidFill>
                    <a:ea typeface="SimSun" panose="02010600030101010101" pitchFamily="2" charset="-122"/>
                  </a:rPr>
                  <a:t>É preciso precaução ao usar a Tabela 6.1. Os dados ali mostrados não se referem a nenhum processo comercial particular. Eles mostram tendências, porém, e ajudam a ilustrar compromissos de projeto.</a:t>
                </a:r>
              </a:p>
              <a:p>
                <a:endParaRPr lang="pt-BR" sz="1100" dirty="0" smtClean="0">
                  <a:solidFill>
                    <a:schemeClr val="bg1"/>
                  </a:solidFill>
                  <a:ea typeface="SimSun" panose="02010600030101010101" pitchFamily="2" charset="-122"/>
                </a:endParaRPr>
              </a:p>
              <a:p>
                <a:r>
                  <a:rPr lang="pt-BR" sz="2200" dirty="0" smtClean="0">
                    <a:solidFill>
                      <a:schemeClr val="bg1"/>
                    </a:solidFill>
                    <a:ea typeface="SimSun" panose="02010600030101010101" pitchFamily="2" charset="-122"/>
                  </a:rPr>
                  <a:t>Como mostrado na tabela, a tendência tem sido a diminuição do comprimento mínimo permitido para o canal, motivada pela necessidade de compactar mais transistores num mesmo chip e de operar em faixas de frequências mais altas.</a:t>
                </a:r>
                <a:endParaRPr lang="pt-BR" sz="2200" dirty="0">
                  <a:solidFill>
                    <a:schemeClr val="bg1"/>
                  </a:solidFill>
                </a:endParaRP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596289" y="2132856"/>
                <a:ext cx="7200478" cy="4351338"/>
              </a:xfrm>
              <a:blipFill rotWithShape="0">
                <a:blip r:embed="rId2"/>
                <a:stretch>
                  <a:fillRect l="-931" t="-980" b="-1961"/>
                </a:stretch>
              </a:blipFill>
            </p:spPr>
            <p:txBody>
              <a:bodyPr/>
              <a:lstStyle/>
              <a:p>
                <a:r>
                  <a:rPr lang="pt-BR">
                    <a:noFill/>
                  </a:rPr>
                  <a:t> </a:t>
                </a:r>
              </a:p>
            </p:txBody>
          </p:sp>
        </mc:Fallback>
      </mc:AlternateContent>
      <p:sp>
        <p:nvSpPr>
          <p:cNvPr id="4" name="CaixaDeTexto 2"/>
          <p:cNvSpPr txBox="1">
            <a:spLocks noChangeArrowheads="1"/>
          </p:cNvSpPr>
          <p:nvPr/>
        </p:nvSpPr>
        <p:spPr bwMode="auto">
          <a:xfrm>
            <a:off x="1835150" y="981075"/>
            <a:ext cx="6985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pt-BR" altLang="pt-BR" sz="3200" b="1" dirty="0">
                <a:solidFill>
                  <a:schemeClr val="bg1"/>
                </a:solidFill>
              </a:rPr>
              <a:t>6.2 COMPARAÇÃO DO MOSFET COM O TBJ</a:t>
            </a:r>
          </a:p>
        </p:txBody>
      </p:sp>
    </p:spTree>
    <p:extLst>
      <p:ext uri="{BB962C8B-B14F-4D97-AF65-F5344CB8AC3E}">
        <p14:creationId xmlns:p14="http://schemas.microsoft.com/office/powerpoint/2010/main" val="29890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619399" y="1842618"/>
                <a:ext cx="7416502" cy="4680868"/>
              </a:xfrm>
            </p:spPr>
            <p:txBody>
              <a:bodyPr lIns="0" tIns="0" rIns="0" bIns="0"/>
              <a:lstStyle/>
              <a:p>
                <a:r>
                  <a:rPr lang="pt-BR" sz="2300" dirty="0" smtClean="0">
                    <a:solidFill>
                      <a:schemeClr val="bg1"/>
                    </a:solidFill>
                  </a:rPr>
                  <a:t>Note-se que a espessura do dióxido, </a:t>
                </a:r>
                <a14:m>
                  <m:oMath xmlns:m="http://schemas.openxmlformats.org/officeDocument/2006/math">
                    <m:sSub>
                      <m:sSubPr>
                        <m:ctrlPr>
                          <a:rPr lang="pt-BR" sz="2300" i="1" smtClean="0">
                            <a:solidFill>
                              <a:schemeClr val="bg1"/>
                            </a:solidFill>
                            <a:latin typeface="Cambria Math" panose="02040503050406030204" pitchFamily="18" charset="0"/>
                          </a:rPr>
                        </m:ctrlPr>
                      </m:sSubPr>
                      <m:e>
                        <m:r>
                          <a:rPr lang="pt-BR" sz="2300" b="0" i="1" smtClean="0">
                            <a:solidFill>
                              <a:schemeClr val="bg1"/>
                            </a:solidFill>
                            <a:latin typeface="Cambria Math" panose="02040503050406030204" pitchFamily="18" charset="0"/>
                          </a:rPr>
                          <m:t>𝑡</m:t>
                        </m:r>
                      </m:e>
                      <m:sub>
                        <m:r>
                          <a:rPr lang="pt-BR" sz="2300" b="0" i="1" smtClean="0">
                            <a:solidFill>
                              <a:schemeClr val="bg1"/>
                            </a:solidFill>
                            <a:latin typeface="Cambria Math" panose="02040503050406030204" pitchFamily="18" charset="0"/>
                          </a:rPr>
                          <m:t>𝑜𝑥</m:t>
                        </m:r>
                      </m:sub>
                    </m:sSub>
                  </m:oMath>
                </a14:m>
                <a:r>
                  <a:rPr lang="pt-BR" sz="2300" dirty="0" smtClean="0">
                    <a:solidFill>
                      <a:schemeClr val="bg1"/>
                    </a:solidFill>
                  </a:rPr>
                  <a:t>, diminui com a diminuição do comprimento do canal, chegando a </a:t>
                </a:r>
                <a14:m>
                  <m:oMath xmlns:m="http://schemas.openxmlformats.org/officeDocument/2006/math">
                    <m:r>
                      <a:rPr lang="pt-BR" sz="2300" b="0" i="1" smtClean="0">
                        <a:solidFill>
                          <a:schemeClr val="bg1"/>
                        </a:solidFill>
                        <a:latin typeface="Cambria Math" panose="02040503050406030204" pitchFamily="18" charset="0"/>
                      </a:rPr>
                      <m:t>4 </m:t>
                    </m:r>
                    <m:r>
                      <a:rPr lang="pt-BR" sz="2300" b="0" i="1" smtClean="0">
                        <a:solidFill>
                          <a:schemeClr val="bg1"/>
                        </a:solidFill>
                        <a:latin typeface="Cambria Math" panose="02040503050406030204" pitchFamily="18" charset="0"/>
                      </a:rPr>
                      <m:t>𝑛𝑚</m:t>
                    </m:r>
                  </m:oMath>
                </a14:m>
                <a:r>
                  <a:rPr lang="pt-BR" sz="2300" dirty="0" smtClean="0">
                    <a:solidFill>
                      <a:schemeClr val="bg1"/>
                    </a:solidFill>
                  </a:rPr>
                  <a:t> para o processo de </a:t>
                </a:r>
                <a14:m>
                  <m:oMath xmlns:m="http://schemas.openxmlformats.org/officeDocument/2006/math">
                    <m:r>
                      <a:rPr lang="pt-BR" sz="2300" i="1" dirty="0" smtClean="0">
                        <a:solidFill>
                          <a:schemeClr val="bg1"/>
                        </a:solidFill>
                        <a:latin typeface="Cambria Math" panose="02040503050406030204" pitchFamily="18" charset="0"/>
                      </a:rPr>
                      <m:t>0,18 </m:t>
                    </m:r>
                    <m:r>
                      <a:rPr lang="pt-BR" sz="2300" b="0" i="1" dirty="0" smtClean="0">
                        <a:solidFill>
                          <a:schemeClr val="bg1"/>
                        </a:solidFill>
                        <a:latin typeface="Cambria Math" panose="02040503050406030204" pitchFamily="18" charset="0"/>
                      </a:rPr>
                      <m:t>𝑛𝑚</m:t>
                    </m:r>
                  </m:oMath>
                </a14:m>
                <a:r>
                  <a:rPr lang="pt-BR" sz="2300" dirty="0" smtClean="0">
                    <a:solidFill>
                      <a:schemeClr val="bg1"/>
                    </a:solidFill>
                  </a:rPr>
                  <a:t>.</a:t>
                </a:r>
              </a:p>
              <a:p>
                <a:endParaRPr lang="pt-BR" sz="1100" dirty="0">
                  <a:solidFill>
                    <a:schemeClr val="bg1"/>
                  </a:solidFill>
                </a:endParaRPr>
              </a:p>
              <a:p>
                <a:r>
                  <a:rPr lang="pt-BR" sz="2300" dirty="0" smtClean="0">
                    <a:solidFill>
                      <a:schemeClr val="bg1"/>
                    </a:solidFill>
                  </a:rPr>
                  <a:t>Como a capacitância do dióxido, </a:t>
                </a:r>
                <a14:m>
                  <m:oMath xmlns:m="http://schemas.openxmlformats.org/officeDocument/2006/math">
                    <m:sSub>
                      <m:sSubPr>
                        <m:ctrlPr>
                          <a:rPr lang="pt-BR" sz="2300" i="1">
                            <a:solidFill>
                              <a:schemeClr val="bg1"/>
                            </a:solidFill>
                            <a:latin typeface="Cambria Math" panose="02040503050406030204" pitchFamily="18" charset="0"/>
                          </a:rPr>
                        </m:ctrlPr>
                      </m:sSubPr>
                      <m:e>
                        <m:r>
                          <a:rPr lang="pt-BR" sz="2300" b="0" i="1" smtClean="0">
                            <a:solidFill>
                              <a:schemeClr val="bg1"/>
                            </a:solidFill>
                            <a:latin typeface="Cambria Math" panose="02040503050406030204" pitchFamily="18" charset="0"/>
                          </a:rPr>
                          <m:t>𝐶</m:t>
                        </m:r>
                      </m:e>
                      <m:sub>
                        <m:r>
                          <a:rPr lang="pt-BR" sz="2300" i="1">
                            <a:solidFill>
                              <a:schemeClr val="bg1"/>
                            </a:solidFill>
                            <a:latin typeface="Cambria Math" panose="02040503050406030204" pitchFamily="18" charset="0"/>
                          </a:rPr>
                          <m:t>𝑜𝑥</m:t>
                        </m:r>
                      </m:sub>
                    </m:sSub>
                  </m:oMath>
                </a14:m>
                <a:r>
                  <a:rPr lang="pt-BR" sz="2300" dirty="0" smtClean="0">
                    <a:solidFill>
                      <a:schemeClr val="bg1"/>
                    </a:solidFill>
                  </a:rPr>
                  <a:t>, é inversamente proporcional à espessura do dióxido, ela aumenta à medida que se diminui o comprimento de canal admitido na tecnologia.</a:t>
                </a:r>
              </a:p>
              <a:p>
                <a:endParaRPr lang="pt-BR" sz="1100" dirty="0">
                  <a:solidFill>
                    <a:schemeClr val="bg1"/>
                  </a:solidFill>
                </a:endParaRPr>
              </a:p>
              <a:p>
                <a:r>
                  <a:rPr lang="pt-BR" sz="2300" dirty="0" smtClean="0">
                    <a:solidFill>
                      <a:schemeClr val="bg1"/>
                    </a:solidFill>
                  </a:rPr>
                  <a:t>A mobilidade de superfície, </a:t>
                </a:r>
                <a14:m>
                  <m:oMath xmlns:m="http://schemas.openxmlformats.org/officeDocument/2006/math">
                    <m:r>
                      <a:rPr lang="pt-BR" sz="2300" i="1" smtClean="0">
                        <a:solidFill>
                          <a:schemeClr val="bg1"/>
                        </a:solidFill>
                        <a:latin typeface="Cambria Math" panose="02040503050406030204" pitchFamily="18" charset="0"/>
                        <a:ea typeface="Cambria Math" panose="02040503050406030204" pitchFamily="18" charset="0"/>
                      </a:rPr>
                      <m:t>𝜇</m:t>
                    </m:r>
                  </m:oMath>
                </a14:m>
                <a:r>
                  <a:rPr lang="pt-BR" sz="2300" dirty="0" smtClean="0">
                    <a:solidFill>
                      <a:schemeClr val="bg1"/>
                    </a:solidFill>
                  </a:rPr>
                  <a:t>, decresce conforme </a:t>
                </a:r>
                <a14:m>
                  <m:oMath xmlns:m="http://schemas.openxmlformats.org/officeDocument/2006/math">
                    <m:sSub>
                      <m:sSubPr>
                        <m:ctrlPr>
                          <a:rPr lang="pt-BR" sz="2300" i="1" smtClean="0">
                            <a:solidFill>
                              <a:schemeClr val="bg1"/>
                            </a:solidFill>
                            <a:latin typeface="Cambria Math" panose="02040503050406030204" pitchFamily="18" charset="0"/>
                          </a:rPr>
                        </m:ctrlPr>
                      </m:sSubPr>
                      <m:e>
                        <m:r>
                          <a:rPr lang="pt-BR" sz="2300" b="0" i="1" smtClean="0">
                            <a:solidFill>
                              <a:schemeClr val="bg1"/>
                            </a:solidFill>
                            <a:latin typeface="Cambria Math" panose="02040503050406030204" pitchFamily="18" charset="0"/>
                          </a:rPr>
                          <m:t>𝐿</m:t>
                        </m:r>
                      </m:e>
                      <m:sub>
                        <m:r>
                          <a:rPr lang="pt-BR" sz="2300" b="0" i="1" smtClean="0">
                            <a:solidFill>
                              <a:schemeClr val="bg1"/>
                            </a:solidFill>
                            <a:latin typeface="Cambria Math" panose="02040503050406030204" pitchFamily="18" charset="0"/>
                          </a:rPr>
                          <m:t>𝑚</m:t>
                        </m:r>
                        <m:r>
                          <a:rPr lang="pt-BR" sz="2300" b="0" i="1" smtClean="0">
                            <a:solidFill>
                              <a:schemeClr val="bg1"/>
                            </a:solidFill>
                            <a:latin typeface="Cambria Math" panose="02040503050406030204" pitchFamily="18" charset="0"/>
                          </a:rPr>
                          <m:t>í</m:t>
                        </m:r>
                        <m:r>
                          <a:rPr lang="pt-BR" sz="2300" b="0" i="1" smtClean="0">
                            <a:solidFill>
                              <a:schemeClr val="bg1"/>
                            </a:solidFill>
                            <a:latin typeface="Cambria Math" panose="02040503050406030204" pitchFamily="18" charset="0"/>
                          </a:rPr>
                          <m:t>𝑛</m:t>
                        </m:r>
                      </m:sub>
                    </m:sSub>
                  </m:oMath>
                </a14:m>
                <a:r>
                  <a:rPr lang="pt-BR" sz="2300" dirty="0" smtClean="0">
                    <a:solidFill>
                      <a:schemeClr val="bg1"/>
                    </a:solidFill>
                  </a:rPr>
                  <a:t> decresce, sendo que </a:t>
                </a:r>
                <a14:m>
                  <m:oMath xmlns:m="http://schemas.openxmlformats.org/officeDocument/2006/math">
                    <m:sSub>
                      <m:sSubPr>
                        <m:ctrlPr>
                          <a:rPr lang="pt-BR" sz="2300" i="1" smtClean="0">
                            <a:solidFill>
                              <a:schemeClr val="bg1"/>
                            </a:solidFill>
                            <a:latin typeface="Cambria Math" panose="02040503050406030204" pitchFamily="18" charset="0"/>
                          </a:rPr>
                        </m:ctrlPr>
                      </m:sSubPr>
                      <m:e>
                        <m:r>
                          <a:rPr lang="pt-BR" sz="2300" i="1" smtClean="0">
                            <a:solidFill>
                              <a:schemeClr val="bg1"/>
                            </a:solidFill>
                            <a:latin typeface="Cambria Math" panose="02040503050406030204" pitchFamily="18" charset="0"/>
                            <a:ea typeface="Cambria Math" panose="02040503050406030204" pitchFamily="18" charset="0"/>
                          </a:rPr>
                          <m:t>𝜇</m:t>
                        </m:r>
                      </m:e>
                      <m:sub>
                        <m:r>
                          <a:rPr lang="pt-BR" sz="2300" b="0" i="1" smtClean="0">
                            <a:solidFill>
                              <a:schemeClr val="bg1"/>
                            </a:solidFill>
                            <a:latin typeface="Cambria Math" panose="02040503050406030204" pitchFamily="18" charset="0"/>
                          </a:rPr>
                          <m:t>𝑝</m:t>
                        </m:r>
                      </m:sub>
                    </m:sSub>
                  </m:oMath>
                </a14:m>
                <a:r>
                  <a:rPr lang="pt-BR" sz="2300" dirty="0" smtClean="0">
                    <a:solidFill>
                      <a:schemeClr val="bg1"/>
                    </a:solidFill>
                  </a:rPr>
                  <a:t> decresce muito mais rapidamente que </a:t>
                </a:r>
                <a14:m>
                  <m:oMath xmlns:m="http://schemas.openxmlformats.org/officeDocument/2006/math">
                    <m:sSub>
                      <m:sSubPr>
                        <m:ctrlPr>
                          <a:rPr lang="pt-BR" sz="2300" i="1">
                            <a:solidFill>
                              <a:schemeClr val="bg1"/>
                            </a:solidFill>
                            <a:latin typeface="Cambria Math" panose="02040503050406030204" pitchFamily="18" charset="0"/>
                          </a:rPr>
                        </m:ctrlPr>
                      </m:sSubPr>
                      <m:e>
                        <m:r>
                          <a:rPr lang="pt-BR" sz="2300" i="1">
                            <a:solidFill>
                              <a:schemeClr val="bg1"/>
                            </a:solidFill>
                            <a:latin typeface="Cambria Math" panose="02040503050406030204" pitchFamily="18" charset="0"/>
                            <a:ea typeface="Cambria Math" panose="02040503050406030204" pitchFamily="18" charset="0"/>
                          </a:rPr>
                          <m:t>𝜇</m:t>
                        </m:r>
                      </m:e>
                      <m:sub>
                        <m:r>
                          <a:rPr lang="pt-BR" sz="2300" b="0" i="1" smtClean="0">
                            <a:solidFill>
                              <a:schemeClr val="bg1"/>
                            </a:solidFill>
                            <a:latin typeface="Cambria Math" panose="02040503050406030204" pitchFamily="18" charset="0"/>
                            <a:ea typeface="Cambria Math" panose="02040503050406030204" pitchFamily="18" charset="0"/>
                          </a:rPr>
                          <m:t>𝑛</m:t>
                        </m:r>
                      </m:sub>
                    </m:sSub>
                  </m:oMath>
                </a14:m>
                <a:r>
                  <a:rPr lang="pt-BR" sz="2300" dirty="0" smtClean="0">
                    <a:solidFill>
                      <a:schemeClr val="bg1"/>
                    </a:solidFill>
                  </a:rPr>
                  <a:t> (a relação </a:t>
                </a:r>
                <a14:m>
                  <m:oMath xmlns:m="http://schemas.openxmlformats.org/officeDocument/2006/math">
                    <m:f>
                      <m:fPr>
                        <m:type m:val="lin"/>
                        <m:ctrlPr>
                          <a:rPr lang="pt-BR" sz="2300" i="1" smtClean="0">
                            <a:solidFill>
                              <a:schemeClr val="bg1"/>
                            </a:solidFill>
                            <a:latin typeface="Cambria Math" panose="02040503050406030204" pitchFamily="18" charset="0"/>
                          </a:rPr>
                        </m:ctrlPr>
                      </m:fPr>
                      <m:num>
                        <m:sSub>
                          <m:sSubPr>
                            <m:ctrlPr>
                              <a:rPr lang="pt-BR" sz="2300" i="1">
                                <a:solidFill>
                                  <a:schemeClr val="bg1"/>
                                </a:solidFill>
                                <a:latin typeface="Cambria Math" panose="02040503050406030204" pitchFamily="18" charset="0"/>
                              </a:rPr>
                            </m:ctrlPr>
                          </m:sSubPr>
                          <m:e>
                            <m:r>
                              <a:rPr lang="pt-BR" sz="2300" i="1">
                                <a:solidFill>
                                  <a:schemeClr val="bg1"/>
                                </a:solidFill>
                                <a:latin typeface="Cambria Math" panose="02040503050406030204" pitchFamily="18" charset="0"/>
                                <a:ea typeface="Cambria Math" panose="02040503050406030204" pitchFamily="18" charset="0"/>
                              </a:rPr>
                              <m:t>𝜇</m:t>
                            </m:r>
                          </m:e>
                          <m:sub>
                            <m:r>
                              <a:rPr lang="pt-BR" sz="2300" i="1">
                                <a:solidFill>
                                  <a:schemeClr val="bg1"/>
                                </a:solidFill>
                                <a:latin typeface="Cambria Math" panose="02040503050406030204" pitchFamily="18" charset="0"/>
                              </a:rPr>
                              <m:t>𝑝</m:t>
                            </m:r>
                          </m:sub>
                        </m:sSub>
                      </m:num>
                      <m:den>
                        <m:sSub>
                          <m:sSubPr>
                            <m:ctrlPr>
                              <a:rPr lang="pt-BR" sz="2300" i="1">
                                <a:solidFill>
                                  <a:schemeClr val="bg1"/>
                                </a:solidFill>
                                <a:latin typeface="Cambria Math" panose="02040503050406030204" pitchFamily="18" charset="0"/>
                              </a:rPr>
                            </m:ctrlPr>
                          </m:sSubPr>
                          <m:e>
                            <m:r>
                              <a:rPr lang="pt-BR" sz="2300" i="1">
                                <a:solidFill>
                                  <a:schemeClr val="bg1"/>
                                </a:solidFill>
                                <a:latin typeface="Cambria Math" panose="02040503050406030204" pitchFamily="18" charset="0"/>
                                <a:ea typeface="Cambria Math" panose="02040503050406030204" pitchFamily="18" charset="0"/>
                              </a:rPr>
                              <m:t>𝜇</m:t>
                            </m:r>
                          </m:e>
                          <m:sub>
                            <m:r>
                              <a:rPr lang="pt-BR" sz="2300" i="1">
                                <a:solidFill>
                                  <a:schemeClr val="bg1"/>
                                </a:solidFill>
                                <a:latin typeface="Cambria Math" panose="02040503050406030204" pitchFamily="18" charset="0"/>
                              </a:rPr>
                              <m:t>𝑛</m:t>
                            </m:r>
                          </m:sub>
                        </m:sSub>
                      </m:den>
                    </m:f>
                  </m:oMath>
                </a14:m>
                <a:r>
                  <a:rPr lang="pt-BR" sz="2300" dirty="0" smtClean="0">
                    <a:solidFill>
                      <a:schemeClr val="bg1"/>
                    </a:solidFill>
                  </a:rPr>
                  <a:t> vai de perto de 0,5, para a geração tecnológica mais antiga, para perto de 0,2, para a mais nova).</a:t>
                </a:r>
                <a:endParaRPr lang="pt-BR" sz="2300" dirty="0">
                  <a:solidFill>
                    <a:schemeClr val="bg1"/>
                  </a:solidFill>
                </a:endParaRP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619399" y="1842618"/>
                <a:ext cx="7416502" cy="4680868"/>
              </a:xfrm>
              <a:blipFill rotWithShape="0">
                <a:blip r:embed="rId2"/>
                <a:stretch>
                  <a:fillRect l="-2220" t="-2083" r="-1891" b="-6510"/>
                </a:stretch>
              </a:blipFill>
            </p:spPr>
            <p:txBody>
              <a:bodyPr/>
              <a:lstStyle/>
              <a:p>
                <a:r>
                  <a:rPr lang="pt-BR">
                    <a:noFill/>
                  </a:rPr>
                  <a:t> </a:t>
                </a:r>
              </a:p>
            </p:txBody>
          </p:sp>
        </mc:Fallback>
      </mc:AlternateContent>
      <p:sp>
        <p:nvSpPr>
          <p:cNvPr id="5" name="CaixaDeTexto 2"/>
          <p:cNvSpPr txBox="1">
            <a:spLocks noChangeArrowheads="1"/>
          </p:cNvSpPr>
          <p:nvPr/>
        </p:nvSpPr>
        <p:spPr bwMode="auto">
          <a:xfrm>
            <a:off x="1835150" y="764704"/>
            <a:ext cx="6985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pt-BR" altLang="pt-BR" sz="3200" b="1" dirty="0">
                <a:solidFill>
                  <a:schemeClr val="bg1"/>
                </a:solidFill>
              </a:rPr>
              <a:t>6.2 COMPARAÇÃO DO MOSFET COM O TBJ</a:t>
            </a:r>
          </a:p>
        </p:txBody>
      </p:sp>
    </p:spTree>
    <p:extLst>
      <p:ext uri="{BB962C8B-B14F-4D97-AF65-F5344CB8AC3E}">
        <p14:creationId xmlns:p14="http://schemas.microsoft.com/office/powerpoint/2010/main" val="13998651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547664" y="1914624"/>
                <a:ext cx="7416502" cy="4466703"/>
              </a:xfrm>
            </p:spPr>
            <p:txBody>
              <a:bodyPr/>
              <a:lstStyle/>
              <a:p>
                <a:r>
                  <a:rPr lang="pt-BR" sz="2400" dirty="0" smtClean="0">
                    <a:solidFill>
                      <a:schemeClr val="bg1"/>
                    </a:solidFill>
                  </a:rPr>
                  <a:t>Já os parâmetros de transcondutância </a:t>
                </a:r>
                <a14:m>
                  <m:oMath xmlns:m="http://schemas.openxmlformats.org/officeDocument/2006/math">
                    <m:sSubSup>
                      <m:sSubSupPr>
                        <m:ctrlPr>
                          <a:rPr lang="pt-BR" sz="2400" i="1" smtClean="0">
                            <a:solidFill>
                              <a:schemeClr val="bg1"/>
                            </a:solidFill>
                            <a:latin typeface="Cambria Math" panose="02040503050406030204" pitchFamily="18" charset="0"/>
                          </a:rPr>
                        </m:ctrlPr>
                      </m:sSubSupPr>
                      <m:e>
                        <m:r>
                          <a:rPr lang="pt-BR" sz="2400" b="0" i="1" smtClean="0">
                            <a:solidFill>
                              <a:schemeClr val="bg1"/>
                            </a:solidFill>
                            <a:latin typeface="Cambria Math" panose="02040503050406030204" pitchFamily="18" charset="0"/>
                          </a:rPr>
                          <m:t>𝑘</m:t>
                        </m:r>
                      </m:e>
                      <m:sub>
                        <m:r>
                          <a:rPr lang="pt-BR" sz="2400" b="0" i="1" smtClean="0">
                            <a:solidFill>
                              <a:schemeClr val="bg1"/>
                            </a:solidFill>
                            <a:latin typeface="Cambria Math" panose="02040503050406030204" pitchFamily="18" charset="0"/>
                          </a:rPr>
                          <m:t>𝑛</m:t>
                        </m:r>
                      </m:sub>
                      <m:sup>
                        <m:r>
                          <a:rPr lang="pt-BR" sz="2400" b="0" i="1" smtClean="0">
                            <a:solidFill>
                              <a:schemeClr val="bg1"/>
                            </a:solidFill>
                            <a:latin typeface="Cambria Math" panose="02040503050406030204" pitchFamily="18" charset="0"/>
                          </a:rPr>
                          <m:t>′</m:t>
                        </m:r>
                      </m:sup>
                    </m:sSubSup>
                    <m:r>
                      <a:rPr lang="pt-BR" sz="2400" b="0" i="1" smtClean="0">
                        <a:solidFill>
                          <a:schemeClr val="bg1"/>
                        </a:solidFill>
                        <a:latin typeface="Cambria Math" panose="02040503050406030204" pitchFamily="18" charset="0"/>
                      </a:rPr>
                      <m:t>=</m:t>
                    </m:r>
                    <m:sSub>
                      <m:sSubPr>
                        <m:ctrlPr>
                          <a:rPr lang="pt-BR" sz="2400" b="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ea typeface="Cambria Math" panose="02040503050406030204" pitchFamily="18" charset="0"/>
                          </a:rPr>
                          <m:t>𝜇</m:t>
                        </m:r>
                      </m:e>
                      <m:sub>
                        <m:r>
                          <a:rPr lang="pt-BR" sz="2400" b="0" i="1" smtClean="0">
                            <a:solidFill>
                              <a:schemeClr val="bg1"/>
                            </a:solidFill>
                            <a:latin typeface="Cambria Math" panose="02040503050406030204" pitchFamily="18" charset="0"/>
                          </a:rPr>
                          <m:t>𝑛</m:t>
                        </m:r>
                      </m:sub>
                    </m:sSub>
                    <m:sSub>
                      <m:sSubPr>
                        <m:ctrlPr>
                          <a:rPr lang="pt-BR" sz="2400" b="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𝐶</m:t>
                        </m:r>
                      </m:e>
                      <m:sub>
                        <m:r>
                          <a:rPr lang="pt-BR" sz="2400" b="0" i="1" smtClean="0">
                            <a:solidFill>
                              <a:schemeClr val="bg1"/>
                            </a:solidFill>
                            <a:latin typeface="Cambria Math" panose="02040503050406030204" pitchFamily="18" charset="0"/>
                          </a:rPr>
                          <m:t>𝑜𝑥</m:t>
                        </m:r>
                      </m:sub>
                    </m:sSub>
                  </m:oMath>
                </a14:m>
                <a:r>
                  <a:rPr lang="pt-BR" sz="2400" dirty="0" smtClean="0">
                    <a:solidFill>
                      <a:schemeClr val="bg1"/>
                    </a:solidFill>
                  </a:rPr>
                  <a:t> e </a:t>
                </a:r>
                <a14:m>
                  <m:oMath xmlns:m="http://schemas.openxmlformats.org/officeDocument/2006/math">
                    <m:sSubSup>
                      <m:sSubSupPr>
                        <m:ctrlPr>
                          <a:rPr lang="pt-BR" sz="2400" i="1">
                            <a:solidFill>
                              <a:schemeClr val="bg1"/>
                            </a:solidFill>
                            <a:latin typeface="Cambria Math" panose="02040503050406030204" pitchFamily="18" charset="0"/>
                          </a:rPr>
                        </m:ctrlPr>
                      </m:sSubSupPr>
                      <m:e>
                        <m:r>
                          <a:rPr lang="pt-BR" sz="2400" i="1">
                            <a:solidFill>
                              <a:schemeClr val="bg1"/>
                            </a:solidFill>
                            <a:latin typeface="Cambria Math" panose="02040503050406030204" pitchFamily="18" charset="0"/>
                          </a:rPr>
                          <m:t>𝑘</m:t>
                        </m:r>
                      </m:e>
                      <m:sub>
                        <m:r>
                          <a:rPr lang="pt-BR" sz="2400" b="0" i="1" smtClean="0">
                            <a:solidFill>
                              <a:schemeClr val="bg1"/>
                            </a:solidFill>
                            <a:latin typeface="Cambria Math" panose="02040503050406030204" pitchFamily="18" charset="0"/>
                          </a:rPr>
                          <m:t>𝑝</m:t>
                        </m:r>
                      </m:sub>
                      <m:sup>
                        <m:r>
                          <a:rPr lang="pt-BR" sz="2400" i="1">
                            <a:solidFill>
                              <a:schemeClr val="bg1"/>
                            </a:solidFill>
                            <a:latin typeface="Cambria Math" panose="02040503050406030204" pitchFamily="18" charset="0"/>
                          </a:rPr>
                          <m:t>′</m:t>
                        </m:r>
                      </m:sup>
                    </m:sSubSup>
                    <m:r>
                      <a:rPr lang="pt-BR" sz="2400" i="1">
                        <a:solidFill>
                          <a:schemeClr val="bg1"/>
                        </a:solidFill>
                        <a:latin typeface="Cambria Math" panose="02040503050406030204" pitchFamily="18" charset="0"/>
                      </a:rPr>
                      <m:t>=</m:t>
                    </m:r>
                    <m:sSub>
                      <m:sSubPr>
                        <m:ctrlPr>
                          <a:rPr lang="pt-BR" sz="2400" i="1">
                            <a:solidFill>
                              <a:schemeClr val="bg1"/>
                            </a:solidFill>
                            <a:latin typeface="Cambria Math" panose="02040503050406030204" pitchFamily="18" charset="0"/>
                          </a:rPr>
                        </m:ctrlPr>
                      </m:sSubPr>
                      <m:e>
                        <m:r>
                          <a:rPr lang="pt-BR" sz="2400" i="1">
                            <a:solidFill>
                              <a:schemeClr val="bg1"/>
                            </a:solidFill>
                            <a:latin typeface="Cambria Math" panose="02040503050406030204" pitchFamily="18" charset="0"/>
                            <a:ea typeface="Cambria Math" panose="02040503050406030204" pitchFamily="18" charset="0"/>
                          </a:rPr>
                          <m:t>𝜇</m:t>
                        </m:r>
                      </m:e>
                      <m:sub>
                        <m:r>
                          <a:rPr lang="pt-BR" sz="2400" b="0" i="1" smtClean="0">
                            <a:solidFill>
                              <a:schemeClr val="bg1"/>
                            </a:solidFill>
                            <a:latin typeface="Cambria Math" panose="02040503050406030204" pitchFamily="18" charset="0"/>
                            <a:ea typeface="Cambria Math" panose="02040503050406030204" pitchFamily="18" charset="0"/>
                          </a:rPr>
                          <m:t>𝑝</m:t>
                        </m:r>
                      </m:sub>
                    </m:sSub>
                    <m:sSub>
                      <m:sSubPr>
                        <m:ctrlPr>
                          <a:rPr lang="pt-BR" sz="2400" i="1">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𝐶</m:t>
                        </m:r>
                      </m:e>
                      <m:sub>
                        <m:r>
                          <a:rPr lang="pt-BR" sz="2400" i="1">
                            <a:solidFill>
                              <a:schemeClr val="bg1"/>
                            </a:solidFill>
                            <a:latin typeface="Cambria Math" panose="02040503050406030204" pitchFamily="18" charset="0"/>
                          </a:rPr>
                          <m:t>𝑜𝑥</m:t>
                        </m:r>
                      </m:sub>
                    </m:sSub>
                  </m:oMath>
                </a14:m>
                <a:r>
                  <a:rPr lang="pt-BR" sz="2400" dirty="0" smtClean="0">
                    <a:solidFill>
                      <a:schemeClr val="bg1"/>
                    </a:solidFill>
                  </a:rPr>
                  <a:t> têm crescido regularmente, a cada geração tecnológica. Consequentemente, dispositivos de canal curto atingem os níveis necessários de corrente de polarização com baixas tensões de limiar, e atingem maiores transcondutâncias, a maior vantagem.</a:t>
                </a:r>
              </a:p>
              <a:p>
                <a:endParaRPr lang="pt-BR" sz="1100" dirty="0">
                  <a:solidFill>
                    <a:schemeClr val="bg1"/>
                  </a:solidFill>
                </a:endParaRPr>
              </a:p>
              <a:p>
                <a:r>
                  <a:rPr lang="pt-BR" sz="2400" dirty="0" smtClean="0">
                    <a:solidFill>
                      <a:schemeClr val="bg1"/>
                    </a:solidFill>
                  </a:rPr>
                  <a:t>O módulo das tensões de limiar </a:t>
                </a:r>
                <a14:m>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𝑉</m:t>
                        </m:r>
                      </m:e>
                      <m:sub>
                        <m:r>
                          <a:rPr lang="pt-BR" sz="2400" b="0" i="1" smtClean="0">
                            <a:solidFill>
                              <a:schemeClr val="bg1"/>
                            </a:solidFill>
                            <a:latin typeface="Cambria Math" panose="02040503050406030204" pitchFamily="18" charset="0"/>
                          </a:rPr>
                          <m:t>𝑡𝑛</m:t>
                        </m:r>
                      </m:sub>
                    </m:sSub>
                  </m:oMath>
                </a14:m>
                <a:r>
                  <a:rPr lang="pt-BR" sz="2400" dirty="0" smtClean="0">
                    <a:solidFill>
                      <a:schemeClr val="bg1"/>
                    </a:solidFill>
                  </a:rPr>
                  <a:t> e </a:t>
                </a:r>
                <a14:m>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𝑉</m:t>
                        </m:r>
                      </m:e>
                      <m:sub>
                        <m:r>
                          <a:rPr lang="pt-BR" sz="2400" b="0" i="1" smtClean="0">
                            <a:solidFill>
                              <a:schemeClr val="bg1"/>
                            </a:solidFill>
                            <a:latin typeface="Cambria Math" panose="02040503050406030204" pitchFamily="18" charset="0"/>
                          </a:rPr>
                          <m:t>𝑡𝑝</m:t>
                        </m:r>
                      </m:sub>
                    </m:sSub>
                  </m:oMath>
                </a14:m>
                <a:r>
                  <a:rPr lang="pt-BR" sz="2400" dirty="0" smtClean="0">
                    <a:solidFill>
                      <a:schemeClr val="bg1"/>
                    </a:solidFill>
                  </a:rPr>
                  <a:t> vem decrescendo com o decréscimo de </a:t>
                </a:r>
                <a14:m>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𝐿</m:t>
                        </m:r>
                      </m:e>
                      <m:sub>
                        <m:r>
                          <a:rPr lang="pt-BR" sz="2400" b="0" i="1" smtClean="0">
                            <a:solidFill>
                              <a:schemeClr val="bg1"/>
                            </a:solidFill>
                            <a:latin typeface="Cambria Math" panose="02040503050406030204" pitchFamily="18" charset="0"/>
                          </a:rPr>
                          <m:t>𝑚</m:t>
                        </m:r>
                        <m:r>
                          <a:rPr lang="pt-BR" sz="2400" b="0" i="1" smtClean="0">
                            <a:solidFill>
                              <a:schemeClr val="bg1"/>
                            </a:solidFill>
                            <a:latin typeface="Cambria Math" panose="02040503050406030204" pitchFamily="18" charset="0"/>
                          </a:rPr>
                          <m:t>í</m:t>
                        </m:r>
                        <m:r>
                          <a:rPr lang="pt-BR" sz="2400" b="0" i="1" smtClean="0">
                            <a:solidFill>
                              <a:schemeClr val="bg1"/>
                            </a:solidFill>
                            <a:latin typeface="Cambria Math" panose="02040503050406030204" pitchFamily="18" charset="0"/>
                          </a:rPr>
                          <m:t>𝑛</m:t>
                        </m:r>
                      </m:sub>
                    </m:sSub>
                  </m:oMath>
                </a14:m>
                <a:r>
                  <a:rPr lang="pt-BR" sz="2400" dirty="0" smtClean="0">
                    <a:solidFill>
                      <a:schemeClr val="bg1"/>
                    </a:solidFill>
                  </a:rPr>
                  <a:t>, de aproximadamente 0,7-0,8 V para 0,4-0,5 V, embora tal redução não seja tão grande quanto a havida em </a:t>
                </a:r>
                <a14:m>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𝑉</m:t>
                        </m:r>
                      </m:e>
                      <m:sub>
                        <m:r>
                          <a:rPr lang="pt-BR" sz="2400" b="0" i="1" smtClean="0">
                            <a:solidFill>
                              <a:schemeClr val="bg1"/>
                            </a:solidFill>
                            <a:latin typeface="Cambria Math" panose="02040503050406030204" pitchFamily="18" charset="0"/>
                          </a:rPr>
                          <m:t>𝐷𝐷</m:t>
                        </m:r>
                      </m:sub>
                    </m:sSub>
                  </m:oMath>
                </a14:m>
                <a:r>
                  <a:rPr lang="pt-BR" sz="2400" dirty="0" smtClean="0">
                    <a:solidFill>
                      <a:schemeClr val="bg1"/>
                    </a:solidFill>
                  </a:rPr>
                  <a:t>: de 5 V para 1,8 V.</a:t>
                </a:r>
                <a:endParaRPr lang="pt-BR" sz="2400" dirty="0">
                  <a:solidFill>
                    <a:schemeClr val="bg1"/>
                  </a:solidFill>
                </a:endParaRP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547664" y="1914624"/>
                <a:ext cx="7416502" cy="4466703"/>
              </a:xfrm>
              <a:blipFill rotWithShape="0">
                <a:blip r:embed="rId2"/>
                <a:stretch>
                  <a:fillRect l="-1151" t="-1091" r="-1645" b="-2729"/>
                </a:stretch>
              </a:blipFill>
            </p:spPr>
            <p:txBody>
              <a:bodyPr/>
              <a:lstStyle/>
              <a:p>
                <a:r>
                  <a:rPr lang="pt-BR">
                    <a:noFill/>
                  </a:rPr>
                  <a:t> </a:t>
                </a:r>
              </a:p>
            </p:txBody>
          </p:sp>
        </mc:Fallback>
      </mc:AlternateContent>
      <p:sp>
        <p:nvSpPr>
          <p:cNvPr id="4" name="CaixaDeTexto 2"/>
          <p:cNvSpPr txBox="1">
            <a:spLocks noChangeArrowheads="1"/>
          </p:cNvSpPr>
          <p:nvPr/>
        </p:nvSpPr>
        <p:spPr bwMode="auto">
          <a:xfrm>
            <a:off x="1835150" y="836712"/>
            <a:ext cx="6985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pt-BR" altLang="pt-BR" sz="3200" b="1" dirty="0">
                <a:solidFill>
                  <a:schemeClr val="bg1"/>
                </a:solidFill>
              </a:rPr>
              <a:t>6.2 COMPARAÇÃO DO MOSFET COM O TBJ</a:t>
            </a:r>
          </a:p>
        </p:txBody>
      </p:sp>
    </p:spTree>
    <p:extLst>
      <p:ext uri="{BB962C8B-B14F-4D97-AF65-F5344CB8AC3E}">
        <p14:creationId xmlns:p14="http://schemas.microsoft.com/office/powerpoint/2010/main" val="25860649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66" name="CaixaDeTexto 1"/>
              <p:cNvSpPr txBox="1">
                <a:spLocks noChangeArrowheads="1"/>
              </p:cNvSpPr>
              <p:nvPr/>
            </p:nvSpPr>
            <p:spPr bwMode="auto">
              <a:xfrm>
                <a:off x="1619250" y="2120900"/>
                <a:ext cx="7345363" cy="41549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 typeface="Arial" panose="020B0604020202020204" pitchFamily="34" charset="0"/>
                  <a:buChar char="•"/>
                </a:pPr>
                <a:r>
                  <a:rPr lang="pt-BR" altLang="pt-BR" dirty="0" smtClean="0">
                    <a:solidFill>
                      <a:schemeClr val="bg1"/>
                    </a:solidFill>
                  </a:rPr>
                  <a:t>Essa redução em </a:t>
                </a:r>
                <a14:m>
                  <m:oMath xmlns:m="http://schemas.openxmlformats.org/officeDocument/2006/math">
                    <m:sSub>
                      <m:sSubPr>
                        <m:ctrlPr>
                          <a:rPr lang="pt-BR" altLang="pt-BR"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𝑉</m:t>
                        </m:r>
                      </m:e>
                      <m:sub>
                        <m:r>
                          <a:rPr lang="pt-BR" altLang="pt-BR" b="0" i="1" smtClean="0">
                            <a:solidFill>
                              <a:schemeClr val="bg1"/>
                            </a:solidFill>
                            <a:latin typeface="Cambria Math" panose="02040503050406030204" pitchFamily="18" charset="0"/>
                          </a:rPr>
                          <m:t>𝐷𝐷</m:t>
                        </m:r>
                      </m:sub>
                    </m:sSub>
                  </m:oMath>
                </a14:m>
                <a:r>
                  <a:rPr lang="pt-BR" altLang="pt-BR" dirty="0" smtClean="0">
                    <a:solidFill>
                      <a:schemeClr val="bg1"/>
                    </a:solidFill>
                  </a:rPr>
                  <a:t> foi essencial para evitar que o campo elétrico crescesse muito nos dispositivos de pequena dimensão, assim como para evitar o aumento da dissipação de potência, dado o grande crescimento do número de transistores por chip.</a:t>
                </a:r>
              </a:p>
              <a:p>
                <a:pPr eaLnBrk="1" hangingPunct="1">
                  <a:buFont typeface="Arial" panose="020B0604020202020204" pitchFamily="34" charset="0"/>
                  <a:buChar char="•"/>
                </a:pPr>
                <a:r>
                  <a:rPr lang="pt-BR" altLang="pt-BR" dirty="0" smtClean="0">
                    <a:solidFill>
                      <a:schemeClr val="bg1"/>
                    </a:solidFill>
                  </a:rPr>
                  <a:t>O fato de </a:t>
                </a:r>
                <a14:m>
                  <m:oMath xmlns:m="http://schemas.openxmlformats.org/officeDocument/2006/math">
                    <m:d>
                      <m:dPr>
                        <m:begChr m:val="|"/>
                        <m:endChr m:val="|"/>
                        <m:ctrlPr>
                          <a:rPr lang="pt-BR" altLang="pt-BR" i="1" smtClean="0">
                            <a:solidFill>
                              <a:schemeClr val="bg1"/>
                            </a:solidFill>
                            <a:latin typeface="Cambria Math" panose="02040503050406030204" pitchFamily="18" charset="0"/>
                          </a:rPr>
                        </m:ctrlPr>
                      </m:dPr>
                      <m:e>
                        <m:sSub>
                          <m:sSubPr>
                            <m:ctrlPr>
                              <a:rPr lang="pt-BR" altLang="pt-BR"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𝑉</m:t>
                            </m:r>
                          </m:e>
                          <m:sub>
                            <m:r>
                              <a:rPr lang="pt-BR" altLang="pt-BR" b="0" i="1" smtClean="0">
                                <a:solidFill>
                                  <a:schemeClr val="bg1"/>
                                </a:solidFill>
                                <a:latin typeface="Cambria Math" panose="02040503050406030204" pitchFamily="18" charset="0"/>
                              </a:rPr>
                              <m:t>𝑡</m:t>
                            </m:r>
                          </m:sub>
                        </m:sSub>
                      </m:e>
                    </m:d>
                  </m:oMath>
                </a14:m>
                <a:r>
                  <a:rPr lang="pt-BR" altLang="pt-BR" dirty="0" smtClean="0">
                    <a:solidFill>
                      <a:schemeClr val="bg1"/>
                    </a:solidFill>
                  </a:rPr>
                  <a:t> ter assumido grande proporção da tensão de alimentação, em processos CMOS modernos, é um desafio. Como </a:t>
                </a:r>
                <a14:m>
                  <m:oMath xmlns:m="http://schemas.openxmlformats.org/officeDocument/2006/math">
                    <m:d>
                      <m:dPr>
                        <m:begChr m:val="|"/>
                        <m:endChr m:val="|"/>
                        <m:ctrlPr>
                          <a:rPr lang="pt-BR" altLang="pt-BR" i="1" smtClean="0">
                            <a:solidFill>
                              <a:schemeClr val="bg1"/>
                            </a:solidFill>
                            <a:latin typeface="Cambria Math" panose="02040503050406030204" pitchFamily="18" charset="0"/>
                          </a:rPr>
                        </m:ctrlPr>
                      </m:dPr>
                      <m:e>
                        <m:sSub>
                          <m:sSubPr>
                            <m:ctrlPr>
                              <a:rPr lang="pt-BR" altLang="pt-BR"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𝑉</m:t>
                            </m:r>
                          </m:e>
                          <m:sub>
                            <m:r>
                              <a:rPr lang="pt-BR" altLang="pt-BR" b="0" i="1" smtClean="0">
                                <a:solidFill>
                                  <a:schemeClr val="bg1"/>
                                </a:solidFill>
                                <a:latin typeface="Cambria Math" panose="02040503050406030204" pitchFamily="18" charset="0"/>
                              </a:rPr>
                              <m:t>𝐺𝑆</m:t>
                            </m:r>
                          </m:sub>
                        </m:sSub>
                      </m:e>
                    </m:d>
                    <m:r>
                      <a:rPr lang="pt-BR" altLang="pt-BR" b="0" i="1" smtClean="0">
                        <a:solidFill>
                          <a:schemeClr val="bg1"/>
                        </a:solidFill>
                        <a:latin typeface="Cambria Math" panose="02040503050406030204" pitchFamily="18" charset="0"/>
                      </a:rPr>
                      <m:t>=</m:t>
                    </m:r>
                    <m:d>
                      <m:dPr>
                        <m:begChr m:val="|"/>
                        <m:endChr m:val="|"/>
                        <m:ctrlPr>
                          <a:rPr lang="pt-BR" altLang="pt-BR" b="0" i="1" smtClean="0">
                            <a:solidFill>
                              <a:schemeClr val="bg1"/>
                            </a:solidFill>
                            <a:latin typeface="Cambria Math" panose="02040503050406030204" pitchFamily="18" charset="0"/>
                          </a:rPr>
                        </m:ctrlPr>
                      </m:dPr>
                      <m:e>
                        <m:sSub>
                          <m:sSubPr>
                            <m:ctrlPr>
                              <a:rPr lang="pt-BR" altLang="pt-BR" b="0"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𝑉</m:t>
                            </m:r>
                          </m:e>
                          <m:sub>
                            <m:r>
                              <a:rPr lang="pt-BR" altLang="pt-BR" b="0" i="1" smtClean="0">
                                <a:solidFill>
                                  <a:schemeClr val="bg1"/>
                                </a:solidFill>
                                <a:latin typeface="Cambria Math" panose="02040503050406030204" pitchFamily="18" charset="0"/>
                              </a:rPr>
                              <m:t>𝑡</m:t>
                            </m:r>
                          </m:sub>
                        </m:sSub>
                      </m:e>
                    </m:d>
                    <m:r>
                      <a:rPr lang="pt-BR" altLang="pt-BR" b="0" i="1" smtClean="0">
                        <a:solidFill>
                          <a:schemeClr val="bg1"/>
                        </a:solidFill>
                        <a:latin typeface="Cambria Math" panose="02040503050406030204" pitchFamily="18" charset="0"/>
                      </a:rPr>
                      <m:t>+</m:t>
                    </m:r>
                    <m:d>
                      <m:dPr>
                        <m:begChr m:val="|"/>
                        <m:endChr m:val="|"/>
                        <m:ctrlPr>
                          <a:rPr lang="pt-BR" altLang="pt-BR" b="0" i="1" smtClean="0">
                            <a:solidFill>
                              <a:schemeClr val="bg1"/>
                            </a:solidFill>
                            <a:latin typeface="Cambria Math" panose="02040503050406030204" pitchFamily="18" charset="0"/>
                          </a:rPr>
                        </m:ctrlPr>
                      </m:dPr>
                      <m:e>
                        <m:sSub>
                          <m:sSubPr>
                            <m:ctrlPr>
                              <a:rPr lang="pt-BR" altLang="pt-BR" b="0"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𝑉</m:t>
                            </m:r>
                          </m:e>
                          <m:sub>
                            <m:r>
                              <a:rPr lang="pt-BR" altLang="pt-BR" b="0" i="1" smtClean="0">
                                <a:solidFill>
                                  <a:schemeClr val="bg1"/>
                                </a:solidFill>
                                <a:latin typeface="Cambria Math" panose="02040503050406030204" pitchFamily="18" charset="0"/>
                              </a:rPr>
                              <m:t>𝑂𝑉</m:t>
                            </m:r>
                          </m:sub>
                        </m:sSub>
                      </m:e>
                    </m:d>
                  </m:oMath>
                </a14:m>
                <a:r>
                  <a:rPr lang="pt-BR" altLang="pt-BR" dirty="0" smtClean="0">
                    <a:solidFill>
                      <a:schemeClr val="bg1"/>
                    </a:solidFill>
                  </a:rPr>
                  <a:t>, sendo </a:t>
                </a:r>
                <a14:m>
                  <m:oMath xmlns:m="http://schemas.openxmlformats.org/officeDocument/2006/math">
                    <m:sSub>
                      <m:sSubPr>
                        <m:ctrlPr>
                          <a:rPr lang="pt-BR" altLang="pt-BR" b="0"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𝑉</m:t>
                        </m:r>
                      </m:e>
                      <m:sub>
                        <m:r>
                          <a:rPr lang="pt-BR" altLang="pt-BR" b="0" i="1" smtClean="0">
                            <a:solidFill>
                              <a:schemeClr val="bg1"/>
                            </a:solidFill>
                            <a:latin typeface="Cambria Math" panose="02040503050406030204" pitchFamily="18" charset="0"/>
                          </a:rPr>
                          <m:t>𝑂𝑉</m:t>
                        </m:r>
                      </m:sub>
                    </m:sSub>
                  </m:oMath>
                </a14:m>
                <a:r>
                  <a:rPr lang="pt-BR" altLang="pt-BR" dirty="0" smtClean="0">
                    <a:solidFill>
                      <a:schemeClr val="bg1"/>
                    </a:solidFill>
                  </a:rPr>
                  <a:t> a </a:t>
                </a:r>
                <a:r>
                  <a:rPr lang="pt-BR" altLang="pt-BR" dirty="0" err="1" smtClean="0">
                    <a:solidFill>
                      <a:schemeClr val="bg1"/>
                    </a:solidFill>
                  </a:rPr>
                  <a:t>sobretensão</a:t>
                </a:r>
                <a:r>
                  <a:rPr lang="pt-BR" altLang="pt-BR" dirty="0" smtClean="0">
                    <a:solidFill>
                      <a:schemeClr val="bg1"/>
                    </a:solidFill>
                  </a:rPr>
                  <a:t>, para manter </a:t>
                </a:r>
                <a14:m>
                  <m:oMath xmlns:m="http://schemas.openxmlformats.org/officeDocument/2006/math">
                    <m:d>
                      <m:dPr>
                        <m:begChr m:val="|"/>
                        <m:endChr m:val="|"/>
                        <m:ctrlPr>
                          <a:rPr lang="pt-BR" altLang="pt-BR" i="1" smtClean="0">
                            <a:solidFill>
                              <a:schemeClr val="bg1"/>
                            </a:solidFill>
                            <a:latin typeface="Cambria Math" panose="02040503050406030204" pitchFamily="18" charset="0"/>
                          </a:rPr>
                        </m:ctrlPr>
                      </m:dPr>
                      <m:e>
                        <m:sSub>
                          <m:sSubPr>
                            <m:ctrlPr>
                              <a:rPr lang="pt-BR" altLang="pt-BR"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𝑉</m:t>
                            </m:r>
                          </m:e>
                          <m:sub>
                            <m:r>
                              <a:rPr lang="pt-BR" altLang="pt-BR" b="0" i="1" smtClean="0">
                                <a:solidFill>
                                  <a:schemeClr val="bg1"/>
                                </a:solidFill>
                                <a:latin typeface="Cambria Math" panose="02040503050406030204" pitchFamily="18" charset="0"/>
                              </a:rPr>
                              <m:t>𝐺𝑆</m:t>
                            </m:r>
                          </m:sub>
                        </m:sSub>
                      </m:e>
                    </m:d>
                  </m:oMath>
                </a14:m>
                <a:r>
                  <a:rPr lang="pt-BR" altLang="pt-BR" dirty="0" smtClean="0">
                    <a:solidFill>
                      <a:schemeClr val="bg1"/>
                    </a:solidFill>
                  </a:rPr>
                  <a:t> razoavelmente baixa </a:t>
                </a:r>
                <a14:m>
                  <m:oMath xmlns:m="http://schemas.openxmlformats.org/officeDocument/2006/math">
                    <m:d>
                      <m:dPr>
                        <m:begChr m:val="|"/>
                        <m:endChr m:val="|"/>
                        <m:ctrlPr>
                          <a:rPr lang="pt-BR" altLang="pt-BR" b="0" i="1" smtClean="0">
                            <a:solidFill>
                              <a:schemeClr val="bg1"/>
                            </a:solidFill>
                            <a:latin typeface="Cambria Math" panose="02040503050406030204" pitchFamily="18" charset="0"/>
                          </a:rPr>
                        </m:ctrlPr>
                      </m:dPr>
                      <m:e>
                        <m:sSub>
                          <m:sSubPr>
                            <m:ctrlPr>
                              <a:rPr lang="pt-BR" altLang="pt-BR" b="0"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𝑉</m:t>
                            </m:r>
                          </m:e>
                          <m:sub>
                            <m:r>
                              <a:rPr lang="pt-BR" altLang="pt-BR" b="0" i="1" smtClean="0">
                                <a:solidFill>
                                  <a:schemeClr val="bg1"/>
                                </a:solidFill>
                                <a:latin typeface="Cambria Math" panose="02040503050406030204" pitchFamily="18" charset="0"/>
                              </a:rPr>
                              <m:t>𝑂𝑉</m:t>
                            </m:r>
                          </m:sub>
                        </m:sSub>
                      </m:e>
                    </m:d>
                  </m:oMath>
                </a14:m>
                <a:r>
                  <a:rPr lang="pt-BR" altLang="pt-BR" dirty="0" smtClean="0">
                    <a:solidFill>
                      <a:schemeClr val="bg1"/>
                    </a:solidFill>
                  </a:rPr>
                  <a:t>, para tecnologias modernas, está na faixa de 0,2 a 0,3 V. </a:t>
                </a:r>
                <a:endParaRPr lang="pt-BR" altLang="pt-BR" dirty="0">
                  <a:solidFill>
                    <a:schemeClr val="bg1"/>
                  </a:solidFill>
                </a:endParaRPr>
              </a:p>
            </p:txBody>
          </p:sp>
        </mc:Choice>
        <mc:Fallback xmlns="">
          <p:sp>
            <p:nvSpPr>
              <p:cNvPr id="11266" name="CaixaDeTexto 1"/>
              <p:cNvSpPr txBox="1">
                <a:spLocks noRot="1" noChangeAspect="1" noMove="1" noResize="1" noEditPoints="1" noAdjustHandles="1" noChangeArrowheads="1" noChangeShapeType="1" noTextEdit="1"/>
              </p:cNvSpPr>
              <p:nvPr/>
            </p:nvSpPr>
            <p:spPr bwMode="auto">
              <a:xfrm>
                <a:off x="1619250" y="2120900"/>
                <a:ext cx="7345363" cy="4154984"/>
              </a:xfrm>
              <a:prstGeom prst="rect">
                <a:avLst/>
              </a:prstGeom>
              <a:blipFill rotWithShape="0">
                <a:blip r:embed="rId2"/>
                <a:stretch>
                  <a:fillRect l="-1162" t="-1173" r="-1577" b="-234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noFill/>
                  </a:rPr>
                  <a:t> </a:t>
                </a:r>
              </a:p>
            </p:txBody>
          </p:sp>
        </mc:Fallback>
      </mc:AlternateContent>
      <p:sp>
        <p:nvSpPr>
          <p:cNvPr id="11267" name="CaixaDeTexto 2"/>
          <p:cNvSpPr txBox="1">
            <a:spLocks noChangeArrowheads="1"/>
          </p:cNvSpPr>
          <p:nvPr/>
        </p:nvSpPr>
        <p:spPr bwMode="auto">
          <a:xfrm>
            <a:off x="1835150" y="981075"/>
            <a:ext cx="6985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pt-BR" altLang="pt-BR" sz="3200" b="1" dirty="0">
                <a:solidFill>
                  <a:schemeClr val="bg1"/>
                </a:solidFill>
              </a:rPr>
              <a:t>6.2 COMPARAÇÃO DO MOSFET COM O TBJ</a:t>
            </a:r>
          </a:p>
        </p:txBody>
      </p:sp>
    </p:spTree>
    <p:extLst>
      <p:ext uri="{BB962C8B-B14F-4D97-AF65-F5344CB8AC3E}">
        <p14:creationId xmlns:p14="http://schemas.microsoft.com/office/powerpoint/2010/main" val="36380361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66" name="CaixaDeTexto 1"/>
              <p:cNvSpPr txBox="1">
                <a:spLocks noChangeArrowheads="1"/>
              </p:cNvSpPr>
              <p:nvPr/>
            </p:nvSpPr>
            <p:spPr bwMode="auto">
              <a:xfrm>
                <a:off x="1619250" y="1988840"/>
                <a:ext cx="7345363" cy="45243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 typeface="Arial" panose="020B0604020202020204" pitchFamily="34" charset="0"/>
                  <a:buChar char="•"/>
                </a:pPr>
                <a:r>
                  <a:rPr lang="pt-BR" altLang="pt-BR" dirty="0" smtClean="0">
                    <a:solidFill>
                      <a:schemeClr val="bg1"/>
                    </a:solidFill>
                  </a:rPr>
                  <a:t>Mas, para operar o MOSFET na região de saturação </a:t>
                </a:r>
                <a14:m>
                  <m:oMath xmlns:m="http://schemas.openxmlformats.org/officeDocument/2006/math">
                    <m:d>
                      <m:dPr>
                        <m:begChr m:val="|"/>
                        <m:endChr m:val="|"/>
                        <m:ctrlPr>
                          <a:rPr lang="pt-BR" altLang="pt-BR" b="0" i="1" smtClean="0">
                            <a:solidFill>
                              <a:schemeClr val="bg1"/>
                            </a:solidFill>
                            <a:latin typeface="Cambria Math" panose="02040503050406030204" pitchFamily="18" charset="0"/>
                          </a:rPr>
                        </m:ctrlPr>
                      </m:dPr>
                      <m:e>
                        <m:sSub>
                          <m:sSubPr>
                            <m:ctrlPr>
                              <a:rPr lang="pt-BR" altLang="pt-BR" b="0"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𝑉</m:t>
                            </m:r>
                          </m:e>
                          <m:sub>
                            <m:r>
                              <a:rPr lang="pt-BR" altLang="pt-BR" b="0" i="1" smtClean="0">
                                <a:solidFill>
                                  <a:schemeClr val="bg1"/>
                                </a:solidFill>
                                <a:latin typeface="Cambria Math" panose="02040503050406030204" pitchFamily="18" charset="0"/>
                              </a:rPr>
                              <m:t>𝐷𝑆</m:t>
                            </m:r>
                          </m:sub>
                        </m:sSub>
                      </m:e>
                    </m:d>
                  </m:oMath>
                </a14:m>
                <a:r>
                  <a:rPr lang="pt-BR" altLang="pt-BR" dirty="0" smtClean="0">
                    <a:solidFill>
                      <a:schemeClr val="bg1"/>
                    </a:solidFill>
                  </a:rPr>
                  <a:t> tem que ser maior que </a:t>
                </a:r>
                <a14:m>
                  <m:oMath xmlns:m="http://schemas.openxmlformats.org/officeDocument/2006/math">
                    <m:d>
                      <m:dPr>
                        <m:begChr m:val="|"/>
                        <m:endChr m:val="|"/>
                        <m:ctrlPr>
                          <a:rPr lang="pt-BR" altLang="pt-BR" b="0" i="1" smtClean="0">
                            <a:solidFill>
                              <a:schemeClr val="bg1"/>
                            </a:solidFill>
                            <a:latin typeface="Cambria Math" panose="02040503050406030204" pitchFamily="18" charset="0"/>
                          </a:rPr>
                        </m:ctrlPr>
                      </m:dPr>
                      <m:e>
                        <m:sSub>
                          <m:sSubPr>
                            <m:ctrlPr>
                              <a:rPr lang="pt-BR" altLang="pt-BR" b="0"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𝑉</m:t>
                            </m:r>
                          </m:e>
                          <m:sub>
                            <m:r>
                              <a:rPr lang="pt-BR" altLang="pt-BR" b="0" i="1" smtClean="0">
                                <a:solidFill>
                                  <a:schemeClr val="bg1"/>
                                </a:solidFill>
                                <a:latin typeface="Cambria Math" panose="02040503050406030204" pitchFamily="18" charset="0"/>
                              </a:rPr>
                              <m:t>𝑂𝑉</m:t>
                            </m:r>
                          </m:sub>
                        </m:sSub>
                      </m:e>
                    </m:d>
                  </m:oMath>
                </a14:m>
                <a:r>
                  <a:rPr lang="pt-BR" altLang="pt-BR" dirty="0" smtClean="0">
                    <a:solidFill>
                      <a:schemeClr val="bg1"/>
                    </a:solidFill>
                  </a:rPr>
                  <a:t>, e para operar </a:t>
                </a:r>
                <a:r>
                  <a:rPr lang="pt-BR" altLang="pt-BR" dirty="0" err="1" smtClean="0">
                    <a:solidFill>
                      <a:schemeClr val="bg1"/>
                    </a:solidFill>
                  </a:rPr>
                  <a:t>MOSFETs</a:t>
                </a:r>
                <a:r>
                  <a:rPr lang="pt-BR" altLang="pt-BR" dirty="0" smtClean="0">
                    <a:solidFill>
                      <a:schemeClr val="bg1"/>
                    </a:solidFill>
                  </a:rPr>
                  <a:t> com </a:t>
                </a:r>
                <a14:m>
                  <m:oMath xmlns:m="http://schemas.openxmlformats.org/officeDocument/2006/math">
                    <m:sSub>
                      <m:sSubPr>
                        <m:ctrlPr>
                          <a:rPr lang="pt-BR" altLang="pt-BR"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𝑉</m:t>
                        </m:r>
                      </m:e>
                      <m:sub>
                        <m:r>
                          <a:rPr lang="pt-BR" altLang="pt-BR" b="0" i="1" smtClean="0">
                            <a:solidFill>
                              <a:schemeClr val="bg1"/>
                            </a:solidFill>
                            <a:latin typeface="Cambria Math" panose="02040503050406030204" pitchFamily="18" charset="0"/>
                          </a:rPr>
                          <m:t>𝐷𝐷</m:t>
                        </m:r>
                      </m:sub>
                    </m:sSub>
                  </m:oMath>
                </a14:m>
                <a:r>
                  <a:rPr lang="pt-BR" altLang="pt-BR" dirty="0" smtClean="0">
                    <a:solidFill>
                      <a:schemeClr val="bg1"/>
                    </a:solidFill>
                  </a:rPr>
                  <a:t> na faixa de 1,8 V ou menos é preciso manter </a:t>
                </a:r>
                <a14:m>
                  <m:oMath xmlns:m="http://schemas.openxmlformats.org/officeDocument/2006/math">
                    <m:d>
                      <m:dPr>
                        <m:begChr m:val="|"/>
                        <m:endChr m:val="|"/>
                        <m:ctrlPr>
                          <a:rPr lang="pt-BR" altLang="pt-BR" b="0" i="1" smtClean="0">
                            <a:solidFill>
                              <a:schemeClr val="bg1"/>
                            </a:solidFill>
                            <a:latin typeface="Cambria Math" panose="02040503050406030204" pitchFamily="18" charset="0"/>
                          </a:rPr>
                        </m:ctrlPr>
                      </m:dPr>
                      <m:e>
                        <m:sSub>
                          <m:sSubPr>
                            <m:ctrlPr>
                              <a:rPr lang="pt-BR" altLang="pt-BR" b="0"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𝑉</m:t>
                            </m:r>
                          </m:e>
                          <m:sub>
                            <m:r>
                              <a:rPr lang="pt-BR" altLang="pt-BR" b="0" i="1" smtClean="0">
                                <a:solidFill>
                                  <a:schemeClr val="bg1"/>
                                </a:solidFill>
                                <a:latin typeface="Cambria Math" panose="02040503050406030204" pitchFamily="18" charset="0"/>
                              </a:rPr>
                              <m:t>𝑂𝑉</m:t>
                            </m:r>
                          </m:sub>
                        </m:sSub>
                      </m:e>
                    </m:d>
                  </m:oMath>
                </a14:m>
                <a:r>
                  <a:rPr lang="pt-BR" altLang="pt-BR" dirty="0" smtClean="0">
                    <a:solidFill>
                      <a:schemeClr val="bg1"/>
                    </a:solidFill>
                  </a:rPr>
                  <a:t> tão baixa quanto possível. Porém, será visto que isto tem inconveniências.</a:t>
                </a:r>
              </a:p>
              <a:p>
                <a:pPr eaLnBrk="1" hangingPunct="1">
                  <a:buFont typeface="Arial" panose="020B0604020202020204" pitchFamily="34" charset="0"/>
                  <a:buChar char="•"/>
                </a:pPr>
                <a:r>
                  <a:rPr lang="pt-BR" altLang="pt-BR" dirty="0" smtClean="0">
                    <a:solidFill>
                      <a:schemeClr val="bg1"/>
                    </a:solidFill>
                  </a:rPr>
                  <a:t>Outro efeito importante, e indesejável, da moderna tecnologia </a:t>
                </a:r>
                <a:r>
                  <a:rPr lang="pt-BR" altLang="pt-BR" dirty="0" err="1" smtClean="0">
                    <a:solidFill>
                      <a:schemeClr val="bg1"/>
                    </a:solidFill>
                  </a:rPr>
                  <a:t>submicrométrica</a:t>
                </a:r>
                <a:r>
                  <a:rPr lang="pt-BR" altLang="pt-BR" dirty="0" smtClean="0">
                    <a:solidFill>
                      <a:schemeClr val="bg1"/>
                    </a:solidFill>
                  </a:rPr>
                  <a:t> CMOS, é que o efeito de modulação do comprimento do canal é bem pronunciado. Com isso, </a:t>
                </a:r>
                <a14:m>
                  <m:oMath xmlns:m="http://schemas.openxmlformats.org/officeDocument/2006/math">
                    <m:sSubSup>
                      <m:sSubSupPr>
                        <m:ctrlPr>
                          <a:rPr lang="pt-BR" altLang="pt-BR" i="1" smtClean="0">
                            <a:solidFill>
                              <a:schemeClr val="bg1"/>
                            </a:solidFill>
                            <a:latin typeface="Cambria Math" panose="02040503050406030204" pitchFamily="18" charset="0"/>
                          </a:rPr>
                        </m:ctrlPr>
                      </m:sSubSupPr>
                      <m:e>
                        <m:r>
                          <a:rPr lang="pt-BR" altLang="pt-BR" b="0" i="1" smtClean="0">
                            <a:solidFill>
                              <a:schemeClr val="bg1"/>
                            </a:solidFill>
                            <a:latin typeface="Cambria Math" panose="02040503050406030204" pitchFamily="18" charset="0"/>
                          </a:rPr>
                          <m:t>𝑉</m:t>
                        </m:r>
                      </m:e>
                      <m:sub>
                        <m:r>
                          <a:rPr lang="pt-BR" altLang="pt-BR" b="0" i="1" smtClean="0">
                            <a:solidFill>
                              <a:schemeClr val="bg1"/>
                            </a:solidFill>
                            <a:latin typeface="Cambria Math" panose="02040503050406030204" pitchFamily="18" charset="0"/>
                          </a:rPr>
                          <m:t>𝐴</m:t>
                        </m:r>
                      </m:sub>
                      <m:sup>
                        <m:r>
                          <a:rPr lang="pt-BR" altLang="pt-BR" b="0" i="1" smtClean="0">
                            <a:solidFill>
                              <a:schemeClr val="bg1"/>
                            </a:solidFill>
                            <a:latin typeface="Cambria Math" panose="02040503050406030204" pitchFamily="18" charset="0"/>
                          </a:rPr>
                          <m:t>′</m:t>
                        </m:r>
                      </m:sup>
                    </m:sSubSup>
                  </m:oMath>
                </a14:m>
                <a:r>
                  <a:rPr lang="pt-BR" altLang="pt-BR" dirty="0" smtClean="0">
                    <a:solidFill>
                      <a:schemeClr val="bg1"/>
                    </a:solidFill>
                  </a:rPr>
                  <a:t> vem diminuindo, o que tem feito com que a tensão de </a:t>
                </a:r>
                <a:r>
                  <a:rPr lang="pt-BR" altLang="pt-BR" dirty="0" err="1" smtClean="0">
                    <a:solidFill>
                      <a:schemeClr val="bg1"/>
                    </a:solidFill>
                  </a:rPr>
                  <a:t>Early</a:t>
                </a:r>
                <a:r>
                  <a:rPr lang="pt-BR" altLang="pt-BR" dirty="0">
                    <a:solidFill>
                      <a:schemeClr val="bg1"/>
                    </a:solidFill>
                  </a:rPr>
                  <a:t> </a:t>
                </a:r>
                <a14:m>
                  <m:oMath xmlns:m="http://schemas.openxmlformats.org/officeDocument/2006/math">
                    <m:sSubSup>
                      <m:sSubSupPr>
                        <m:ctrlPr>
                          <a:rPr lang="pt-BR" altLang="pt-BR" i="1" smtClean="0">
                            <a:solidFill>
                              <a:schemeClr val="bg1"/>
                            </a:solidFill>
                            <a:latin typeface="Cambria Math" panose="02040503050406030204" pitchFamily="18" charset="0"/>
                          </a:rPr>
                        </m:ctrlPr>
                      </m:sSubSupPr>
                      <m:e>
                        <m:sSub>
                          <m:sSubPr>
                            <m:ctrlPr>
                              <a:rPr lang="pt-BR" altLang="pt-BR"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𝑉</m:t>
                            </m:r>
                          </m:e>
                          <m:sub>
                            <m:r>
                              <a:rPr lang="pt-BR" altLang="pt-BR" b="0" i="1" smtClean="0">
                                <a:solidFill>
                                  <a:schemeClr val="bg1"/>
                                </a:solidFill>
                                <a:latin typeface="Cambria Math" panose="02040503050406030204" pitchFamily="18" charset="0"/>
                              </a:rPr>
                              <m:t>𝐴</m:t>
                            </m:r>
                          </m:sub>
                        </m:sSub>
                        <m:r>
                          <a:rPr lang="pt-BR" altLang="pt-BR" b="0" i="1" smtClean="0">
                            <a:solidFill>
                              <a:schemeClr val="bg1"/>
                            </a:solidFill>
                            <a:latin typeface="Cambria Math" panose="02040503050406030204" pitchFamily="18" charset="0"/>
                          </a:rPr>
                          <m:t>=</m:t>
                        </m:r>
                        <m:r>
                          <a:rPr lang="pt-BR" altLang="pt-BR" b="0" i="1" smtClean="0">
                            <a:solidFill>
                              <a:schemeClr val="bg1"/>
                            </a:solidFill>
                            <a:latin typeface="Cambria Math" panose="02040503050406030204" pitchFamily="18" charset="0"/>
                          </a:rPr>
                          <m:t>𝑉</m:t>
                        </m:r>
                      </m:e>
                      <m:sub>
                        <m:r>
                          <a:rPr lang="pt-BR" altLang="pt-BR" b="0" i="1" smtClean="0">
                            <a:solidFill>
                              <a:schemeClr val="bg1"/>
                            </a:solidFill>
                            <a:latin typeface="Cambria Math" panose="02040503050406030204" pitchFamily="18" charset="0"/>
                          </a:rPr>
                          <m:t>𝐴</m:t>
                        </m:r>
                      </m:sub>
                      <m:sup>
                        <m:r>
                          <a:rPr lang="pt-BR" altLang="pt-BR" b="0" i="1" smtClean="0">
                            <a:solidFill>
                              <a:schemeClr val="bg1"/>
                            </a:solidFill>
                            <a:latin typeface="Cambria Math" panose="02040503050406030204" pitchFamily="18" charset="0"/>
                          </a:rPr>
                          <m:t>′</m:t>
                        </m:r>
                      </m:sup>
                    </m:sSubSup>
                    <m:r>
                      <a:rPr lang="pt-BR" altLang="pt-BR" b="0" i="1" smtClean="0">
                        <a:solidFill>
                          <a:schemeClr val="bg1"/>
                        </a:solidFill>
                        <a:latin typeface="Cambria Math" panose="02040503050406030204" pitchFamily="18" charset="0"/>
                      </a:rPr>
                      <m:t>𝐿</m:t>
                    </m:r>
                  </m:oMath>
                </a14:m>
                <a:r>
                  <a:rPr lang="pt-BR" altLang="pt-BR" dirty="0" smtClean="0">
                    <a:solidFill>
                      <a:schemeClr val="bg1"/>
                    </a:solidFill>
                  </a:rPr>
                  <a:t> se torne muito pequena. Logo, MOSFETS com pequeno comprimento de canal têm resistência de saída baixa.</a:t>
                </a:r>
                <a:endParaRPr lang="pt-BR" altLang="pt-BR" dirty="0">
                  <a:solidFill>
                    <a:schemeClr val="bg1"/>
                  </a:solidFill>
                </a:endParaRPr>
              </a:p>
            </p:txBody>
          </p:sp>
        </mc:Choice>
        <mc:Fallback xmlns="">
          <p:sp>
            <p:nvSpPr>
              <p:cNvPr id="11266" name="CaixaDeTexto 1"/>
              <p:cNvSpPr txBox="1">
                <a:spLocks noRot="1" noChangeAspect="1" noMove="1" noResize="1" noEditPoints="1" noAdjustHandles="1" noChangeArrowheads="1" noChangeShapeType="1" noTextEdit="1"/>
              </p:cNvSpPr>
              <p:nvPr/>
            </p:nvSpPr>
            <p:spPr bwMode="auto">
              <a:xfrm>
                <a:off x="1619250" y="1988840"/>
                <a:ext cx="7345363" cy="4524315"/>
              </a:xfrm>
              <a:prstGeom prst="rect">
                <a:avLst/>
              </a:prstGeom>
              <a:blipFill rotWithShape="0">
                <a:blip r:embed="rId2"/>
                <a:stretch>
                  <a:fillRect l="-1162" t="-1078" r="-996" b="-21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noFill/>
                  </a:rPr>
                  <a:t> </a:t>
                </a:r>
              </a:p>
            </p:txBody>
          </p:sp>
        </mc:Fallback>
      </mc:AlternateContent>
      <p:sp>
        <p:nvSpPr>
          <p:cNvPr id="11267" name="CaixaDeTexto 2"/>
          <p:cNvSpPr txBox="1">
            <a:spLocks noChangeArrowheads="1"/>
          </p:cNvSpPr>
          <p:nvPr/>
        </p:nvSpPr>
        <p:spPr bwMode="auto">
          <a:xfrm>
            <a:off x="1835150" y="981075"/>
            <a:ext cx="6985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pt-BR" altLang="pt-BR" sz="3200" b="1">
                <a:solidFill>
                  <a:schemeClr val="bg1"/>
                </a:solidFill>
              </a:rPr>
              <a:t>6.2 COMPARAÇÃO DO MOSFET COM O TBJ</a:t>
            </a:r>
          </a:p>
        </p:txBody>
      </p:sp>
    </p:spTree>
    <p:extLst>
      <p:ext uri="{BB962C8B-B14F-4D97-AF65-F5344CB8AC3E}">
        <p14:creationId xmlns:p14="http://schemas.microsoft.com/office/powerpoint/2010/main" val="40099668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66" name="CaixaDeTexto 1"/>
              <p:cNvSpPr txBox="1">
                <a:spLocks noChangeArrowheads="1"/>
              </p:cNvSpPr>
              <p:nvPr/>
            </p:nvSpPr>
            <p:spPr bwMode="auto">
              <a:xfrm>
                <a:off x="1619250" y="1988840"/>
                <a:ext cx="7345363" cy="464460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 typeface="Arial" panose="020B0604020202020204" pitchFamily="34" charset="0"/>
                  <a:buChar char="•"/>
                </a:pPr>
                <a:r>
                  <a:rPr lang="pt-BR" altLang="pt-BR" dirty="0" smtClean="0">
                    <a:solidFill>
                      <a:schemeClr val="bg1"/>
                    </a:solidFill>
                  </a:rPr>
                  <a:t>As duas principais capacitâncias do MOSFET CMOS são </a:t>
                </a:r>
                <a14:m>
                  <m:oMath xmlns:m="http://schemas.openxmlformats.org/officeDocument/2006/math">
                    <m:sSub>
                      <m:sSubPr>
                        <m:ctrlPr>
                          <a:rPr lang="pt-BR" altLang="pt-BR" b="0"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𝐶</m:t>
                        </m:r>
                      </m:e>
                      <m:sub>
                        <m:r>
                          <a:rPr lang="pt-BR" altLang="pt-BR" b="0" i="1" smtClean="0">
                            <a:solidFill>
                              <a:schemeClr val="bg1"/>
                            </a:solidFill>
                            <a:latin typeface="Cambria Math" panose="02040503050406030204" pitchFamily="18" charset="0"/>
                          </a:rPr>
                          <m:t>𝑔𝑠</m:t>
                        </m:r>
                      </m:sub>
                    </m:sSub>
                  </m:oMath>
                </a14:m>
                <a:r>
                  <a:rPr lang="pt-BR" altLang="pt-BR" dirty="0" smtClean="0">
                    <a:solidFill>
                      <a:schemeClr val="bg1"/>
                    </a:solidFill>
                  </a:rPr>
                  <a:t> e </a:t>
                </a:r>
                <a14:m>
                  <m:oMath xmlns:m="http://schemas.openxmlformats.org/officeDocument/2006/math">
                    <m:sSub>
                      <m:sSubPr>
                        <m:ctrlPr>
                          <a:rPr lang="pt-BR" altLang="pt-BR"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𝐶</m:t>
                        </m:r>
                      </m:e>
                      <m:sub>
                        <m:r>
                          <a:rPr lang="pt-BR" altLang="pt-BR" b="0" i="1" smtClean="0">
                            <a:solidFill>
                              <a:schemeClr val="bg1"/>
                            </a:solidFill>
                            <a:latin typeface="Cambria Math" panose="02040503050406030204" pitchFamily="18" charset="0"/>
                          </a:rPr>
                          <m:t>𝑔𝑑</m:t>
                        </m:r>
                      </m:sub>
                    </m:sSub>
                  </m:oMath>
                </a14:m>
                <a:r>
                  <a:rPr lang="pt-BR" altLang="pt-BR" dirty="0" smtClean="0">
                    <a:solidFill>
                      <a:schemeClr val="bg1"/>
                    </a:solidFill>
                  </a:rPr>
                  <a:t>. </a:t>
                </a:r>
                <a14:m>
                  <m:oMath xmlns:m="http://schemas.openxmlformats.org/officeDocument/2006/math">
                    <m:sSub>
                      <m:sSubPr>
                        <m:ctrlPr>
                          <a:rPr lang="pt-BR" altLang="pt-BR" b="0"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𝐶</m:t>
                        </m:r>
                      </m:e>
                      <m:sub>
                        <m:r>
                          <a:rPr lang="pt-BR" altLang="pt-BR" b="0" i="1" smtClean="0">
                            <a:solidFill>
                              <a:schemeClr val="bg1"/>
                            </a:solidFill>
                            <a:latin typeface="Cambria Math" panose="02040503050406030204" pitchFamily="18" charset="0"/>
                          </a:rPr>
                          <m:t>𝑔𝑠</m:t>
                        </m:r>
                      </m:sub>
                    </m:sSub>
                  </m:oMath>
                </a14:m>
                <a:r>
                  <a:rPr lang="pt-BR" altLang="pt-BR" dirty="0" smtClean="0">
                    <a:solidFill>
                      <a:schemeClr val="bg1"/>
                    </a:solidFill>
                  </a:rPr>
                  <a:t> tem um componente de superposição, e </a:t>
                </a:r>
                <a14:m>
                  <m:oMath xmlns:m="http://schemas.openxmlformats.org/officeDocument/2006/math">
                    <m:sSub>
                      <m:sSubPr>
                        <m:ctrlPr>
                          <a:rPr lang="pt-BR" altLang="pt-BR" b="0"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𝐶</m:t>
                        </m:r>
                      </m:e>
                      <m:sub>
                        <m:r>
                          <a:rPr lang="pt-BR" altLang="pt-BR" b="0" i="1" smtClean="0">
                            <a:solidFill>
                              <a:schemeClr val="bg1"/>
                            </a:solidFill>
                            <a:latin typeface="Cambria Math" panose="02040503050406030204" pitchFamily="18" charset="0"/>
                          </a:rPr>
                          <m:t>𝑔𝑑</m:t>
                        </m:r>
                      </m:sub>
                    </m:sSub>
                  </m:oMath>
                </a14:m>
                <a:r>
                  <a:rPr lang="pt-BR" altLang="pt-BR" dirty="0" smtClean="0">
                    <a:solidFill>
                      <a:schemeClr val="bg1"/>
                    </a:solidFill>
                  </a:rPr>
                  <a:t> é inteiramente uma capacitância de superposição. </a:t>
                </a:r>
                <a14:m>
                  <m:oMath xmlns:m="http://schemas.openxmlformats.org/officeDocument/2006/math">
                    <m:sSub>
                      <m:sSubPr>
                        <m:ctrlPr>
                          <a:rPr lang="pt-BR" altLang="pt-BR" b="0"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𝐶</m:t>
                        </m:r>
                      </m:e>
                      <m:sub>
                        <m:r>
                          <a:rPr lang="pt-BR" altLang="pt-BR" b="0" i="1" smtClean="0">
                            <a:solidFill>
                              <a:schemeClr val="bg1"/>
                            </a:solidFill>
                            <a:latin typeface="Cambria Math" panose="02040503050406030204" pitchFamily="18" charset="0"/>
                          </a:rPr>
                          <m:t>𝑔𝑑</m:t>
                        </m:r>
                      </m:sub>
                    </m:sSub>
                  </m:oMath>
                </a14:m>
                <a:r>
                  <a:rPr lang="pt-BR" altLang="pt-BR" dirty="0" smtClean="0">
                    <a:solidFill>
                      <a:schemeClr val="bg1"/>
                    </a:solidFill>
                  </a:rPr>
                  <a:t> e o componente de superposição de </a:t>
                </a:r>
                <a14:m>
                  <m:oMath xmlns:m="http://schemas.openxmlformats.org/officeDocument/2006/math">
                    <m:sSub>
                      <m:sSubPr>
                        <m:ctrlPr>
                          <a:rPr lang="pt-BR" altLang="pt-BR" b="0"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𝐶</m:t>
                        </m:r>
                      </m:e>
                      <m:sub>
                        <m:r>
                          <a:rPr lang="pt-BR" altLang="pt-BR" b="0" i="1" smtClean="0">
                            <a:solidFill>
                              <a:schemeClr val="bg1"/>
                            </a:solidFill>
                            <a:latin typeface="Cambria Math" panose="02040503050406030204" pitchFamily="18" charset="0"/>
                          </a:rPr>
                          <m:t>𝑔𝑠</m:t>
                        </m:r>
                      </m:sub>
                    </m:sSub>
                  </m:oMath>
                </a14:m>
                <a:r>
                  <a:rPr lang="pt-BR" altLang="pt-BR" dirty="0" smtClean="0">
                    <a:solidFill>
                      <a:schemeClr val="bg1"/>
                    </a:solidFill>
                  </a:rPr>
                  <a:t> são aproximadamente iguais, e denotados por </a:t>
                </a:r>
                <a14:m>
                  <m:oMath xmlns:m="http://schemas.openxmlformats.org/officeDocument/2006/math">
                    <m:sSub>
                      <m:sSubPr>
                        <m:ctrlPr>
                          <a:rPr lang="pt-BR" altLang="pt-BR" b="0"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𝐶</m:t>
                        </m:r>
                      </m:e>
                      <m:sub>
                        <m:r>
                          <a:rPr lang="pt-BR" altLang="pt-BR" b="0" i="1" smtClean="0">
                            <a:solidFill>
                              <a:schemeClr val="bg1"/>
                            </a:solidFill>
                            <a:latin typeface="Cambria Math" panose="02040503050406030204" pitchFamily="18" charset="0"/>
                          </a:rPr>
                          <m:t>𝑜𝑣</m:t>
                        </m:r>
                      </m:sub>
                    </m:sSub>
                  </m:oMath>
                </a14:m>
                <a:r>
                  <a:rPr lang="pt-BR" altLang="pt-BR" dirty="0" smtClean="0">
                    <a:solidFill>
                      <a:schemeClr val="bg1"/>
                    </a:solidFill>
                  </a:rPr>
                  <a:t>. Tal valor está na última linha da Tabela 6.1, por mícron de largura da porta.</a:t>
                </a:r>
              </a:p>
              <a:p>
                <a:pPr eaLnBrk="1" hangingPunct="1">
                  <a:buFont typeface="Arial" panose="020B0604020202020204" pitchFamily="34" charset="0"/>
                  <a:buChar char="•"/>
                </a:pPr>
                <a:r>
                  <a:rPr lang="pt-BR" altLang="pt-BR" dirty="0" smtClean="0">
                    <a:solidFill>
                      <a:schemeClr val="bg1"/>
                    </a:solidFill>
                  </a:rPr>
                  <a:t>Tal capacitância, em seu valor normalizado, se mantém aproximadamente constante. Porém, os dispositivos mais curtos podem operar em frequências bem mais altas. Por exemplo, um MOSFET NMOS de canal com 0,25 </a:t>
                </a:r>
                <a14:m>
                  <m:oMath xmlns:m="http://schemas.openxmlformats.org/officeDocument/2006/math">
                    <m:r>
                      <a:rPr lang="pt-BR" altLang="pt-BR" i="1" smtClean="0">
                        <a:solidFill>
                          <a:schemeClr val="bg1"/>
                        </a:solidFill>
                        <a:latin typeface="Cambria Math" panose="02040503050406030204" pitchFamily="18" charset="0"/>
                      </a:rPr>
                      <m:t>µ</m:t>
                    </m:r>
                  </m:oMath>
                </a14:m>
                <a:r>
                  <a:rPr lang="pt-BR" altLang="pt-BR" dirty="0" smtClean="0">
                    <a:solidFill>
                      <a:schemeClr val="bg1"/>
                    </a:solidFill>
                  </a:rPr>
                  <a:t>m pode ter </a:t>
                </a:r>
                <a14:m>
                  <m:oMath xmlns:m="http://schemas.openxmlformats.org/officeDocument/2006/math">
                    <m:sSub>
                      <m:sSubPr>
                        <m:ctrlPr>
                          <a:rPr lang="pt-BR" altLang="pt-BR"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𝑓</m:t>
                        </m:r>
                      </m:e>
                      <m:sub>
                        <m:r>
                          <a:rPr lang="pt-BR" altLang="pt-BR" b="0" i="1" smtClean="0">
                            <a:solidFill>
                              <a:schemeClr val="bg1"/>
                            </a:solidFill>
                            <a:latin typeface="Cambria Math" panose="02040503050406030204" pitchFamily="18" charset="0"/>
                          </a:rPr>
                          <m:t>𝑇</m:t>
                        </m:r>
                      </m:sub>
                    </m:sSub>
                  </m:oMath>
                </a14:m>
                <a:r>
                  <a:rPr lang="pt-BR" altLang="pt-BR" dirty="0" smtClean="0">
                    <a:solidFill>
                      <a:schemeClr val="bg1"/>
                    </a:solidFill>
                  </a:rPr>
                  <a:t> tão alto quanto 10 GHz.</a:t>
                </a:r>
                <a:endParaRPr lang="pt-BR" altLang="pt-BR" dirty="0">
                  <a:solidFill>
                    <a:schemeClr val="bg1"/>
                  </a:solidFill>
                </a:endParaRPr>
              </a:p>
            </p:txBody>
          </p:sp>
        </mc:Choice>
        <mc:Fallback xmlns="">
          <p:sp>
            <p:nvSpPr>
              <p:cNvPr id="11266" name="CaixaDeTexto 1"/>
              <p:cNvSpPr txBox="1">
                <a:spLocks noRot="1" noChangeAspect="1" noMove="1" noResize="1" noEditPoints="1" noAdjustHandles="1" noChangeArrowheads="1" noChangeShapeType="1" noTextEdit="1"/>
              </p:cNvSpPr>
              <p:nvPr/>
            </p:nvSpPr>
            <p:spPr bwMode="auto">
              <a:xfrm>
                <a:off x="1619250" y="1988840"/>
                <a:ext cx="7345363" cy="4644605"/>
              </a:xfrm>
              <a:prstGeom prst="rect">
                <a:avLst/>
              </a:prstGeom>
              <a:blipFill rotWithShape="0">
                <a:blip r:embed="rId2"/>
                <a:stretch>
                  <a:fillRect l="-1162" t="-1050" r="-1494" b="-21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noFill/>
                  </a:rPr>
                  <a:t> </a:t>
                </a:r>
              </a:p>
            </p:txBody>
          </p:sp>
        </mc:Fallback>
      </mc:AlternateContent>
      <p:sp>
        <p:nvSpPr>
          <p:cNvPr id="11267" name="CaixaDeTexto 2"/>
          <p:cNvSpPr txBox="1">
            <a:spLocks noChangeArrowheads="1"/>
          </p:cNvSpPr>
          <p:nvPr/>
        </p:nvSpPr>
        <p:spPr bwMode="auto">
          <a:xfrm>
            <a:off x="1835150" y="981075"/>
            <a:ext cx="6985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pt-BR" altLang="pt-BR" sz="3200" b="1">
                <a:solidFill>
                  <a:schemeClr val="bg1"/>
                </a:solidFill>
              </a:rPr>
              <a:t>6.2 COMPARAÇÃO DO MOSFET COM O TBJ</a:t>
            </a:r>
          </a:p>
        </p:txBody>
      </p:sp>
    </p:spTree>
    <p:extLst>
      <p:ext uri="{BB962C8B-B14F-4D97-AF65-F5344CB8AC3E}">
        <p14:creationId xmlns:p14="http://schemas.microsoft.com/office/powerpoint/2010/main" val="9089725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7345" y="1700809"/>
            <a:ext cx="7739151" cy="3207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aixaDeTexto 1"/>
          <p:cNvSpPr txBox="1">
            <a:spLocks noChangeArrowheads="1"/>
          </p:cNvSpPr>
          <p:nvPr/>
        </p:nvSpPr>
        <p:spPr bwMode="auto">
          <a:xfrm>
            <a:off x="1619250" y="2120900"/>
            <a:ext cx="734536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 typeface="Arial" panose="020B0604020202020204" pitchFamily="34" charset="0"/>
              <a:buChar char="•"/>
            </a:pPr>
            <a:r>
              <a:rPr lang="pt-BR" altLang="pt-BR" dirty="0" smtClean="0">
                <a:solidFill>
                  <a:schemeClr val="bg1"/>
                </a:solidFill>
              </a:rPr>
              <a:t>A Tabela 6.2 traz os valores típicos para os principais parâmetros que caracterizam os transistores bipolares. </a:t>
            </a:r>
          </a:p>
          <a:p>
            <a:pPr eaLnBrk="1" hangingPunct="1">
              <a:buFont typeface="Arial" panose="020B0604020202020204" pitchFamily="34" charset="0"/>
              <a:buChar char="•"/>
            </a:pPr>
            <a:r>
              <a:rPr lang="pt-BR" altLang="pt-BR" dirty="0" smtClean="0">
                <a:solidFill>
                  <a:schemeClr val="bg1"/>
                </a:solidFill>
              </a:rPr>
              <a:t>São dados para dois processos de fabricação: o processo padrão, antigo, conhecido como processo de alta voltagem, e um processo avançado, mais moderno, conhecido como processo de baixa voltagem. </a:t>
            </a:r>
          </a:p>
          <a:p>
            <a:pPr eaLnBrk="1" hangingPunct="1">
              <a:buFont typeface="Arial" panose="020B0604020202020204" pitchFamily="34" charset="0"/>
              <a:buChar char="•"/>
            </a:pPr>
            <a:r>
              <a:rPr lang="pt-BR" altLang="pt-BR" dirty="0" smtClean="0">
                <a:solidFill>
                  <a:schemeClr val="bg1"/>
                </a:solidFill>
              </a:rPr>
              <a:t>Para cada caso, mostram-se os parâmetros do transistor </a:t>
            </a:r>
            <a:r>
              <a:rPr lang="pt-BR" altLang="pt-BR" i="1" dirty="0" err="1" smtClean="0">
                <a:solidFill>
                  <a:schemeClr val="bg1"/>
                </a:solidFill>
              </a:rPr>
              <a:t>npn</a:t>
            </a:r>
            <a:r>
              <a:rPr lang="pt-BR" altLang="pt-BR" dirty="0" smtClean="0">
                <a:solidFill>
                  <a:schemeClr val="bg1"/>
                </a:solidFill>
              </a:rPr>
              <a:t> e de um tipo especial de transistor </a:t>
            </a:r>
            <a:r>
              <a:rPr lang="pt-BR" altLang="pt-BR" i="1" dirty="0" err="1" smtClean="0">
                <a:solidFill>
                  <a:schemeClr val="bg1"/>
                </a:solidFill>
              </a:rPr>
              <a:t>pnp</a:t>
            </a:r>
            <a:r>
              <a:rPr lang="pt-BR" altLang="pt-BR" dirty="0" smtClean="0">
                <a:solidFill>
                  <a:schemeClr val="bg1"/>
                </a:solidFill>
              </a:rPr>
              <a:t>, o </a:t>
            </a:r>
            <a:r>
              <a:rPr lang="pt-BR" altLang="pt-BR" i="1" dirty="0" err="1" smtClean="0">
                <a:solidFill>
                  <a:schemeClr val="bg1"/>
                </a:solidFill>
              </a:rPr>
              <a:t>pnp</a:t>
            </a:r>
            <a:r>
              <a:rPr lang="pt-BR" altLang="pt-BR" dirty="0" smtClean="0">
                <a:solidFill>
                  <a:schemeClr val="bg1"/>
                </a:solidFill>
              </a:rPr>
              <a:t> lateral (em oposição ao vertical, do </a:t>
            </a:r>
            <a:r>
              <a:rPr lang="pt-BR" altLang="pt-BR" i="1" dirty="0" err="1" smtClean="0">
                <a:solidFill>
                  <a:schemeClr val="bg1"/>
                </a:solidFill>
              </a:rPr>
              <a:t>npn</a:t>
            </a:r>
            <a:r>
              <a:rPr lang="pt-BR" altLang="pt-BR" dirty="0" smtClean="0">
                <a:solidFill>
                  <a:schemeClr val="bg1"/>
                </a:solidFill>
              </a:rPr>
              <a:t>).</a:t>
            </a:r>
          </a:p>
          <a:p>
            <a:pPr eaLnBrk="1" hangingPunct="1">
              <a:buFont typeface="Arial" panose="020B0604020202020204" pitchFamily="34" charset="0"/>
              <a:buChar char="•"/>
            </a:pPr>
            <a:r>
              <a:rPr lang="pt-BR" altLang="pt-BR" dirty="0" smtClean="0">
                <a:solidFill>
                  <a:schemeClr val="bg1"/>
                </a:solidFill>
              </a:rPr>
              <a:t>Transistores </a:t>
            </a:r>
            <a:r>
              <a:rPr lang="pt-BR" altLang="pt-BR" i="1" dirty="0" err="1" smtClean="0">
                <a:solidFill>
                  <a:schemeClr val="bg1"/>
                </a:solidFill>
              </a:rPr>
              <a:t>pnp</a:t>
            </a:r>
            <a:r>
              <a:rPr lang="pt-BR" altLang="pt-BR" dirty="0">
                <a:solidFill>
                  <a:schemeClr val="bg1"/>
                </a:solidFill>
              </a:rPr>
              <a:t> </a:t>
            </a:r>
            <a:r>
              <a:rPr lang="pt-BR" altLang="pt-BR" dirty="0" smtClean="0">
                <a:solidFill>
                  <a:schemeClr val="bg1"/>
                </a:solidFill>
              </a:rPr>
              <a:t>de qualidade são um problema. Os laterais são mais econômicos para fabricar, mas têm características bem inferiores às do </a:t>
            </a:r>
            <a:r>
              <a:rPr lang="pt-BR" altLang="pt-BR" i="1" dirty="0" err="1" smtClean="0">
                <a:solidFill>
                  <a:schemeClr val="bg1"/>
                </a:solidFill>
              </a:rPr>
              <a:t>npn</a:t>
            </a:r>
            <a:r>
              <a:rPr lang="pt-BR" altLang="pt-BR" dirty="0" smtClean="0">
                <a:solidFill>
                  <a:schemeClr val="bg1"/>
                </a:solidFill>
              </a:rPr>
              <a:t>.</a:t>
            </a:r>
            <a:endParaRPr lang="pt-BR" altLang="pt-BR" dirty="0">
              <a:solidFill>
                <a:schemeClr val="bg1"/>
              </a:solidFill>
            </a:endParaRPr>
          </a:p>
        </p:txBody>
      </p:sp>
      <p:sp>
        <p:nvSpPr>
          <p:cNvPr id="11267" name="CaixaDeTexto 2"/>
          <p:cNvSpPr txBox="1">
            <a:spLocks noChangeArrowheads="1"/>
          </p:cNvSpPr>
          <p:nvPr/>
        </p:nvSpPr>
        <p:spPr bwMode="auto">
          <a:xfrm>
            <a:off x="1835150" y="981075"/>
            <a:ext cx="6985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pt-BR" altLang="pt-BR" sz="3200" b="1">
                <a:solidFill>
                  <a:schemeClr val="bg1"/>
                </a:solidFill>
              </a:rPr>
              <a:t>6.2 COMPARAÇÃO DO MOSFET COM O TBJ</a:t>
            </a:r>
          </a:p>
        </p:txBody>
      </p:sp>
    </p:spTree>
    <p:extLst>
      <p:ext uri="{BB962C8B-B14F-4D97-AF65-F5344CB8AC3E}">
        <p14:creationId xmlns:p14="http://schemas.microsoft.com/office/powerpoint/2010/main" val="31563956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66" name="CaixaDeTexto 1"/>
              <p:cNvSpPr txBox="1">
                <a:spLocks noChangeArrowheads="1"/>
              </p:cNvSpPr>
              <p:nvPr/>
            </p:nvSpPr>
            <p:spPr bwMode="auto">
              <a:xfrm>
                <a:off x="1619250" y="2120900"/>
                <a:ext cx="7345363" cy="45243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 typeface="Arial" panose="020B0604020202020204" pitchFamily="34" charset="0"/>
                  <a:buChar char="•"/>
                </a:pPr>
                <a:r>
                  <a:rPr lang="pt-BR" altLang="pt-BR" dirty="0" smtClean="0">
                    <a:solidFill>
                      <a:schemeClr val="bg1"/>
                    </a:solidFill>
                  </a:rPr>
                  <a:t>Note-se, na Tabela 6.2, que os valores de </a:t>
                </a:r>
                <a14:m>
                  <m:oMath xmlns:m="http://schemas.openxmlformats.org/officeDocument/2006/math">
                    <m:r>
                      <a:rPr lang="pt-BR" altLang="pt-BR" i="1" smtClean="0">
                        <a:solidFill>
                          <a:schemeClr val="bg1"/>
                        </a:solidFill>
                        <a:latin typeface="Cambria Math" panose="02040503050406030204" pitchFamily="18" charset="0"/>
                        <a:ea typeface="Cambria Math" panose="02040503050406030204" pitchFamily="18" charset="0"/>
                      </a:rPr>
                      <m:t>𝛽</m:t>
                    </m:r>
                  </m:oMath>
                </a14:m>
                <a:r>
                  <a:rPr lang="pt-BR" altLang="pt-BR" dirty="0" smtClean="0">
                    <a:solidFill>
                      <a:schemeClr val="bg1"/>
                    </a:solidFill>
                  </a:rPr>
                  <a:t> são bem menores para os transistores do tipo </a:t>
                </a:r>
                <a:r>
                  <a:rPr lang="pt-BR" altLang="pt-BR" i="1" dirty="0" err="1" smtClean="0">
                    <a:solidFill>
                      <a:schemeClr val="bg1"/>
                    </a:solidFill>
                  </a:rPr>
                  <a:t>pnp</a:t>
                </a:r>
                <a:r>
                  <a:rPr lang="pt-BR" altLang="pt-BR" dirty="0" smtClean="0">
                    <a:solidFill>
                      <a:schemeClr val="bg1"/>
                    </a:solidFill>
                  </a:rPr>
                  <a:t> lateral. </a:t>
                </a:r>
              </a:p>
              <a:p>
                <a:pPr eaLnBrk="1" hangingPunct="1">
                  <a:buFont typeface="Arial" panose="020B0604020202020204" pitchFamily="34" charset="0"/>
                  <a:buChar char="•"/>
                </a:pPr>
                <a:r>
                  <a:rPr lang="pt-BR" altLang="pt-BR" dirty="0" smtClean="0">
                    <a:solidFill>
                      <a:schemeClr val="bg1"/>
                    </a:solidFill>
                  </a:rPr>
                  <a:t>Também, o tempo de trânsito direto </a:t>
                </a:r>
                <a14:m>
                  <m:oMath xmlns:m="http://schemas.openxmlformats.org/officeDocument/2006/math">
                    <m:sSub>
                      <m:sSubPr>
                        <m:ctrlPr>
                          <a:rPr lang="pt-BR" altLang="pt-BR" i="1" smtClean="0">
                            <a:solidFill>
                              <a:schemeClr val="bg1"/>
                            </a:solidFill>
                            <a:latin typeface="Cambria Math" panose="02040503050406030204" pitchFamily="18" charset="0"/>
                          </a:rPr>
                        </m:ctrlPr>
                      </m:sSubPr>
                      <m:e>
                        <m:r>
                          <a:rPr lang="pt-BR" altLang="pt-BR" i="1" smtClean="0">
                            <a:solidFill>
                              <a:schemeClr val="bg1"/>
                            </a:solidFill>
                            <a:latin typeface="Cambria Math" panose="02040503050406030204" pitchFamily="18" charset="0"/>
                            <a:ea typeface="Cambria Math" panose="02040503050406030204" pitchFamily="18" charset="0"/>
                          </a:rPr>
                          <m:t>𝜏</m:t>
                        </m:r>
                      </m:e>
                      <m:sub>
                        <m:r>
                          <a:rPr lang="pt-BR" altLang="pt-BR" b="0" i="1" smtClean="0">
                            <a:solidFill>
                              <a:schemeClr val="bg1"/>
                            </a:solidFill>
                            <a:latin typeface="Cambria Math" panose="02040503050406030204" pitchFamily="18" charset="0"/>
                          </a:rPr>
                          <m:t>𝐹</m:t>
                        </m:r>
                      </m:sub>
                    </m:sSub>
                  </m:oMath>
                </a14:m>
                <a:r>
                  <a:rPr lang="pt-BR" altLang="pt-BR" dirty="0" smtClean="0">
                    <a:solidFill>
                      <a:schemeClr val="bg1"/>
                    </a:solidFill>
                  </a:rPr>
                  <a:t>, que determina a capacitância de difusão emissor-base </a:t>
                </a:r>
                <a14:m>
                  <m:oMath xmlns:m="http://schemas.openxmlformats.org/officeDocument/2006/math">
                    <m:sSub>
                      <m:sSubPr>
                        <m:ctrlPr>
                          <a:rPr lang="pt-BR" altLang="pt-BR"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𝐶</m:t>
                        </m:r>
                      </m:e>
                      <m:sub>
                        <m:r>
                          <a:rPr lang="pt-BR" altLang="pt-BR" b="0" i="1" smtClean="0">
                            <a:solidFill>
                              <a:schemeClr val="bg1"/>
                            </a:solidFill>
                            <a:latin typeface="Cambria Math" panose="02040503050406030204" pitchFamily="18" charset="0"/>
                          </a:rPr>
                          <m:t>𝑑𝑒</m:t>
                        </m:r>
                      </m:sub>
                    </m:sSub>
                  </m:oMath>
                </a14:m>
                <a:r>
                  <a:rPr lang="pt-BR" altLang="pt-BR" dirty="0" smtClean="0">
                    <a:solidFill>
                      <a:schemeClr val="bg1"/>
                    </a:solidFill>
                  </a:rPr>
                  <a:t>, e, assim, a velocidade de operação do transistor, é bem maior, no caso dos transistores </a:t>
                </a:r>
                <a:r>
                  <a:rPr lang="pt-BR" altLang="pt-BR" i="1" dirty="0" err="1" smtClean="0">
                    <a:solidFill>
                      <a:schemeClr val="bg1"/>
                    </a:solidFill>
                  </a:rPr>
                  <a:t>pnp</a:t>
                </a:r>
                <a:r>
                  <a:rPr lang="pt-BR" altLang="pt-BR" dirty="0" smtClean="0">
                    <a:solidFill>
                      <a:schemeClr val="bg1"/>
                    </a:solidFill>
                  </a:rPr>
                  <a:t> laterais. </a:t>
                </a:r>
              </a:p>
              <a:p>
                <a:pPr eaLnBrk="1" hangingPunct="1">
                  <a:buFont typeface="Arial" panose="020B0604020202020204" pitchFamily="34" charset="0"/>
                  <a:buChar char="•"/>
                </a:pPr>
                <a:r>
                  <a:rPr lang="pt-BR" altLang="pt-BR" dirty="0" smtClean="0">
                    <a:solidFill>
                      <a:schemeClr val="bg1"/>
                    </a:solidFill>
                  </a:rPr>
                  <a:t>Outra diferença é o valor da corrente de coletor para o qual </a:t>
                </a:r>
                <a14:m>
                  <m:oMath xmlns:m="http://schemas.openxmlformats.org/officeDocument/2006/math">
                    <m:r>
                      <a:rPr lang="pt-BR" altLang="pt-BR" i="1" smtClean="0">
                        <a:solidFill>
                          <a:schemeClr val="bg1"/>
                        </a:solidFill>
                        <a:latin typeface="Cambria Math" panose="02040503050406030204" pitchFamily="18" charset="0"/>
                        <a:ea typeface="Cambria Math" panose="02040503050406030204" pitchFamily="18" charset="0"/>
                      </a:rPr>
                      <m:t>𝛽</m:t>
                    </m:r>
                  </m:oMath>
                </a14:m>
                <a:r>
                  <a:rPr lang="pt-BR" altLang="pt-BR" dirty="0" smtClean="0">
                    <a:solidFill>
                      <a:schemeClr val="bg1"/>
                    </a:solidFill>
                  </a:rPr>
                  <a:t> atinge o valor máximo: para o processo de alta voltagem, este valor é de dezenas de microampères, para o </a:t>
                </a:r>
                <a:r>
                  <a:rPr lang="pt-BR" altLang="pt-BR" i="1" dirty="0" err="1" smtClean="0">
                    <a:solidFill>
                      <a:schemeClr val="bg1"/>
                    </a:solidFill>
                  </a:rPr>
                  <a:t>pnp</a:t>
                </a:r>
                <a:r>
                  <a:rPr lang="pt-BR" altLang="pt-BR" dirty="0" smtClean="0">
                    <a:solidFill>
                      <a:schemeClr val="bg1"/>
                    </a:solidFill>
                  </a:rPr>
                  <a:t>, e de </a:t>
                </a:r>
                <a:r>
                  <a:rPr lang="pt-BR" altLang="pt-BR" dirty="0" err="1" smtClean="0">
                    <a:solidFill>
                      <a:schemeClr val="bg1"/>
                    </a:solidFill>
                  </a:rPr>
                  <a:t>miliampères</a:t>
                </a:r>
                <a:r>
                  <a:rPr lang="pt-BR" altLang="pt-BR" dirty="0" smtClean="0">
                    <a:solidFill>
                      <a:schemeClr val="bg1"/>
                    </a:solidFill>
                  </a:rPr>
                  <a:t> para o </a:t>
                </a:r>
                <a:r>
                  <a:rPr lang="pt-BR" altLang="pt-BR" i="1" dirty="0" err="1" smtClean="0">
                    <a:solidFill>
                      <a:schemeClr val="bg1"/>
                    </a:solidFill>
                  </a:rPr>
                  <a:t>npn</a:t>
                </a:r>
                <a:r>
                  <a:rPr lang="pt-BR" altLang="pt-BR" dirty="0" smtClean="0">
                    <a:solidFill>
                      <a:schemeClr val="bg1"/>
                    </a:solidFill>
                  </a:rPr>
                  <a:t>.</a:t>
                </a:r>
              </a:p>
              <a:p>
                <a:pPr eaLnBrk="1" hangingPunct="1">
                  <a:buFont typeface="Arial" panose="020B0604020202020204" pitchFamily="34" charset="0"/>
                  <a:buChar char="•"/>
                </a:pPr>
                <a:r>
                  <a:rPr lang="pt-BR" altLang="pt-BR" dirty="0" smtClean="0">
                    <a:solidFill>
                      <a:schemeClr val="bg1"/>
                    </a:solidFill>
                  </a:rPr>
                  <a:t>A falta de transistores </a:t>
                </a:r>
                <a:r>
                  <a:rPr lang="pt-BR" altLang="pt-BR" i="1" dirty="0" err="1" smtClean="0">
                    <a:solidFill>
                      <a:schemeClr val="bg1"/>
                    </a:solidFill>
                  </a:rPr>
                  <a:t>pnp</a:t>
                </a:r>
                <a:r>
                  <a:rPr lang="pt-BR" altLang="pt-BR" dirty="0" smtClean="0">
                    <a:solidFill>
                      <a:schemeClr val="bg1"/>
                    </a:solidFill>
                  </a:rPr>
                  <a:t> de qualidade fez com que se minimize o seu uso.</a:t>
                </a:r>
                <a:endParaRPr lang="pt-BR" altLang="pt-BR" dirty="0">
                  <a:solidFill>
                    <a:schemeClr val="bg1"/>
                  </a:solidFill>
                </a:endParaRPr>
              </a:p>
            </p:txBody>
          </p:sp>
        </mc:Choice>
        <mc:Fallback xmlns="">
          <p:sp>
            <p:nvSpPr>
              <p:cNvPr id="11266" name="CaixaDeTexto 1"/>
              <p:cNvSpPr txBox="1">
                <a:spLocks noRot="1" noChangeAspect="1" noMove="1" noResize="1" noEditPoints="1" noAdjustHandles="1" noChangeArrowheads="1" noChangeShapeType="1" noTextEdit="1"/>
              </p:cNvSpPr>
              <p:nvPr/>
            </p:nvSpPr>
            <p:spPr bwMode="auto">
              <a:xfrm>
                <a:off x="1619250" y="2120900"/>
                <a:ext cx="7345363" cy="4524315"/>
              </a:xfrm>
              <a:prstGeom prst="rect">
                <a:avLst/>
              </a:prstGeom>
              <a:blipFill rotWithShape="0">
                <a:blip r:embed="rId2"/>
                <a:stretch>
                  <a:fillRect l="-1162" t="-1078" r="-2158" b="-21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noFill/>
                  </a:rPr>
                  <a:t> </a:t>
                </a:r>
              </a:p>
            </p:txBody>
          </p:sp>
        </mc:Fallback>
      </mc:AlternateContent>
      <p:sp>
        <p:nvSpPr>
          <p:cNvPr id="11267" name="CaixaDeTexto 2"/>
          <p:cNvSpPr txBox="1">
            <a:spLocks noChangeArrowheads="1"/>
          </p:cNvSpPr>
          <p:nvPr/>
        </p:nvSpPr>
        <p:spPr bwMode="auto">
          <a:xfrm>
            <a:off x="1835150" y="981075"/>
            <a:ext cx="6985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pt-BR" altLang="pt-BR" sz="3200" b="1">
                <a:solidFill>
                  <a:schemeClr val="bg1"/>
                </a:solidFill>
              </a:rPr>
              <a:t>6.2 COMPARAÇÃO DO MOSFET COM O TBJ</a:t>
            </a:r>
          </a:p>
        </p:txBody>
      </p:sp>
    </p:spTree>
    <p:extLst>
      <p:ext uri="{BB962C8B-B14F-4D97-AF65-F5344CB8AC3E}">
        <p14:creationId xmlns:p14="http://schemas.microsoft.com/office/powerpoint/2010/main" val="31747847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CaixaDeTexto 1"/>
          <p:cNvSpPr txBox="1">
            <a:spLocks noChangeArrowheads="1"/>
          </p:cNvSpPr>
          <p:nvPr/>
        </p:nvSpPr>
        <p:spPr bwMode="auto">
          <a:xfrm>
            <a:off x="1619250" y="981075"/>
            <a:ext cx="7345363"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 typeface="Arial" panose="020B0604020202020204" pitchFamily="34" charset="0"/>
              <a:buChar char="•"/>
            </a:pPr>
            <a:r>
              <a:rPr lang="pt-BR" altLang="pt-BR" dirty="0">
                <a:solidFill>
                  <a:schemeClr val="bg1"/>
                </a:solidFill>
              </a:rPr>
              <a:t>A parte II do livro tem por propósito o projeto de sistemas e circuitos integrados analógicos e digitais mais complexos. No nosso caso, ficaremos apenas com os circuitos integrados analógicos. Circuitos integrados digitais serão discutidos em Eletrônica Digital I. </a:t>
            </a:r>
          </a:p>
          <a:p>
            <a:pPr eaLnBrk="1" hangingPunct="1">
              <a:buFont typeface="Arial" panose="020B0604020202020204" pitchFamily="34" charset="0"/>
              <a:buChar char="•"/>
            </a:pPr>
            <a:r>
              <a:rPr lang="pt-BR" altLang="pt-BR" dirty="0">
                <a:solidFill>
                  <a:schemeClr val="bg1"/>
                </a:solidFill>
              </a:rPr>
              <a:t>A parte II supõe o conhecimento das características, modelos e aplicações básicas do MOSFET e do TBJ (capítulos 4 e 5 – Eletrônica Básica I).</a:t>
            </a:r>
          </a:p>
          <a:p>
            <a:pPr eaLnBrk="1" hangingPunct="1">
              <a:buFont typeface="Arial" panose="020B0604020202020204" pitchFamily="34" charset="0"/>
              <a:buChar char="•"/>
            </a:pPr>
            <a:r>
              <a:rPr lang="pt-BR" altLang="pt-BR" dirty="0">
                <a:solidFill>
                  <a:schemeClr val="bg1"/>
                </a:solidFill>
              </a:rPr>
              <a:t>Para rever e consolidar as diferenças entre tais componentes, a seção 6.2, com suas três </a:t>
            </a:r>
            <a:r>
              <a:rPr lang="pt-BR" altLang="pt-BR" dirty="0" smtClean="0">
                <a:solidFill>
                  <a:schemeClr val="bg1"/>
                </a:solidFill>
              </a:rPr>
              <a:t>tabelas (6.1 a 6.3), </a:t>
            </a:r>
            <a:r>
              <a:rPr lang="pt-BR" altLang="pt-BR" dirty="0">
                <a:solidFill>
                  <a:schemeClr val="bg1"/>
                </a:solidFill>
              </a:rPr>
              <a:t>é mandatória.</a:t>
            </a:r>
          </a:p>
          <a:p>
            <a:pPr eaLnBrk="1" hangingPunct="1">
              <a:buFont typeface="Arial" panose="020B0604020202020204" pitchFamily="34" charset="0"/>
              <a:buChar char="•"/>
            </a:pPr>
            <a:r>
              <a:rPr lang="pt-BR" altLang="pt-BR" dirty="0">
                <a:solidFill>
                  <a:schemeClr val="bg1"/>
                </a:solidFill>
              </a:rPr>
              <a:t>O resto do Capítulo 6 estuda de forma sistemática </a:t>
            </a:r>
            <a:r>
              <a:rPr lang="pt-BR" altLang="pt-BR" dirty="0" smtClean="0">
                <a:solidFill>
                  <a:schemeClr val="bg1"/>
                </a:solidFill>
              </a:rPr>
              <a:t>os </a:t>
            </a:r>
            <a:r>
              <a:rPr lang="pt-BR" altLang="pt-BR" dirty="0">
                <a:solidFill>
                  <a:schemeClr val="bg1"/>
                </a:solidFill>
              </a:rPr>
              <a:t>blocos construtivos utilizados em </a:t>
            </a:r>
            <a:r>
              <a:rPr lang="pt-BR" altLang="pt-BR" dirty="0" err="1">
                <a:solidFill>
                  <a:schemeClr val="bg1"/>
                </a:solidFill>
              </a:rPr>
              <a:t>CIs</a:t>
            </a:r>
            <a:r>
              <a:rPr lang="pt-BR" altLang="pt-BR" dirty="0">
                <a:solidFill>
                  <a:schemeClr val="bg1"/>
                </a:solidFill>
              </a:rPr>
              <a:t> analógicos. São </a:t>
            </a:r>
            <a:r>
              <a:rPr lang="pt-BR" altLang="pt-BR" dirty="0" smtClean="0">
                <a:solidFill>
                  <a:schemeClr val="bg1"/>
                </a:solidFill>
              </a:rPr>
              <a:t>considerados circuitos operando tanto em </a:t>
            </a:r>
            <a:r>
              <a:rPr lang="pt-BR" altLang="pt-BR" dirty="0">
                <a:solidFill>
                  <a:schemeClr val="bg1"/>
                </a:solidFill>
              </a:rPr>
              <a:t>baixas </a:t>
            </a:r>
            <a:r>
              <a:rPr lang="pt-BR" altLang="pt-BR" dirty="0" smtClean="0">
                <a:solidFill>
                  <a:schemeClr val="bg1"/>
                </a:solidFill>
              </a:rPr>
              <a:t>quanto em altas </a:t>
            </a:r>
            <a:r>
              <a:rPr lang="pt-BR" altLang="pt-BR" dirty="0">
                <a:solidFill>
                  <a:schemeClr val="bg1"/>
                </a:solidFill>
              </a:rPr>
              <a:t>frequências.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66" name="CaixaDeTexto 1"/>
              <p:cNvSpPr txBox="1">
                <a:spLocks noChangeArrowheads="1"/>
              </p:cNvSpPr>
              <p:nvPr/>
            </p:nvSpPr>
            <p:spPr bwMode="auto">
              <a:xfrm>
                <a:off x="1619250" y="2120900"/>
                <a:ext cx="7345363" cy="41549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 typeface="Arial" panose="020B0604020202020204" pitchFamily="34" charset="0"/>
                  <a:buChar char="•"/>
                </a:pPr>
                <a:r>
                  <a:rPr lang="pt-BR" altLang="pt-BR" dirty="0" smtClean="0">
                    <a:solidFill>
                      <a:schemeClr val="bg1"/>
                    </a:solidFill>
                  </a:rPr>
                  <a:t>A Tabela 6.2 também mostra a dramática redução do tamanho dos dispositivos nos avançados processos de baixa voltagem. </a:t>
                </a:r>
              </a:p>
              <a:p>
                <a:pPr eaLnBrk="1" hangingPunct="1">
                  <a:buFont typeface="Arial" panose="020B0604020202020204" pitchFamily="34" charset="0"/>
                  <a:buChar char="•"/>
                </a:pPr>
                <a:r>
                  <a:rPr lang="pt-BR" altLang="pt-BR" dirty="0" smtClean="0">
                    <a:solidFill>
                      <a:schemeClr val="bg1"/>
                    </a:solidFill>
                  </a:rPr>
                  <a:t>Daí, a corrente de escala </a:t>
                </a:r>
                <a14:m>
                  <m:oMath xmlns:m="http://schemas.openxmlformats.org/officeDocument/2006/math">
                    <m:sSub>
                      <m:sSubPr>
                        <m:ctrlPr>
                          <a:rPr lang="pt-BR" altLang="pt-BR"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𝐼</m:t>
                        </m:r>
                      </m:e>
                      <m:sub>
                        <m:r>
                          <a:rPr lang="pt-BR" altLang="pt-BR" b="0" i="1" smtClean="0">
                            <a:solidFill>
                              <a:schemeClr val="bg1"/>
                            </a:solidFill>
                            <a:latin typeface="Cambria Math" panose="02040503050406030204" pitchFamily="18" charset="0"/>
                          </a:rPr>
                          <m:t>𝑆</m:t>
                        </m:r>
                      </m:sub>
                    </m:sSub>
                  </m:oMath>
                </a14:m>
                <a:r>
                  <a:rPr lang="pt-BR" altLang="pt-BR" dirty="0" smtClean="0">
                    <a:solidFill>
                      <a:schemeClr val="bg1"/>
                    </a:solidFill>
                  </a:rPr>
                  <a:t> também foi reduzida em aproximadamente três ordens de grandeza. </a:t>
                </a:r>
              </a:p>
              <a:p>
                <a:pPr eaLnBrk="1" hangingPunct="1">
                  <a:buFont typeface="Arial" panose="020B0604020202020204" pitchFamily="34" charset="0"/>
                  <a:buChar char="•"/>
                </a:pPr>
                <a:r>
                  <a:rPr lang="pt-BR" altLang="pt-BR" dirty="0" smtClean="0">
                    <a:solidFill>
                      <a:schemeClr val="bg1"/>
                    </a:solidFill>
                  </a:rPr>
                  <a:t>A largura de base </a:t>
                </a:r>
                <a14:m>
                  <m:oMath xmlns:m="http://schemas.openxmlformats.org/officeDocument/2006/math">
                    <m:sSub>
                      <m:sSubPr>
                        <m:ctrlPr>
                          <a:rPr lang="pt-BR" altLang="pt-BR" i="1" smtClean="0">
                            <a:solidFill>
                              <a:schemeClr val="bg1"/>
                            </a:solidFill>
                            <a:latin typeface="Cambria Math" panose="02040503050406030204" pitchFamily="18" charset="0"/>
                          </a:rPr>
                        </m:ctrlPr>
                      </m:sSubPr>
                      <m:e>
                        <m:r>
                          <a:rPr lang="pt-BR" altLang="pt-BR" b="0" i="1" smtClean="0">
                            <a:solidFill>
                              <a:schemeClr val="bg1"/>
                            </a:solidFill>
                            <a:latin typeface="Cambria Math" panose="02040503050406030204" pitchFamily="18" charset="0"/>
                          </a:rPr>
                          <m:t>𝑊</m:t>
                        </m:r>
                      </m:e>
                      <m:sub>
                        <m:r>
                          <a:rPr lang="pt-BR" altLang="pt-BR" b="0" i="1" smtClean="0">
                            <a:solidFill>
                              <a:schemeClr val="bg1"/>
                            </a:solidFill>
                            <a:latin typeface="Cambria Math" panose="02040503050406030204" pitchFamily="18" charset="0"/>
                          </a:rPr>
                          <m:t>𝐵</m:t>
                        </m:r>
                      </m:sub>
                    </m:sSub>
                  </m:oMath>
                </a14:m>
                <a:r>
                  <a:rPr lang="pt-BR" altLang="pt-BR" dirty="0" smtClean="0">
                    <a:solidFill>
                      <a:schemeClr val="bg1"/>
                    </a:solidFill>
                  </a:rPr>
                  <a:t> alcançada nos processos avançados é da ordem de 0,1 µm, comparado com alguns micra no processo padrão de alta voltagem. </a:t>
                </a:r>
              </a:p>
              <a:p>
                <a:pPr eaLnBrk="1" hangingPunct="1">
                  <a:buFont typeface="Arial" panose="020B0604020202020204" pitchFamily="34" charset="0"/>
                  <a:buChar char="•"/>
                </a:pPr>
                <a:r>
                  <a:rPr lang="pt-BR" altLang="pt-BR" dirty="0" smtClean="0">
                    <a:solidFill>
                      <a:schemeClr val="bg1"/>
                    </a:solidFill>
                  </a:rPr>
                  <a:t>Note-se, também, o aumento expressivo na velocidade: </a:t>
                </a:r>
                <a14:m>
                  <m:oMath xmlns:m="http://schemas.openxmlformats.org/officeDocument/2006/math">
                    <m:sSub>
                      <m:sSubPr>
                        <m:ctrlPr>
                          <a:rPr lang="pt-BR" altLang="pt-BR" i="1" smtClean="0">
                            <a:solidFill>
                              <a:schemeClr val="bg1"/>
                            </a:solidFill>
                            <a:latin typeface="Cambria Math" panose="02040503050406030204" pitchFamily="18" charset="0"/>
                          </a:rPr>
                        </m:ctrlPr>
                      </m:sSubPr>
                      <m:e>
                        <m:r>
                          <a:rPr lang="pt-BR" altLang="pt-BR" i="1" smtClean="0">
                            <a:solidFill>
                              <a:schemeClr val="bg1"/>
                            </a:solidFill>
                            <a:latin typeface="Cambria Math" panose="02040503050406030204" pitchFamily="18" charset="0"/>
                            <a:ea typeface="Cambria Math" panose="02040503050406030204" pitchFamily="18" charset="0"/>
                          </a:rPr>
                          <m:t>𝜏</m:t>
                        </m:r>
                      </m:e>
                      <m:sub>
                        <m:r>
                          <a:rPr lang="pt-BR" altLang="pt-BR" b="0" i="1" smtClean="0">
                            <a:solidFill>
                              <a:schemeClr val="bg1"/>
                            </a:solidFill>
                            <a:latin typeface="Cambria Math" panose="02040503050406030204" pitchFamily="18" charset="0"/>
                          </a:rPr>
                          <m:t>𝐹</m:t>
                        </m:r>
                      </m:sub>
                    </m:sSub>
                    <m:r>
                      <a:rPr lang="pt-BR" altLang="pt-BR" b="0" i="1" smtClean="0">
                        <a:solidFill>
                          <a:schemeClr val="bg1"/>
                        </a:solidFill>
                        <a:latin typeface="Cambria Math" panose="02040503050406030204" pitchFamily="18" charset="0"/>
                      </a:rPr>
                      <m:t>=10 </m:t>
                    </m:r>
                    <m:r>
                      <a:rPr lang="pt-BR" altLang="pt-BR" b="0" i="1" smtClean="0">
                        <a:solidFill>
                          <a:schemeClr val="bg1"/>
                        </a:solidFill>
                        <a:latin typeface="Cambria Math" panose="02040503050406030204" pitchFamily="18" charset="0"/>
                      </a:rPr>
                      <m:t>𝑝𝑠</m:t>
                    </m:r>
                  </m:oMath>
                </a14:m>
                <a:r>
                  <a:rPr lang="pt-BR" altLang="pt-BR" dirty="0" smtClean="0">
                    <a:solidFill>
                      <a:schemeClr val="bg1"/>
                    </a:solidFill>
                  </a:rPr>
                  <a:t> para o transistor </a:t>
                </a:r>
                <a:r>
                  <a:rPr lang="pt-BR" altLang="pt-BR" i="1" dirty="0" err="1" smtClean="0">
                    <a:solidFill>
                      <a:schemeClr val="bg1"/>
                    </a:solidFill>
                  </a:rPr>
                  <a:t>npn</a:t>
                </a:r>
                <a:r>
                  <a:rPr lang="pt-BR" altLang="pt-BR" dirty="0" smtClean="0">
                    <a:solidFill>
                      <a:schemeClr val="bg1"/>
                    </a:solidFill>
                  </a:rPr>
                  <a:t> de baixa voltagem, contra 0,35 </a:t>
                </a:r>
                <a:r>
                  <a:rPr lang="pt-BR" altLang="pt-BR" i="1" dirty="0" err="1" smtClean="0">
                    <a:solidFill>
                      <a:schemeClr val="bg1"/>
                    </a:solidFill>
                  </a:rPr>
                  <a:t>ns</a:t>
                </a:r>
                <a:r>
                  <a:rPr lang="pt-BR" altLang="pt-BR" dirty="0" smtClean="0">
                    <a:solidFill>
                      <a:schemeClr val="bg1"/>
                    </a:solidFill>
                  </a:rPr>
                  <a:t> (350 </a:t>
                </a:r>
                <a:r>
                  <a:rPr lang="pt-BR" altLang="pt-BR" i="1" dirty="0" err="1" smtClean="0">
                    <a:solidFill>
                      <a:schemeClr val="bg1"/>
                    </a:solidFill>
                  </a:rPr>
                  <a:t>ps</a:t>
                </a:r>
                <a:r>
                  <a:rPr lang="pt-BR" altLang="pt-BR" dirty="0" smtClean="0">
                    <a:solidFill>
                      <a:schemeClr val="bg1"/>
                    </a:solidFill>
                  </a:rPr>
                  <a:t>) do processo de alta voltagem. </a:t>
                </a:r>
                <a:endParaRPr lang="pt-BR" altLang="pt-BR" dirty="0">
                  <a:solidFill>
                    <a:schemeClr val="bg1"/>
                  </a:solidFill>
                </a:endParaRPr>
              </a:p>
            </p:txBody>
          </p:sp>
        </mc:Choice>
        <mc:Fallback xmlns="">
          <p:sp>
            <p:nvSpPr>
              <p:cNvPr id="11266" name="CaixaDeTexto 1"/>
              <p:cNvSpPr txBox="1">
                <a:spLocks noRot="1" noChangeAspect="1" noMove="1" noResize="1" noEditPoints="1" noAdjustHandles="1" noChangeArrowheads="1" noChangeShapeType="1" noTextEdit="1"/>
              </p:cNvSpPr>
              <p:nvPr/>
            </p:nvSpPr>
            <p:spPr bwMode="auto">
              <a:xfrm>
                <a:off x="1619250" y="2120900"/>
                <a:ext cx="7345363" cy="4154984"/>
              </a:xfrm>
              <a:prstGeom prst="rect">
                <a:avLst/>
              </a:prstGeom>
              <a:blipFill rotWithShape="0">
                <a:blip r:embed="rId2"/>
                <a:stretch>
                  <a:fillRect l="-1162" t="-1173" r="-996" b="-234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noFill/>
                  </a:rPr>
                  <a:t> </a:t>
                </a:r>
              </a:p>
            </p:txBody>
          </p:sp>
        </mc:Fallback>
      </mc:AlternateContent>
      <p:sp>
        <p:nvSpPr>
          <p:cNvPr id="11267" name="CaixaDeTexto 2"/>
          <p:cNvSpPr txBox="1">
            <a:spLocks noChangeArrowheads="1"/>
          </p:cNvSpPr>
          <p:nvPr/>
        </p:nvSpPr>
        <p:spPr bwMode="auto">
          <a:xfrm>
            <a:off x="1835150" y="981075"/>
            <a:ext cx="6985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pt-BR" altLang="pt-BR" sz="3200" b="1">
                <a:solidFill>
                  <a:schemeClr val="bg1"/>
                </a:solidFill>
              </a:rPr>
              <a:t>6.2 COMPARAÇÃO DO MOSFET COM O TBJ</a:t>
            </a:r>
          </a:p>
        </p:txBody>
      </p:sp>
    </p:spTree>
    <p:extLst>
      <p:ext uri="{BB962C8B-B14F-4D97-AF65-F5344CB8AC3E}">
        <p14:creationId xmlns:p14="http://schemas.microsoft.com/office/powerpoint/2010/main" val="17736929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66" name="CaixaDeTexto 1"/>
              <p:cNvSpPr txBox="1">
                <a:spLocks noChangeArrowheads="1"/>
              </p:cNvSpPr>
              <p:nvPr/>
            </p:nvSpPr>
            <p:spPr bwMode="auto">
              <a:xfrm>
                <a:off x="1619250" y="1772816"/>
                <a:ext cx="7345363" cy="48320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 typeface="Arial" panose="020B0604020202020204" pitchFamily="34" charset="0"/>
                  <a:buChar char="•"/>
                </a:pPr>
                <a:r>
                  <a:rPr lang="pt-BR" altLang="pt-BR" sz="2200" dirty="0" smtClean="0">
                    <a:solidFill>
                      <a:schemeClr val="bg1"/>
                    </a:solidFill>
                  </a:rPr>
                  <a:t>Como resultado, </a:t>
                </a:r>
                <a14:m>
                  <m:oMath xmlns:m="http://schemas.openxmlformats.org/officeDocument/2006/math">
                    <m:sSub>
                      <m:sSubPr>
                        <m:ctrlPr>
                          <a:rPr lang="pt-BR" altLang="pt-BR" sz="2200" i="1" smtClean="0">
                            <a:solidFill>
                              <a:schemeClr val="bg1"/>
                            </a:solidFill>
                            <a:latin typeface="Cambria Math" panose="02040503050406030204" pitchFamily="18" charset="0"/>
                          </a:rPr>
                        </m:ctrlPr>
                      </m:sSubPr>
                      <m:e>
                        <m:r>
                          <a:rPr lang="pt-BR" altLang="pt-BR" sz="2200" b="0" i="1" smtClean="0">
                            <a:solidFill>
                              <a:schemeClr val="bg1"/>
                            </a:solidFill>
                            <a:latin typeface="Cambria Math" panose="02040503050406030204" pitchFamily="18" charset="0"/>
                          </a:rPr>
                          <m:t>𝑓</m:t>
                        </m:r>
                      </m:e>
                      <m:sub>
                        <m:r>
                          <a:rPr lang="pt-BR" altLang="pt-BR" sz="2200" b="0" i="1" smtClean="0">
                            <a:solidFill>
                              <a:schemeClr val="bg1"/>
                            </a:solidFill>
                            <a:latin typeface="Cambria Math" panose="02040503050406030204" pitchFamily="18" charset="0"/>
                          </a:rPr>
                          <m:t>𝑇</m:t>
                        </m:r>
                      </m:sub>
                    </m:sSub>
                  </m:oMath>
                </a14:m>
                <a:r>
                  <a:rPr lang="pt-BR" altLang="pt-BR" sz="2200" dirty="0" smtClean="0">
                    <a:solidFill>
                      <a:schemeClr val="bg1"/>
                    </a:solidFill>
                  </a:rPr>
                  <a:t> para os modernos transistores </a:t>
                </a:r>
                <a:r>
                  <a:rPr lang="pt-BR" altLang="pt-BR" sz="2200" i="1" dirty="0" err="1" smtClean="0">
                    <a:solidFill>
                      <a:schemeClr val="bg1"/>
                    </a:solidFill>
                  </a:rPr>
                  <a:t>npn</a:t>
                </a:r>
                <a:r>
                  <a:rPr lang="pt-BR" altLang="pt-BR" sz="2200" dirty="0" smtClean="0">
                    <a:solidFill>
                      <a:schemeClr val="bg1"/>
                    </a:solidFill>
                  </a:rPr>
                  <a:t> é de 10 a 25 GHz,  comparado aos 400 a 600 MHz do processo de alta voltagem.</a:t>
                </a:r>
              </a:p>
              <a:p>
                <a:pPr eaLnBrk="1" hangingPunct="1">
                  <a:buFont typeface="Arial" panose="020B0604020202020204" pitchFamily="34" charset="0"/>
                  <a:buChar char="•"/>
                </a:pPr>
                <a:r>
                  <a:rPr lang="pt-BR" altLang="pt-BR" sz="2200" dirty="0" smtClean="0">
                    <a:solidFill>
                      <a:schemeClr val="bg1"/>
                    </a:solidFill>
                  </a:rPr>
                  <a:t>Embora a tensão </a:t>
                </a:r>
                <a:r>
                  <a:rPr lang="pt-BR" altLang="pt-BR" sz="2200" dirty="0" err="1" smtClean="0">
                    <a:solidFill>
                      <a:schemeClr val="bg1"/>
                    </a:solidFill>
                  </a:rPr>
                  <a:t>Early</a:t>
                </a:r>
                <a:r>
                  <a:rPr lang="pt-BR" altLang="pt-BR" sz="2200" dirty="0" smtClean="0">
                    <a:solidFill>
                      <a:schemeClr val="bg1"/>
                    </a:solidFill>
                  </a:rPr>
                  <a:t>, </a:t>
                </a:r>
                <a14:m>
                  <m:oMath xmlns:m="http://schemas.openxmlformats.org/officeDocument/2006/math">
                    <m:sSub>
                      <m:sSubPr>
                        <m:ctrlPr>
                          <a:rPr lang="pt-BR" altLang="pt-BR" sz="2200" i="1" smtClean="0">
                            <a:solidFill>
                              <a:schemeClr val="bg1"/>
                            </a:solidFill>
                            <a:latin typeface="Cambria Math" panose="02040503050406030204" pitchFamily="18" charset="0"/>
                          </a:rPr>
                        </m:ctrlPr>
                      </m:sSubPr>
                      <m:e>
                        <m:r>
                          <a:rPr lang="pt-BR" altLang="pt-BR" sz="2200" b="0" i="1" smtClean="0">
                            <a:solidFill>
                              <a:schemeClr val="bg1"/>
                            </a:solidFill>
                            <a:latin typeface="Cambria Math" panose="02040503050406030204" pitchFamily="18" charset="0"/>
                          </a:rPr>
                          <m:t>𝑉</m:t>
                        </m:r>
                      </m:e>
                      <m:sub>
                        <m:r>
                          <a:rPr lang="pt-BR" altLang="pt-BR" sz="2200" b="0" i="1" smtClean="0">
                            <a:solidFill>
                              <a:schemeClr val="bg1"/>
                            </a:solidFill>
                            <a:latin typeface="Cambria Math" panose="02040503050406030204" pitchFamily="18" charset="0"/>
                          </a:rPr>
                          <m:t>𝐴</m:t>
                        </m:r>
                      </m:sub>
                    </m:sSub>
                  </m:oMath>
                </a14:m>
                <a:r>
                  <a:rPr lang="pt-BR" altLang="pt-BR" sz="2200" dirty="0" smtClean="0">
                    <a:solidFill>
                      <a:schemeClr val="bg1"/>
                    </a:solidFill>
                  </a:rPr>
                  <a:t>, para os processos modernos seja menor que aquela para os antigos processos de alta voltagem, ela ainda é razoavelmente alta (em torno de 35 V). </a:t>
                </a:r>
              </a:p>
              <a:p>
                <a:pPr eaLnBrk="1" hangingPunct="1">
                  <a:buFont typeface="Arial" panose="020B0604020202020204" pitchFamily="34" charset="0"/>
                  <a:buChar char="•"/>
                </a:pPr>
                <a:r>
                  <a:rPr lang="pt-BR" altLang="pt-BR" sz="2200" dirty="0" smtClean="0">
                    <a:solidFill>
                      <a:schemeClr val="bg1"/>
                    </a:solidFill>
                  </a:rPr>
                  <a:t>Por fim, transistores fabricados com processos de baixa voltagem rompem com uma tensão coletor-emissor em torno de 8 V, em comparação com 50 V dos processos de alta voltagem. Como exemplo, no </a:t>
                </a:r>
                <a:r>
                  <a:rPr lang="pt-BR" altLang="pt-BR" sz="2200" dirty="0" err="1" smtClean="0">
                    <a:solidFill>
                      <a:schemeClr val="bg1"/>
                    </a:solidFill>
                  </a:rPr>
                  <a:t>Amp</a:t>
                </a:r>
                <a:r>
                  <a:rPr lang="pt-BR" altLang="pt-BR" sz="2200" dirty="0" smtClean="0">
                    <a:solidFill>
                      <a:schemeClr val="bg1"/>
                    </a:solidFill>
                  </a:rPr>
                  <a:t> </a:t>
                </a:r>
                <a:r>
                  <a:rPr lang="pt-BR" altLang="pt-BR" sz="2200" dirty="0" err="1" smtClean="0">
                    <a:solidFill>
                      <a:schemeClr val="bg1"/>
                    </a:solidFill>
                  </a:rPr>
                  <a:t>Op</a:t>
                </a:r>
                <a:r>
                  <a:rPr lang="pt-BR" altLang="pt-BR" sz="2200" dirty="0" smtClean="0">
                    <a:solidFill>
                      <a:schemeClr val="bg1"/>
                    </a:solidFill>
                  </a:rPr>
                  <a:t> 741 são usados dispositivos de alta voltagem, o que permite alimentá-lo com </a:t>
                </a:r>
                <a14:m>
                  <m:oMath xmlns:m="http://schemas.openxmlformats.org/officeDocument/2006/math">
                    <m:r>
                      <a:rPr lang="pt-BR" altLang="pt-BR" sz="2200" i="1" smtClean="0">
                        <a:solidFill>
                          <a:schemeClr val="bg1"/>
                        </a:solidFill>
                        <a:latin typeface="Cambria Math" panose="02040503050406030204" pitchFamily="18" charset="0"/>
                        <a:ea typeface="Cambria Math" panose="02040503050406030204" pitchFamily="18" charset="0"/>
                      </a:rPr>
                      <m:t>±</m:t>
                    </m:r>
                  </m:oMath>
                </a14:m>
                <a:r>
                  <a:rPr lang="pt-BR" altLang="pt-BR" sz="2200" dirty="0" smtClean="0">
                    <a:solidFill>
                      <a:schemeClr val="bg1"/>
                    </a:solidFill>
                  </a:rPr>
                  <a:t> 15V. Já circuitos que usam transistores de baixa voltagem exigem alimentação de 5V ou 3,3 V, por exemplo.</a:t>
                </a:r>
                <a:endParaRPr lang="pt-BR" altLang="pt-BR" sz="2200" dirty="0">
                  <a:solidFill>
                    <a:schemeClr val="bg1"/>
                  </a:solidFill>
                </a:endParaRPr>
              </a:p>
            </p:txBody>
          </p:sp>
        </mc:Choice>
        <mc:Fallback xmlns="">
          <p:sp>
            <p:nvSpPr>
              <p:cNvPr id="11266" name="CaixaDeTexto 1"/>
              <p:cNvSpPr txBox="1">
                <a:spLocks noRot="1" noChangeAspect="1" noMove="1" noResize="1" noEditPoints="1" noAdjustHandles="1" noChangeArrowheads="1" noChangeShapeType="1" noTextEdit="1"/>
              </p:cNvSpPr>
              <p:nvPr/>
            </p:nvSpPr>
            <p:spPr bwMode="auto">
              <a:xfrm>
                <a:off x="1619250" y="1772816"/>
                <a:ext cx="7345363" cy="4832092"/>
              </a:xfrm>
              <a:prstGeom prst="rect">
                <a:avLst/>
              </a:prstGeom>
              <a:blipFill rotWithShape="0">
                <a:blip r:embed="rId2"/>
                <a:stretch>
                  <a:fillRect l="-996" t="-884" r="-1743" b="-16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noFill/>
                  </a:rPr>
                  <a:t> </a:t>
                </a:r>
              </a:p>
            </p:txBody>
          </p:sp>
        </mc:Fallback>
      </mc:AlternateContent>
      <p:sp>
        <p:nvSpPr>
          <p:cNvPr id="11267" name="CaixaDeTexto 2"/>
          <p:cNvSpPr txBox="1">
            <a:spLocks noChangeArrowheads="1"/>
          </p:cNvSpPr>
          <p:nvPr/>
        </p:nvSpPr>
        <p:spPr bwMode="auto">
          <a:xfrm>
            <a:off x="1835150" y="764704"/>
            <a:ext cx="6985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pt-BR" altLang="pt-BR" sz="3200" b="1" dirty="0">
                <a:solidFill>
                  <a:schemeClr val="bg1"/>
                </a:solidFill>
              </a:rPr>
              <a:t>6.2 COMPARAÇÃO DO MOSFET COM O TBJ</a:t>
            </a:r>
          </a:p>
        </p:txBody>
      </p:sp>
    </p:spTree>
    <p:extLst>
      <p:ext uri="{BB962C8B-B14F-4D97-AF65-F5344CB8AC3E}">
        <p14:creationId xmlns:p14="http://schemas.microsoft.com/office/powerpoint/2010/main" val="36604000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787" y="1916833"/>
            <a:ext cx="7686813" cy="2891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531258"/>
            <a:ext cx="5868888" cy="5945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337238"/>
            <a:ext cx="5751413" cy="614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233" y="2348880"/>
            <a:ext cx="8511517" cy="1902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510" y="1556792"/>
            <a:ext cx="5505970" cy="5018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upo 9"/>
          <p:cNvGrpSpPr/>
          <p:nvPr/>
        </p:nvGrpSpPr>
        <p:grpSpPr>
          <a:xfrm>
            <a:off x="3386510" y="3136553"/>
            <a:ext cx="3455561" cy="1331659"/>
            <a:chOff x="2738438" y="2852936"/>
            <a:chExt cx="3455561" cy="1331659"/>
          </a:xfrm>
        </p:grpSpPr>
        <mc:AlternateContent xmlns:mc="http://schemas.openxmlformats.org/markup-compatibility/2006" xmlns:a14="http://schemas.microsoft.com/office/drawing/2010/main">
          <mc:Choice Requires="a14">
            <p:sp>
              <p:nvSpPr>
                <p:cNvPr id="3" name="CaixaDeTexto 2"/>
                <p:cNvSpPr txBox="1"/>
                <p:nvPr/>
              </p:nvSpPr>
              <p:spPr bwMode="auto">
                <a:xfrm>
                  <a:off x="2738438" y="3645024"/>
                  <a:ext cx="3455561" cy="539571"/>
                </a:xfrm>
                <a:prstGeom prst="rect">
                  <a:avLst/>
                </a:prstGeom>
                <a:solidFill>
                  <a:schemeClr val="bg1"/>
                </a:solidFill>
                <a:ln w="63500">
                  <a:solidFill>
                    <a:srgbClr val="F5821E"/>
                  </a:solidFill>
                </a:ln>
                <a:extLst/>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𝐴</m:t>
                            </m:r>
                          </m:e>
                          <m:sub>
                            <m:r>
                              <a:rPr lang="pt-BR" b="0" i="1" smtClean="0">
                                <a:solidFill>
                                  <a:schemeClr val="tx1"/>
                                </a:solidFill>
                                <a:latin typeface="Cambria Math" panose="02040503050406030204" pitchFamily="18" charset="0"/>
                              </a:rPr>
                              <m:t>0</m:t>
                            </m:r>
                          </m:sub>
                        </m:sSub>
                        <m:r>
                          <a:rPr lang="pt-BR" b="0" i="1" smtClean="0">
                            <a:solidFill>
                              <a:schemeClr val="tx1"/>
                            </a:solidFill>
                            <a:latin typeface="Cambria Math" panose="02040503050406030204" pitchFamily="18" charset="0"/>
                          </a:rPr>
                          <m:t>=</m:t>
                        </m:r>
                        <m:sSubSup>
                          <m:sSubSupPr>
                            <m:ctrlPr>
                              <a:rPr lang="pt-BR" b="0"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𝑉</m:t>
                            </m:r>
                          </m:e>
                          <m:sub>
                            <m:r>
                              <a:rPr lang="pt-BR" b="0" i="1" smtClean="0">
                                <a:solidFill>
                                  <a:schemeClr val="tx1"/>
                                </a:solidFill>
                                <a:latin typeface="Cambria Math" panose="02040503050406030204" pitchFamily="18" charset="0"/>
                              </a:rPr>
                              <m:t>𝐴</m:t>
                            </m:r>
                          </m:sub>
                          <m:sup>
                            <m:r>
                              <a:rPr lang="pt-BR" b="0" i="1" smtClean="0">
                                <a:solidFill>
                                  <a:schemeClr val="tx1"/>
                                </a:solidFill>
                                <a:latin typeface="Cambria Math" panose="02040503050406030204" pitchFamily="18" charset="0"/>
                              </a:rPr>
                              <m:t>′</m:t>
                            </m:r>
                          </m:sup>
                        </m:sSubSup>
                        <m:rad>
                          <m:radPr>
                            <m:degHide m:val="on"/>
                            <m:ctrlPr>
                              <a:rPr lang="pt-BR" b="0" i="1" smtClean="0">
                                <a:solidFill>
                                  <a:schemeClr val="tx1"/>
                                </a:solidFill>
                                <a:latin typeface="Cambria Math" panose="02040503050406030204" pitchFamily="18" charset="0"/>
                              </a:rPr>
                            </m:ctrlPr>
                          </m:radPr>
                          <m:deg/>
                          <m:e>
                            <m:r>
                              <a:rPr lang="pt-BR" b="0" i="1" smtClean="0">
                                <a:solidFill>
                                  <a:schemeClr val="tx1"/>
                                </a:solidFill>
                                <a:latin typeface="Cambria Math" panose="02040503050406030204" pitchFamily="18" charset="0"/>
                              </a:rPr>
                              <m:t>2</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ea typeface="Cambria Math" panose="02040503050406030204" pitchFamily="18" charset="0"/>
                                  </a:rPr>
                                  <m:t>𝜇</m:t>
                                </m:r>
                              </m:e>
                              <m:sub>
                                <m:r>
                                  <a:rPr lang="pt-BR" b="0" i="1" smtClean="0">
                                    <a:solidFill>
                                      <a:schemeClr val="tx1"/>
                                    </a:solidFill>
                                    <a:latin typeface="Cambria Math" panose="02040503050406030204" pitchFamily="18" charset="0"/>
                                  </a:rPr>
                                  <m:t>𝑛</m:t>
                                </m:r>
                              </m:sub>
                            </m:sSub>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𝑜𝑥</m:t>
                                </m:r>
                              </m:sub>
                            </m:sSub>
                            <m:r>
                              <a:rPr lang="pt-BR" b="0" i="1" smtClean="0">
                                <a:solidFill>
                                  <a:schemeClr val="tx1"/>
                                </a:solidFill>
                                <a:latin typeface="Cambria Math" panose="02040503050406030204" pitchFamily="18" charset="0"/>
                              </a:rPr>
                              <m:t>𝑊</m:t>
                            </m:r>
                            <m:f>
                              <m:fPr>
                                <m:type m:val="lin"/>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𝐿</m:t>
                                </m:r>
                              </m:num>
                              <m:den>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𝐼</m:t>
                                    </m:r>
                                  </m:e>
                                  <m:sub>
                                    <m:r>
                                      <a:rPr lang="pt-BR" b="0" i="1" smtClean="0">
                                        <a:solidFill>
                                          <a:schemeClr val="tx1"/>
                                        </a:solidFill>
                                        <a:latin typeface="Cambria Math" panose="02040503050406030204" pitchFamily="18" charset="0"/>
                                      </a:rPr>
                                      <m:t>𝐷</m:t>
                                    </m:r>
                                  </m:sub>
                                </m:sSub>
                              </m:den>
                            </m:f>
                          </m:e>
                        </m:rad>
                      </m:oMath>
                    </m:oMathPara>
                  </a14:m>
                  <a:endParaRPr lang="pt-BR" dirty="0" smtClean="0">
                    <a:solidFill>
                      <a:schemeClr val="tx1"/>
                    </a:solidFill>
                  </a:endParaRPr>
                </a:p>
              </p:txBody>
            </p:sp>
          </mc:Choice>
          <mc:Fallback xmlns="">
            <p:sp>
              <p:nvSpPr>
                <p:cNvPr id="3" name="CaixaDeTexto 2"/>
                <p:cNvSpPr txBox="1">
                  <a:spLocks noRot="1" noChangeAspect="1" noMove="1" noResize="1" noEditPoints="1" noAdjustHandles="1" noChangeArrowheads="1" noChangeShapeType="1" noTextEdit="1"/>
                </p:cNvSpPr>
                <p:nvPr/>
              </p:nvSpPr>
              <p:spPr bwMode="auto">
                <a:xfrm>
                  <a:off x="2738438" y="3645024"/>
                  <a:ext cx="3455561" cy="539571"/>
                </a:xfrm>
                <a:prstGeom prst="rect">
                  <a:avLst/>
                </a:prstGeom>
                <a:blipFill rotWithShape="0">
                  <a:blip r:embed="rId3"/>
                  <a:stretch>
                    <a:fillRect/>
                  </a:stretch>
                </a:blipFill>
                <a:ln w="63500">
                  <a:solidFill>
                    <a:srgbClr val="F5821E"/>
                  </a:solidFill>
                </a:ln>
                <a:extLst/>
              </p:spPr>
              <p:txBody>
                <a:bodyPr/>
                <a:lstStyle/>
                <a:p>
                  <a:r>
                    <a:rPr lang="pt-BR">
                      <a:noFill/>
                    </a:rPr>
                    <a:t> </a:t>
                  </a:r>
                </a:p>
              </p:txBody>
            </p:sp>
          </mc:Fallback>
        </mc:AlternateContent>
        <p:cxnSp>
          <p:nvCxnSpPr>
            <p:cNvPr id="6" name="Conector angulado 5"/>
            <p:cNvCxnSpPr/>
            <p:nvPr/>
          </p:nvCxnSpPr>
          <p:spPr>
            <a:xfrm rot="5400000" flipH="1" flipV="1">
              <a:off x="4247964" y="3104964"/>
              <a:ext cx="792088" cy="288032"/>
            </a:xfrm>
            <a:prstGeom prst="bentConnector3">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 name="CaixaDeTexto 10"/>
              <p:cNvSpPr txBox="1"/>
              <p:nvPr/>
            </p:nvSpPr>
            <p:spPr bwMode="auto">
              <a:xfrm>
                <a:off x="899592" y="1938312"/>
                <a:ext cx="2486919" cy="4154984"/>
              </a:xfrm>
              <a:prstGeom prst="rect">
                <a:avLst/>
              </a:prstGeom>
              <a:solidFill>
                <a:schemeClr val="accent6">
                  <a:lumMod val="50000"/>
                </a:schemeClr>
              </a:solidFill>
              <a:ln w="63500">
                <a:solidFill>
                  <a:srgbClr val="FFFF00"/>
                </a:solidFill>
              </a:ln>
              <a:extLst/>
            </p:spPr>
            <p:txBody>
              <a:bodyPr wrap="square" rtlCol="0">
                <a:spAutoFit/>
              </a:bodyPr>
              <a:lstStyle/>
              <a:p>
                <a:r>
                  <a:rPr lang="pt-BR" sz="2200" dirty="0" smtClean="0">
                    <a:solidFill>
                      <a:schemeClr val="bg1"/>
                    </a:solidFill>
                  </a:rPr>
                  <a:t>Ganho intrínseco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𝐴</m:t>
                        </m:r>
                      </m:e>
                      <m:sub>
                        <m:r>
                          <a:rPr lang="pt-BR" sz="2200" b="0" i="1" smtClean="0">
                            <a:solidFill>
                              <a:schemeClr val="bg1"/>
                            </a:solidFill>
                            <a:latin typeface="Cambria Math" panose="02040503050406030204" pitchFamily="18" charset="0"/>
                          </a:rPr>
                          <m:t>0</m:t>
                        </m:r>
                      </m:sub>
                    </m:sSub>
                  </m:oMath>
                </a14:m>
                <a:r>
                  <a:rPr lang="pt-BR" sz="2200" dirty="0" smtClean="0">
                    <a:solidFill>
                      <a:schemeClr val="bg1"/>
                    </a:solidFill>
                  </a:rPr>
                  <a:t>: é o ganho máximo que pode ser obtido. Ocorre quando a fonte (emissor) está aterrada, a entrada é na porta (base) e a saída é no dreno (coletor), com dreno (coletor) aberto </a:t>
                </a:r>
              </a:p>
              <a:p>
                <a:r>
                  <a:rPr lang="pt-BR" sz="2200" dirty="0" smtClean="0">
                    <a:solidFill>
                      <a:schemeClr val="bg1"/>
                    </a:solidFill>
                  </a:rPr>
                  <a:t>(</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𝐴</m:t>
                        </m:r>
                      </m:e>
                      <m:sub>
                        <m:r>
                          <a:rPr lang="pt-BR" sz="2200" b="0" i="1" smtClean="0">
                            <a:solidFill>
                              <a:schemeClr val="bg1"/>
                            </a:solidFill>
                            <a:latin typeface="Cambria Math" panose="02040503050406030204" pitchFamily="18" charset="0"/>
                          </a:rPr>
                          <m:t>0</m:t>
                        </m:r>
                      </m:sub>
                    </m:sSub>
                    <m:r>
                      <a:rPr lang="pt-BR" sz="2200" b="0" i="1" smtClean="0">
                        <a:solidFill>
                          <a:schemeClr val="bg1"/>
                        </a:solidFill>
                        <a:latin typeface="Cambria Math" panose="02040503050406030204" pitchFamily="18" charset="0"/>
                      </a:rPr>
                      <m:t>=</m:t>
                    </m:r>
                    <m:sSub>
                      <m:sSubPr>
                        <m:ctrlPr>
                          <a:rPr lang="pt-BR" sz="2200" b="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m:t>
                        </m:r>
                        <m:r>
                          <a:rPr lang="pt-BR" sz="2200" b="0" i="1" smtClean="0">
                            <a:solidFill>
                              <a:schemeClr val="bg1"/>
                            </a:solidFill>
                            <a:latin typeface="Cambria Math" panose="02040503050406030204" pitchFamily="18" charset="0"/>
                          </a:rPr>
                          <m:t>𝑔</m:t>
                        </m:r>
                      </m:e>
                      <m:sub>
                        <m:r>
                          <a:rPr lang="pt-BR" sz="2200" b="0" i="1" smtClean="0">
                            <a:solidFill>
                              <a:schemeClr val="bg1"/>
                            </a:solidFill>
                            <a:latin typeface="Cambria Math" panose="02040503050406030204" pitchFamily="18" charset="0"/>
                          </a:rPr>
                          <m:t>𝑚</m:t>
                        </m:r>
                      </m:sub>
                    </m:sSub>
                    <m:sSub>
                      <m:sSubPr>
                        <m:ctrlPr>
                          <a:rPr lang="pt-BR" sz="2200" b="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𝑟</m:t>
                        </m:r>
                      </m:e>
                      <m:sub>
                        <m:r>
                          <a:rPr lang="pt-BR" sz="2200" b="0" i="1" smtClean="0">
                            <a:solidFill>
                              <a:schemeClr val="bg1"/>
                            </a:solidFill>
                            <a:latin typeface="Cambria Math" panose="02040503050406030204" pitchFamily="18" charset="0"/>
                          </a:rPr>
                          <m:t>0</m:t>
                        </m:r>
                      </m:sub>
                    </m:sSub>
                  </m:oMath>
                </a14:m>
                <a:r>
                  <a:rPr lang="pt-BR" sz="2200" dirty="0" smtClean="0">
                    <a:solidFill>
                      <a:schemeClr val="bg1"/>
                    </a:solidFill>
                  </a:rPr>
                  <a:t>).</a:t>
                </a:r>
              </a:p>
            </p:txBody>
          </p:sp>
        </mc:Choice>
        <mc:Fallback xmlns="">
          <p:sp>
            <p:nvSpPr>
              <p:cNvPr id="11" name="CaixaDeTexto 10"/>
              <p:cNvSpPr txBox="1">
                <a:spLocks noRot="1" noChangeAspect="1" noMove="1" noResize="1" noEditPoints="1" noAdjustHandles="1" noChangeArrowheads="1" noChangeShapeType="1" noTextEdit="1"/>
              </p:cNvSpPr>
              <p:nvPr/>
            </p:nvSpPr>
            <p:spPr bwMode="auto">
              <a:xfrm>
                <a:off x="899592" y="1938312"/>
                <a:ext cx="2486919" cy="4154984"/>
              </a:xfrm>
              <a:prstGeom prst="rect">
                <a:avLst/>
              </a:prstGeom>
              <a:blipFill rotWithShape="0">
                <a:blip r:embed="rId4"/>
                <a:stretch>
                  <a:fillRect l="-1914" t="-289" r="-4067" b="-1156"/>
                </a:stretch>
              </a:blipFill>
              <a:ln w="63500">
                <a:solidFill>
                  <a:srgbClr val="FFFF00"/>
                </a:solidFill>
              </a:ln>
              <a:extLst/>
            </p:spPr>
            <p:txBody>
              <a:bodyPr/>
              <a:lstStyle/>
              <a:p>
                <a:r>
                  <a:rPr lang="pt-BR">
                    <a:noFill/>
                  </a:rPr>
                  <a:t> </a:t>
                </a:r>
              </a:p>
            </p:txBody>
          </p:sp>
        </mc:Fallback>
      </mc:AlternateContent>
      <p:grpSp>
        <p:nvGrpSpPr>
          <p:cNvPr id="17" name="Grupo 16"/>
          <p:cNvGrpSpPr/>
          <p:nvPr/>
        </p:nvGrpSpPr>
        <p:grpSpPr>
          <a:xfrm>
            <a:off x="1619672" y="454806"/>
            <a:ext cx="3800655" cy="5854514"/>
            <a:chOff x="1619672" y="454806"/>
            <a:chExt cx="3800655" cy="5854514"/>
          </a:xfrm>
        </p:grpSpPr>
        <p:pic>
          <p:nvPicPr>
            <p:cNvPr id="13"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30674" t="69325" r="5525" b="12509"/>
            <a:stretch/>
          </p:blipFill>
          <p:spPr bwMode="auto">
            <a:xfrm>
              <a:off x="1675911" y="454806"/>
              <a:ext cx="3744416" cy="1080120"/>
            </a:xfrm>
            <a:prstGeom prst="rect">
              <a:avLst/>
            </a:prstGeom>
            <a:noFill/>
            <a:ln w="635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Conector de seta reta 13"/>
            <p:cNvCxnSpPr/>
            <p:nvPr/>
          </p:nvCxnSpPr>
          <p:spPr>
            <a:xfrm flipV="1">
              <a:off x="2267744" y="1340770"/>
              <a:ext cx="864096" cy="4176462"/>
            </a:xfrm>
            <a:prstGeom prst="straightConnector1">
              <a:avLst/>
            </a:prstGeom>
            <a:ln w="63500">
              <a:solidFill>
                <a:srgbClr val="F5821E"/>
              </a:solidFill>
              <a:tailEnd type="triangle"/>
            </a:ln>
          </p:spPr>
          <p:style>
            <a:lnRef idx="1">
              <a:schemeClr val="accent1"/>
            </a:lnRef>
            <a:fillRef idx="0">
              <a:schemeClr val="accent1"/>
            </a:fillRef>
            <a:effectRef idx="0">
              <a:schemeClr val="accent1"/>
            </a:effectRef>
            <a:fontRef idx="minor">
              <a:schemeClr val="tx1"/>
            </a:fontRef>
          </p:style>
        </p:cxnSp>
        <p:sp>
          <p:nvSpPr>
            <p:cNvPr id="15" name="Elipse 14"/>
            <p:cNvSpPr/>
            <p:nvPr/>
          </p:nvSpPr>
          <p:spPr>
            <a:xfrm>
              <a:off x="1619672" y="5517232"/>
              <a:ext cx="1152128" cy="792088"/>
            </a:xfrm>
            <a:prstGeom prst="ellipse">
              <a:avLst/>
            </a:prstGeom>
            <a:noFill/>
            <a:ln w="63500">
              <a:solidFill>
                <a:srgbClr val="F58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88340"/>
            <a:ext cx="4242792" cy="6157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CaixaDeTexto 1"/>
              <p:cNvSpPr txBox="1"/>
              <p:nvPr/>
            </p:nvSpPr>
            <p:spPr bwMode="auto">
              <a:xfrm>
                <a:off x="5940152" y="667013"/>
                <a:ext cx="3168352" cy="6074355"/>
              </a:xfrm>
              <a:prstGeom prst="rect">
                <a:avLst/>
              </a:prstGeom>
              <a:noFill/>
              <a:ln w="63500">
                <a:solidFill>
                  <a:srgbClr val="ADB54B"/>
                </a:solidFill>
              </a:ln>
              <a:extLst/>
            </p:spPr>
            <p:txBody>
              <a:bodyPr wrap="square" rtlCol="0">
                <a:spAutoFit/>
              </a:bodyPr>
              <a:lstStyle/>
              <a:p>
                <a:r>
                  <a:rPr lang="pt-BR" sz="2000" dirty="0" smtClean="0">
                    <a:solidFill>
                      <a:schemeClr val="bg1"/>
                    </a:solidFill>
                  </a:rPr>
                  <a:t>Amplificador Fonte (emissor) comum com carga capacitiva: ignoram-se as capacitâncias internas, pois a capacitância externa é predominante. Daí,</a:t>
                </a:r>
              </a:p>
              <a:p>
                <a:pPr/>
                <a14:m>
                  <m:oMathPara xmlns:m="http://schemas.openxmlformats.org/officeDocument/2006/math">
                    <m:oMathParaPr>
                      <m:jc m:val="centerGroup"/>
                    </m:oMathParaPr>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𝑉</m:t>
                          </m:r>
                        </m:e>
                        <m:sub>
                          <m:r>
                            <a:rPr lang="pt-BR" sz="2000" b="0" i="1" smtClean="0">
                              <a:solidFill>
                                <a:schemeClr val="bg1"/>
                              </a:solidFill>
                              <a:latin typeface="Cambria Math" panose="02040503050406030204" pitchFamily="18" charset="0"/>
                            </a:rPr>
                            <m:t>𝑜</m:t>
                          </m:r>
                        </m:sub>
                      </m:sSub>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𝑔</m:t>
                          </m:r>
                        </m:e>
                        <m:sub>
                          <m:r>
                            <a:rPr lang="pt-BR" sz="2000" b="0" i="1" smtClean="0">
                              <a:solidFill>
                                <a:schemeClr val="bg1"/>
                              </a:solidFill>
                              <a:latin typeface="Cambria Math" panose="02040503050406030204" pitchFamily="18" charset="0"/>
                            </a:rPr>
                            <m:t>𝑚</m:t>
                          </m:r>
                        </m:sub>
                      </m:sSub>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𝑉</m:t>
                          </m:r>
                        </m:e>
                        <m:sub>
                          <m:r>
                            <a:rPr lang="pt-BR" sz="2000" b="0" i="1" smtClean="0">
                              <a:solidFill>
                                <a:schemeClr val="bg1"/>
                              </a:solidFill>
                              <a:latin typeface="Cambria Math" panose="02040503050406030204" pitchFamily="18" charset="0"/>
                            </a:rPr>
                            <m:t>𝑔𝑠</m:t>
                          </m:r>
                        </m:sub>
                      </m:sSub>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𝑟</m:t>
                          </m:r>
                        </m:e>
                        <m:sub>
                          <m:r>
                            <a:rPr lang="pt-BR" sz="2000" b="0" i="1" smtClean="0">
                              <a:solidFill>
                                <a:schemeClr val="bg1"/>
                              </a:solidFill>
                              <a:latin typeface="Cambria Math" panose="02040503050406030204" pitchFamily="18" charset="0"/>
                            </a:rPr>
                            <m:t>0</m:t>
                          </m:r>
                        </m:sub>
                      </m:sSub>
                      <m:d>
                        <m:dPr>
                          <m:begChr m:val="‖"/>
                          <m:endChr m:val=""/>
                          <m:ctrlPr>
                            <a:rPr lang="pt-BR" sz="2000" b="0" i="1" smtClean="0">
                              <a:solidFill>
                                <a:schemeClr val="bg1"/>
                              </a:solidFill>
                              <a:latin typeface="Cambria Math" panose="02040503050406030204" pitchFamily="18" charset="0"/>
                            </a:rPr>
                          </m:ctrlPr>
                        </m:dPr>
                        <m:e>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𝐶</m:t>
                              </m:r>
                            </m:e>
                            <m:sub>
                              <m:r>
                                <a:rPr lang="pt-BR" sz="2000" b="0" i="1" smtClean="0">
                                  <a:solidFill>
                                    <a:schemeClr val="bg1"/>
                                  </a:solidFill>
                                  <a:latin typeface="Cambria Math" panose="02040503050406030204" pitchFamily="18" charset="0"/>
                                </a:rPr>
                                <m:t>𝐿</m:t>
                              </m:r>
                            </m:sub>
                          </m:sSub>
                        </m:e>
                      </m:d>
                      <m:r>
                        <a:rPr lang="pt-BR" sz="2000" i="1">
                          <a:solidFill>
                            <a:schemeClr val="bg1"/>
                          </a:solidFill>
                          <a:latin typeface="Cambria Math" panose="02040503050406030204" pitchFamily="18" charset="0"/>
                        </a:rPr>
                        <m:t>=−</m:t>
                      </m:r>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𝑔</m:t>
                          </m:r>
                        </m:e>
                        <m:sub>
                          <m:r>
                            <a:rPr lang="pt-BR" sz="2000" i="1">
                              <a:solidFill>
                                <a:schemeClr val="bg1"/>
                              </a:solidFill>
                              <a:latin typeface="Cambria Math" panose="02040503050406030204" pitchFamily="18" charset="0"/>
                            </a:rPr>
                            <m:t>𝑚</m:t>
                          </m:r>
                        </m:sub>
                      </m:sSub>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𝑉</m:t>
                          </m:r>
                        </m:e>
                        <m:sub>
                          <m:r>
                            <a:rPr lang="pt-BR" sz="2000" b="0" i="1" smtClean="0">
                              <a:solidFill>
                                <a:schemeClr val="bg1"/>
                              </a:solidFill>
                              <a:latin typeface="Cambria Math" panose="02040503050406030204" pitchFamily="18" charset="0"/>
                            </a:rPr>
                            <m:t>𝑔𝑠</m:t>
                          </m:r>
                        </m:sub>
                      </m:sSub>
                      <m:f>
                        <m:fPr>
                          <m:ctrlPr>
                            <a:rPr lang="pt-BR" sz="2000" i="1" smtClean="0">
                              <a:solidFill>
                                <a:schemeClr val="bg1"/>
                              </a:solidFill>
                              <a:latin typeface="Cambria Math" panose="02040503050406030204" pitchFamily="18" charset="0"/>
                            </a:rPr>
                          </m:ctrlPr>
                        </m:fPr>
                        <m:num>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𝑟</m:t>
                              </m:r>
                            </m:e>
                            <m:sub>
                              <m:r>
                                <a:rPr lang="pt-BR" sz="2000" b="0" i="1" smtClean="0">
                                  <a:solidFill>
                                    <a:schemeClr val="bg1"/>
                                  </a:solidFill>
                                  <a:latin typeface="Cambria Math" panose="02040503050406030204" pitchFamily="18" charset="0"/>
                                </a:rPr>
                                <m:t>0</m:t>
                              </m:r>
                            </m:sub>
                          </m:sSub>
                          <m:f>
                            <m:fPr>
                              <m:ctrlPr>
                                <a:rPr lang="pt-BR" sz="2000" i="1" smtClean="0">
                                  <a:solidFill>
                                    <a:schemeClr val="bg1"/>
                                  </a:solidFill>
                                  <a:latin typeface="Cambria Math" panose="02040503050406030204" pitchFamily="18" charset="0"/>
                                </a:rPr>
                              </m:ctrlPr>
                            </m:fPr>
                            <m:num>
                              <m:r>
                                <a:rPr lang="pt-BR" sz="2000" b="0" i="1" smtClean="0">
                                  <a:solidFill>
                                    <a:schemeClr val="bg1"/>
                                  </a:solidFill>
                                  <a:latin typeface="Cambria Math" panose="02040503050406030204" pitchFamily="18" charset="0"/>
                                </a:rPr>
                                <m:t>1</m:t>
                              </m:r>
                            </m:num>
                            <m:den>
                              <m:r>
                                <a:rPr lang="pt-BR" sz="2000" b="0" i="1" smtClean="0">
                                  <a:solidFill>
                                    <a:schemeClr val="bg1"/>
                                  </a:solidFill>
                                  <a:latin typeface="Cambria Math" panose="02040503050406030204" pitchFamily="18" charset="0"/>
                                </a:rPr>
                                <m:t>𝑠</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𝐶</m:t>
                                  </m:r>
                                </m:e>
                                <m:sub>
                                  <m:r>
                                    <a:rPr lang="pt-BR" sz="2000" b="0" i="1" smtClean="0">
                                      <a:solidFill>
                                        <a:schemeClr val="bg1"/>
                                      </a:solidFill>
                                      <a:latin typeface="Cambria Math" panose="02040503050406030204" pitchFamily="18" charset="0"/>
                                    </a:rPr>
                                    <m:t>𝐿</m:t>
                                  </m:r>
                                </m:sub>
                              </m:sSub>
                            </m:den>
                          </m:f>
                        </m:num>
                        <m:den>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𝑟</m:t>
                              </m:r>
                            </m:e>
                            <m:sub>
                              <m:r>
                                <a:rPr lang="pt-BR" sz="2000" b="0" i="1" smtClean="0">
                                  <a:solidFill>
                                    <a:schemeClr val="bg1"/>
                                  </a:solidFill>
                                  <a:latin typeface="Cambria Math" panose="02040503050406030204" pitchFamily="18" charset="0"/>
                                </a:rPr>
                                <m:t>0</m:t>
                              </m:r>
                            </m:sub>
                          </m:sSub>
                          <m:r>
                            <a:rPr lang="pt-BR" sz="2000" b="0" i="1" smtClean="0">
                              <a:solidFill>
                                <a:schemeClr val="bg1"/>
                              </a:solidFill>
                              <a:latin typeface="Cambria Math" panose="02040503050406030204" pitchFamily="18" charset="0"/>
                            </a:rPr>
                            <m:t>+</m:t>
                          </m:r>
                          <m:f>
                            <m:fPr>
                              <m:ctrlPr>
                                <a:rPr lang="pt-BR" sz="2000" i="1">
                                  <a:solidFill>
                                    <a:schemeClr val="bg1"/>
                                  </a:solidFill>
                                  <a:latin typeface="Cambria Math" panose="02040503050406030204" pitchFamily="18" charset="0"/>
                                </a:rPr>
                              </m:ctrlPr>
                            </m:fPr>
                            <m:num>
                              <m:r>
                                <a:rPr lang="pt-BR" sz="2000" i="1">
                                  <a:solidFill>
                                    <a:schemeClr val="bg1"/>
                                  </a:solidFill>
                                  <a:latin typeface="Cambria Math" panose="02040503050406030204" pitchFamily="18" charset="0"/>
                                </a:rPr>
                                <m:t>1</m:t>
                              </m:r>
                            </m:num>
                            <m:den>
                              <m:r>
                                <a:rPr lang="pt-BR" sz="2000" i="1">
                                  <a:solidFill>
                                    <a:schemeClr val="bg1"/>
                                  </a:solidFill>
                                  <a:latin typeface="Cambria Math" panose="02040503050406030204" pitchFamily="18" charset="0"/>
                                </a:rPr>
                                <m:t>𝑠</m:t>
                              </m:r>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𝐶</m:t>
                                  </m:r>
                                </m:e>
                                <m:sub>
                                  <m:r>
                                    <a:rPr lang="pt-BR" sz="2000" i="1">
                                      <a:solidFill>
                                        <a:schemeClr val="bg1"/>
                                      </a:solidFill>
                                      <a:latin typeface="Cambria Math" panose="02040503050406030204" pitchFamily="18" charset="0"/>
                                    </a:rPr>
                                    <m:t>𝐿</m:t>
                                  </m:r>
                                </m:sub>
                              </m:sSub>
                            </m:den>
                          </m:f>
                        </m:den>
                      </m:f>
                    </m:oMath>
                  </m:oMathPara>
                </a14:m>
                <a:endParaRPr lang="pt-BR" sz="2000" dirty="0" smtClean="0">
                  <a:solidFill>
                    <a:schemeClr val="bg1"/>
                  </a:solidFill>
                </a:endParaRPr>
              </a:p>
              <a:p>
                <a:pPr/>
                <a14:m>
                  <m:oMathPara xmlns:m="http://schemas.openxmlformats.org/officeDocument/2006/math">
                    <m:oMathParaPr>
                      <m:jc m:val="centerGroup"/>
                    </m:oMathParaPr>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𝐴</m:t>
                          </m:r>
                        </m:e>
                        <m:sub>
                          <m:r>
                            <a:rPr lang="pt-BR" sz="2000" b="0" i="1" smtClean="0">
                              <a:solidFill>
                                <a:schemeClr val="bg1"/>
                              </a:solidFill>
                              <a:latin typeface="Cambria Math" panose="02040503050406030204" pitchFamily="18" charset="0"/>
                            </a:rPr>
                            <m:t>𝑣</m:t>
                          </m:r>
                        </m:sub>
                      </m:sSub>
                      <m:r>
                        <a:rPr lang="pt-BR" sz="2000" b="0" i="1" smtClean="0">
                          <a:solidFill>
                            <a:schemeClr val="bg1"/>
                          </a:solidFill>
                          <a:latin typeface="Cambria Math" panose="02040503050406030204" pitchFamily="18" charset="0"/>
                        </a:rPr>
                        <m:t>=</m:t>
                      </m:r>
                      <m:f>
                        <m:fPr>
                          <m:ctrlPr>
                            <a:rPr lang="pt-BR" sz="2000" b="0" i="1" smtClean="0">
                              <a:solidFill>
                                <a:schemeClr val="bg1"/>
                              </a:solidFill>
                              <a:latin typeface="Cambria Math" panose="02040503050406030204" pitchFamily="18" charset="0"/>
                            </a:rPr>
                          </m:ctrlPr>
                        </m:fPr>
                        <m:num>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𝑉</m:t>
                              </m:r>
                            </m:e>
                            <m:sub>
                              <m:r>
                                <a:rPr lang="pt-BR" sz="2000" b="0" i="1" smtClean="0">
                                  <a:solidFill>
                                    <a:schemeClr val="bg1"/>
                                  </a:solidFill>
                                  <a:latin typeface="Cambria Math" panose="02040503050406030204" pitchFamily="18" charset="0"/>
                                </a:rPr>
                                <m:t>𝑜</m:t>
                              </m:r>
                            </m:sub>
                          </m:sSub>
                        </m:num>
                        <m:den>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𝑉</m:t>
                              </m:r>
                            </m:e>
                            <m:sub>
                              <m:r>
                                <a:rPr lang="pt-BR" sz="2000" b="0" i="1" smtClean="0">
                                  <a:solidFill>
                                    <a:schemeClr val="bg1"/>
                                  </a:solidFill>
                                  <a:latin typeface="Cambria Math" panose="02040503050406030204" pitchFamily="18" charset="0"/>
                                </a:rPr>
                                <m:t>𝑔𝑠</m:t>
                              </m:r>
                            </m:sub>
                          </m:sSub>
                        </m:den>
                      </m:f>
                      <m:r>
                        <a:rPr lang="pt-BR" sz="2000" b="0" i="1" smtClean="0">
                          <a:solidFill>
                            <a:schemeClr val="bg1"/>
                          </a:solidFill>
                          <a:latin typeface="Cambria Math" panose="02040503050406030204" pitchFamily="18" charset="0"/>
                        </a:rPr>
                        <m:t>=</m:t>
                      </m:r>
                      <m:f>
                        <m:fPr>
                          <m:ctrlPr>
                            <a:rPr lang="pt-BR" sz="2000" b="0" i="1" smtClean="0">
                              <a:solidFill>
                                <a:schemeClr val="bg1"/>
                              </a:solidFill>
                              <a:latin typeface="Cambria Math" panose="02040503050406030204" pitchFamily="18" charset="0"/>
                            </a:rPr>
                          </m:ctrlPr>
                        </m:fPr>
                        <m:num>
                          <m:r>
                            <a:rPr lang="pt-BR" sz="2000" i="1">
                              <a:solidFill>
                                <a:schemeClr val="bg1"/>
                              </a:solidFill>
                              <a:latin typeface="Cambria Math" panose="02040503050406030204" pitchFamily="18" charset="0"/>
                            </a:rPr>
                            <m:t>−</m:t>
                          </m:r>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𝑔</m:t>
                              </m:r>
                            </m:e>
                            <m:sub>
                              <m:r>
                                <a:rPr lang="pt-BR" sz="2000" i="1">
                                  <a:solidFill>
                                    <a:schemeClr val="bg1"/>
                                  </a:solidFill>
                                  <a:latin typeface="Cambria Math" panose="02040503050406030204" pitchFamily="18" charset="0"/>
                                </a:rPr>
                                <m:t>𝑚</m:t>
                              </m:r>
                            </m:sub>
                          </m:sSub>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𝑟</m:t>
                              </m:r>
                            </m:e>
                            <m:sub>
                              <m:r>
                                <a:rPr lang="pt-BR" sz="2000" i="1">
                                  <a:solidFill>
                                    <a:schemeClr val="bg1"/>
                                  </a:solidFill>
                                  <a:latin typeface="Cambria Math" panose="02040503050406030204" pitchFamily="18" charset="0"/>
                                </a:rPr>
                                <m:t>0</m:t>
                              </m:r>
                            </m:sub>
                          </m:sSub>
                        </m:num>
                        <m:den>
                          <m:r>
                            <a:rPr lang="pt-BR" sz="2000" b="0" i="1" smtClean="0">
                              <a:solidFill>
                                <a:schemeClr val="bg1"/>
                              </a:solidFill>
                              <a:latin typeface="Cambria Math" panose="02040503050406030204" pitchFamily="18" charset="0"/>
                            </a:rPr>
                            <m:t>1+</m:t>
                          </m:r>
                          <m:r>
                            <a:rPr lang="pt-BR" sz="2000" b="0" i="1" smtClean="0">
                              <a:solidFill>
                                <a:schemeClr val="bg1"/>
                              </a:solidFill>
                              <a:latin typeface="Cambria Math" panose="02040503050406030204" pitchFamily="18" charset="0"/>
                            </a:rPr>
                            <m:t>𝑠</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𝐶</m:t>
                              </m:r>
                            </m:e>
                            <m:sub>
                              <m:r>
                                <a:rPr lang="pt-BR" sz="2000" b="0" i="1" smtClean="0">
                                  <a:solidFill>
                                    <a:schemeClr val="bg1"/>
                                  </a:solidFill>
                                  <a:latin typeface="Cambria Math" panose="02040503050406030204" pitchFamily="18" charset="0"/>
                                </a:rPr>
                                <m:t>𝐿</m:t>
                              </m:r>
                            </m:sub>
                          </m:sSub>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𝑟</m:t>
                              </m:r>
                            </m:e>
                            <m:sub>
                              <m:r>
                                <a:rPr lang="pt-BR" sz="2000" b="0" i="1" smtClean="0">
                                  <a:solidFill>
                                    <a:schemeClr val="bg1"/>
                                  </a:solidFill>
                                  <a:latin typeface="Cambria Math" panose="02040503050406030204" pitchFamily="18" charset="0"/>
                                </a:rPr>
                                <m:t>0</m:t>
                              </m:r>
                            </m:sub>
                          </m:sSub>
                        </m:den>
                      </m:f>
                    </m:oMath>
                  </m:oMathPara>
                </a14:m>
                <a:endParaRPr lang="pt-BR" sz="2000" dirty="0" smtClean="0">
                  <a:solidFill>
                    <a:schemeClr val="bg1"/>
                  </a:solidFill>
                </a:endParaRPr>
              </a:p>
              <a:p>
                <a:r>
                  <a:rPr lang="pt-BR" sz="2000" dirty="0" smtClean="0">
                    <a:solidFill>
                      <a:schemeClr val="bg1"/>
                    </a:solidFill>
                  </a:rPr>
                  <a:t>Daí </a:t>
                </a: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i="1" smtClean="0">
                            <a:solidFill>
                              <a:schemeClr val="bg1"/>
                            </a:solidFill>
                            <a:latin typeface="Cambria Math" panose="02040503050406030204" pitchFamily="18" charset="0"/>
                            <a:ea typeface="Cambria Math" panose="02040503050406030204" pitchFamily="18" charset="0"/>
                          </a:rPr>
                          <m:t>𝜔</m:t>
                        </m:r>
                      </m:e>
                      <m:sub>
                        <m:r>
                          <a:rPr lang="pt-BR" sz="2000" b="0" i="1" smtClean="0">
                            <a:solidFill>
                              <a:schemeClr val="bg1"/>
                            </a:solidFill>
                            <a:latin typeface="Cambria Math" panose="02040503050406030204" pitchFamily="18" charset="0"/>
                          </a:rPr>
                          <m:t>𝑃</m:t>
                        </m:r>
                      </m:sub>
                    </m:sSub>
                    <m:r>
                      <a:rPr lang="pt-BR" sz="2000" b="0" i="1" smtClean="0">
                        <a:solidFill>
                          <a:schemeClr val="bg1"/>
                        </a:solidFill>
                        <a:latin typeface="Cambria Math" panose="02040503050406030204" pitchFamily="18" charset="0"/>
                      </a:rPr>
                      <m:t>=</m:t>
                    </m:r>
                    <m:f>
                      <m:fPr>
                        <m:ctrlPr>
                          <a:rPr lang="pt-BR" sz="2000" b="0" i="1" smtClean="0">
                            <a:solidFill>
                              <a:schemeClr val="bg1"/>
                            </a:solidFill>
                            <a:latin typeface="Cambria Math" panose="02040503050406030204" pitchFamily="18" charset="0"/>
                          </a:rPr>
                        </m:ctrlPr>
                      </m:fPr>
                      <m:num>
                        <m:r>
                          <a:rPr lang="pt-BR" sz="2000" b="0" i="1" smtClean="0">
                            <a:solidFill>
                              <a:schemeClr val="bg1"/>
                            </a:solidFill>
                            <a:latin typeface="Cambria Math" panose="02040503050406030204" pitchFamily="18" charset="0"/>
                          </a:rPr>
                          <m:t>1</m:t>
                        </m:r>
                      </m:num>
                      <m:den>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𝐶</m:t>
                            </m:r>
                          </m:e>
                          <m:sub>
                            <m:r>
                              <a:rPr lang="pt-BR" sz="2000" i="1">
                                <a:solidFill>
                                  <a:schemeClr val="bg1"/>
                                </a:solidFill>
                                <a:latin typeface="Cambria Math" panose="02040503050406030204" pitchFamily="18" charset="0"/>
                              </a:rPr>
                              <m:t>𝐿</m:t>
                            </m:r>
                          </m:sub>
                        </m:sSub>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𝑟</m:t>
                            </m:r>
                          </m:e>
                          <m:sub>
                            <m:r>
                              <a:rPr lang="pt-BR" sz="2000" i="1">
                                <a:solidFill>
                                  <a:schemeClr val="bg1"/>
                                </a:solidFill>
                                <a:latin typeface="Cambria Math" panose="02040503050406030204" pitchFamily="18" charset="0"/>
                              </a:rPr>
                              <m:t>0</m:t>
                            </m:r>
                          </m:sub>
                        </m:sSub>
                      </m:den>
                    </m:f>
                  </m:oMath>
                </a14:m>
                <a:r>
                  <a:rPr lang="pt-BR" sz="2000" dirty="0" smtClean="0">
                    <a:solidFill>
                      <a:schemeClr val="bg1"/>
                    </a:solidFill>
                  </a:rPr>
                  <a:t> (polo único)</a:t>
                </a:r>
              </a:p>
              <a:p>
                <a:r>
                  <a:rPr lang="pt-BR" sz="2000" dirty="0" smtClean="0">
                    <a:solidFill>
                      <a:schemeClr val="bg1"/>
                    </a:solidFill>
                  </a:rPr>
                  <a:t>Para </a:t>
                </a:r>
                <a14:m>
                  <m:oMath xmlns:m="http://schemas.openxmlformats.org/officeDocument/2006/math">
                    <m:r>
                      <a:rPr lang="pt-BR" sz="2000" b="0" i="1" smtClean="0">
                        <a:solidFill>
                          <a:schemeClr val="bg1"/>
                        </a:solidFill>
                        <a:latin typeface="Cambria Math" panose="02040503050406030204" pitchFamily="18" charset="0"/>
                      </a:rPr>
                      <m:t>𝑠</m:t>
                    </m:r>
                    <m:r>
                      <a:rPr lang="pt-BR" sz="2000" b="0" i="1" smtClean="0">
                        <a:solidFill>
                          <a:schemeClr val="bg1"/>
                        </a:solidFill>
                        <a:latin typeface="Cambria Math" panose="02040503050406030204" pitchFamily="18" charset="0"/>
                      </a:rPr>
                      <m:t>=</m:t>
                    </m:r>
                    <m:r>
                      <a:rPr lang="pt-BR" sz="2000" b="0" i="1" smtClean="0">
                        <a:solidFill>
                          <a:schemeClr val="bg1"/>
                        </a:solidFill>
                        <a:latin typeface="Cambria Math" panose="02040503050406030204" pitchFamily="18" charset="0"/>
                      </a:rPr>
                      <m:t>𝑗</m:t>
                    </m:r>
                    <m:r>
                      <a:rPr lang="pt-BR" sz="2000" b="0" i="1" smtClean="0">
                        <a:solidFill>
                          <a:schemeClr val="bg1"/>
                        </a:solidFill>
                        <a:latin typeface="Cambria Math" panose="02040503050406030204" pitchFamily="18" charset="0"/>
                        <a:ea typeface="Cambria Math" panose="02040503050406030204" pitchFamily="18" charset="0"/>
                      </a:rPr>
                      <m:t>𝜔</m:t>
                    </m:r>
                    <m:r>
                      <a:rPr lang="pt-BR" sz="2000" b="0" i="1" smtClean="0">
                        <a:solidFill>
                          <a:schemeClr val="bg1"/>
                        </a:solidFill>
                        <a:latin typeface="Cambria Math" panose="02040503050406030204" pitchFamily="18" charset="0"/>
                        <a:ea typeface="Cambria Math" panose="02040503050406030204" pitchFamily="18" charset="0"/>
                      </a:rPr>
                      <m:t>, </m:t>
                    </m:r>
                    <m:r>
                      <a:rPr lang="pt-BR" sz="2000" b="0" i="1" smtClean="0">
                        <a:solidFill>
                          <a:schemeClr val="bg1"/>
                        </a:solidFill>
                        <a:latin typeface="Cambria Math" panose="02040503050406030204" pitchFamily="18" charset="0"/>
                        <a:ea typeface="Cambria Math" panose="02040503050406030204" pitchFamily="18" charset="0"/>
                      </a:rPr>
                      <m:t>𝜔</m:t>
                    </m:r>
                    <m:r>
                      <a:rPr lang="pt-BR" sz="2000" b="0" i="1" smtClean="0">
                        <a:solidFill>
                          <a:schemeClr val="bg1"/>
                        </a:solidFill>
                        <a:latin typeface="Cambria Math" panose="02040503050406030204" pitchFamily="18" charset="0"/>
                        <a:ea typeface="Cambria Math" panose="02040503050406030204" pitchFamily="18" charset="0"/>
                      </a:rPr>
                      <m:t>≫</m:t>
                    </m:r>
                    <m:sSub>
                      <m:sSubPr>
                        <m:ctrlPr>
                          <a:rPr lang="pt-BR" sz="2000" b="0" i="1" smtClean="0">
                            <a:solidFill>
                              <a:schemeClr val="bg1"/>
                            </a:solidFill>
                            <a:latin typeface="Cambria Math" panose="02040503050406030204" pitchFamily="18" charset="0"/>
                            <a:ea typeface="Cambria Math" panose="02040503050406030204" pitchFamily="18" charset="0"/>
                          </a:rPr>
                        </m:ctrlPr>
                      </m:sSubPr>
                      <m:e>
                        <m:r>
                          <a:rPr lang="pt-BR" sz="2000" b="0" i="1" smtClean="0">
                            <a:solidFill>
                              <a:schemeClr val="bg1"/>
                            </a:solidFill>
                            <a:latin typeface="Cambria Math" panose="02040503050406030204" pitchFamily="18" charset="0"/>
                            <a:ea typeface="Cambria Math" panose="02040503050406030204" pitchFamily="18" charset="0"/>
                          </a:rPr>
                          <m:t>𝜔</m:t>
                        </m:r>
                      </m:e>
                      <m:sub>
                        <m:r>
                          <a:rPr lang="pt-BR" sz="2000" b="0" i="1" smtClean="0">
                            <a:solidFill>
                              <a:schemeClr val="bg1"/>
                            </a:solidFill>
                            <a:latin typeface="Cambria Math" panose="02040503050406030204" pitchFamily="18" charset="0"/>
                            <a:ea typeface="Cambria Math" panose="02040503050406030204" pitchFamily="18" charset="0"/>
                          </a:rPr>
                          <m:t>𝑃</m:t>
                        </m:r>
                      </m:sub>
                    </m:sSub>
                    <m:r>
                      <a:rPr lang="pt-BR" sz="2000" b="0" i="1" smtClean="0">
                        <a:solidFill>
                          <a:schemeClr val="bg1"/>
                        </a:solidFill>
                        <a:latin typeface="Cambria Math" panose="02040503050406030204" pitchFamily="18" charset="0"/>
                        <a:ea typeface="Cambria Math" panose="02040503050406030204" pitchFamily="18" charset="0"/>
                      </a:rPr>
                      <m:t>,</m:t>
                    </m:r>
                  </m:oMath>
                </a14:m>
                <a:r>
                  <a:rPr lang="pt-BR" sz="2000" dirty="0" smtClean="0">
                    <a:solidFill>
                      <a:schemeClr val="bg1"/>
                    </a:solidFill>
                  </a:rPr>
                  <a:t> tem-se que </a:t>
                </a:r>
                <a14:m>
                  <m:oMath xmlns:m="http://schemas.openxmlformats.org/officeDocument/2006/math">
                    <m:d>
                      <m:dPr>
                        <m:begChr m:val="|"/>
                        <m:endChr m:val="|"/>
                        <m:ctrlPr>
                          <a:rPr lang="pt-BR" sz="2000" i="1" smtClean="0">
                            <a:solidFill>
                              <a:schemeClr val="bg1"/>
                            </a:solidFill>
                            <a:latin typeface="Cambria Math" panose="02040503050406030204" pitchFamily="18" charset="0"/>
                          </a:rPr>
                        </m:ctrlPr>
                      </m:dPr>
                      <m:e>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𝐴</m:t>
                            </m:r>
                          </m:e>
                          <m:sub>
                            <m:r>
                              <a:rPr lang="pt-BR" sz="2000" b="0" i="1" smtClean="0">
                                <a:solidFill>
                                  <a:schemeClr val="bg1"/>
                                </a:solidFill>
                                <a:latin typeface="Cambria Math" panose="02040503050406030204" pitchFamily="18" charset="0"/>
                              </a:rPr>
                              <m:t>𝑣</m:t>
                            </m:r>
                          </m:sub>
                        </m:sSub>
                      </m:e>
                    </m:d>
                    <m:r>
                      <a:rPr lang="pt-BR" sz="2000" i="1">
                        <a:solidFill>
                          <a:schemeClr val="bg1"/>
                        </a:solidFill>
                        <a:latin typeface="Cambria Math" panose="02040503050406030204" pitchFamily="18" charset="0"/>
                        <a:ea typeface="Cambria Math" panose="02040503050406030204" pitchFamily="18" charset="0"/>
                      </a:rPr>
                      <m:t>≅</m:t>
                    </m:r>
                    <m:f>
                      <m:fPr>
                        <m:ctrlPr>
                          <a:rPr lang="pt-BR" sz="2000" i="1">
                            <a:solidFill>
                              <a:schemeClr val="bg1"/>
                            </a:solidFill>
                            <a:latin typeface="Cambria Math" panose="02040503050406030204" pitchFamily="18" charset="0"/>
                          </a:rPr>
                        </m:ctrlPr>
                      </m:fPr>
                      <m:num>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𝑔</m:t>
                            </m:r>
                          </m:e>
                          <m:sub>
                            <m:r>
                              <a:rPr lang="pt-BR" sz="2000" i="1">
                                <a:solidFill>
                                  <a:schemeClr val="bg1"/>
                                </a:solidFill>
                                <a:latin typeface="Cambria Math" panose="02040503050406030204" pitchFamily="18" charset="0"/>
                              </a:rPr>
                              <m:t>𝑚</m:t>
                            </m:r>
                          </m:sub>
                        </m:sSub>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𝑟</m:t>
                            </m:r>
                          </m:e>
                          <m:sub>
                            <m:r>
                              <a:rPr lang="pt-BR" sz="2000" i="1">
                                <a:solidFill>
                                  <a:schemeClr val="bg1"/>
                                </a:solidFill>
                                <a:latin typeface="Cambria Math" panose="02040503050406030204" pitchFamily="18" charset="0"/>
                              </a:rPr>
                              <m:t>0</m:t>
                            </m:r>
                          </m:sub>
                        </m:sSub>
                      </m:num>
                      <m:den>
                        <m:r>
                          <a:rPr lang="pt-BR" sz="2000" i="1" smtClean="0">
                            <a:solidFill>
                              <a:schemeClr val="bg1"/>
                            </a:solidFill>
                            <a:latin typeface="Cambria Math" panose="02040503050406030204" pitchFamily="18" charset="0"/>
                            <a:ea typeface="Cambria Math" panose="02040503050406030204" pitchFamily="18" charset="0"/>
                          </a:rPr>
                          <m:t>𝜔</m:t>
                        </m:r>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𝐶</m:t>
                            </m:r>
                          </m:e>
                          <m:sub>
                            <m:r>
                              <a:rPr lang="pt-BR" sz="2000" i="1">
                                <a:solidFill>
                                  <a:schemeClr val="bg1"/>
                                </a:solidFill>
                                <a:latin typeface="Cambria Math" panose="02040503050406030204" pitchFamily="18" charset="0"/>
                              </a:rPr>
                              <m:t>𝐿</m:t>
                            </m:r>
                          </m:sub>
                        </m:sSub>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𝑟</m:t>
                            </m:r>
                          </m:e>
                          <m:sub>
                            <m:r>
                              <a:rPr lang="pt-BR" sz="2000" i="1">
                                <a:solidFill>
                                  <a:schemeClr val="bg1"/>
                                </a:solidFill>
                                <a:latin typeface="Cambria Math" panose="02040503050406030204" pitchFamily="18" charset="0"/>
                              </a:rPr>
                              <m:t>0</m:t>
                            </m:r>
                          </m:sub>
                        </m:sSub>
                      </m:den>
                    </m:f>
                    <m:r>
                      <a:rPr lang="pt-BR" sz="2000" b="0" i="1" smtClean="0">
                        <a:solidFill>
                          <a:schemeClr val="bg1"/>
                        </a:solidFill>
                        <a:latin typeface="Cambria Math" panose="02040503050406030204" pitchFamily="18" charset="0"/>
                      </a:rPr>
                      <m:t>=</m:t>
                    </m:r>
                    <m:f>
                      <m:fPr>
                        <m:ctrlPr>
                          <a:rPr lang="pt-BR" sz="2000" i="1">
                            <a:solidFill>
                              <a:schemeClr val="bg1"/>
                            </a:solidFill>
                            <a:latin typeface="Cambria Math" panose="02040503050406030204" pitchFamily="18" charset="0"/>
                          </a:rPr>
                        </m:ctrlPr>
                      </m:fPr>
                      <m:num>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𝑔</m:t>
                            </m:r>
                          </m:e>
                          <m:sub>
                            <m:r>
                              <a:rPr lang="pt-BR" sz="2000" i="1">
                                <a:solidFill>
                                  <a:schemeClr val="bg1"/>
                                </a:solidFill>
                                <a:latin typeface="Cambria Math" panose="02040503050406030204" pitchFamily="18" charset="0"/>
                              </a:rPr>
                              <m:t>𝑚</m:t>
                            </m:r>
                          </m:sub>
                        </m:sSub>
                      </m:num>
                      <m:den>
                        <m:r>
                          <a:rPr lang="pt-BR" sz="2000" i="1">
                            <a:solidFill>
                              <a:schemeClr val="bg1"/>
                            </a:solidFill>
                            <a:latin typeface="Cambria Math" panose="02040503050406030204" pitchFamily="18" charset="0"/>
                            <a:ea typeface="Cambria Math" panose="02040503050406030204" pitchFamily="18" charset="0"/>
                          </a:rPr>
                          <m:t>𝜔</m:t>
                        </m:r>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𝐶</m:t>
                            </m:r>
                          </m:e>
                          <m:sub>
                            <m:r>
                              <a:rPr lang="pt-BR" sz="2000" i="1">
                                <a:solidFill>
                                  <a:schemeClr val="bg1"/>
                                </a:solidFill>
                                <a:latin typeface="Cambria Math" panose="02040503050406030204" pitchFamily="18" charset="0"/>
                              </a:rPr>
                              <m:t>𝐿</m:t>
                            </m:r>
                          </m:sub>
                        </m:sSub>
                      </m:den>
                    </m:f>
                  </m:oMath>
                </a14:m>
                <a:r>
                  <a:rPr lang="pt-BR" sz="2000" dirty="0" smtClean="0">
                    <a:solidFill>
                      <a:schemeClr val="bg1"/>
                    </a:solidFill>
                  </a:rPr>
                  <a:t>, e</a:t>
                </a:r>
                <a:r>
                  <a:rPr lang="pt-BR" sz="2000" dirty="0">
                    <a:solidFill>
                      <a:schemeClr val="bg1"/>
                    </a:solidFill>
                  </a:rPr>
                  <a:t> </a:t>
                </a:r>
                <a:r>
                  <a:rPr lang="pt-BR" sz="2000" dirty="0" smtClean="0">
                    <a:solidFill>
                      <a:schemeClr val="bg1"/>
                    </a:solidFill>
                  </a:rPr>
                  <a:t>quando </a:t>
                </a:r>
                <a14:m>
                  <m:oMath xmlns:m="http://schemas.openxmlformats.org/officeDocument/2006/math">
                    <m:d>
                      <m:dPr>
                        <m:begChr m:val="|"/>
                        <m:endChr m:val="|"/>
                        <m:ctrlPr>
                          <a:rPr lang="pt-BR" sz="2000" i="1">
                            <a:solidFill>
                              <a:schemeClr val="bg1"/>
                            </a:solidFill>
                            <a:latin typeface="Cambria Math" panose="02040503050406030204" pitchFamily="18" charset="0"/>
                          </a:rPr>
                        </m:ctrlPr>
                      </m:dPr>
                      <m:e>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𝐴</m:t>
                            </m:r>
                          </m:e>
                          <m:sub>
                            <m:r>
                              <a:rPr lang="pt-BR" sz="2000" i="1">
                                <a:solidFill>
                                  <a:schemeClr val="bg1"/>
                                </a:solidFill>
                                <a:latin typeface="Cambria Math" panose="02040503050406030204" pitchFamily="18" charset="0"/>
                              </a:rPr>
                              <m:t>𝑣</m:t>
                            </m:r>
                          </m:sub>
                        </m:sSub>
                      </m:e>
                    </m:d>
                    <m:r>
                      <a:rPr lang="pt-BR" sz="2000" b="0" i="1" smtClean="0">
                        <a:solidFill>
                          <a:schemeClr val="bg1"/>
                        </a:solidFill>
                        <a:latin typeface="Cambria Math" panose="02040503050406030204" pitchFamily="18" charset="0"/>
                      </a:rPr>
                      <m:t>=1</m:t>
                    </m:r>
                  </m:oMath>
                </a14:m>
                <a:r>
                  <a:rPr lang="pt-BR" sz="2000" dirty="0" smtClean="0">
                    <a:solidFill>
                      <a:schemeClr val="bg1"/>
                    </a:solidFill>
                  </a:rPr>
                  <a:t> temos </a:t>
                </a:r>
                <a14:m>
                  <m:oMath xmlns:m="http://schemas.openxmlformats.org/officeDocument/2006/math">
                    <m:r>
                      <a:rPr lang="pt-BR" sz="2000" i="1" smtClean="0">
                        <a:solidFill>
                          <a:schemeClr val="bg1"/>
                        </a:solidFill>
                        <a:latin typeface="Cambria Math" panose="02040503050406030204" pitchFamily="18" charset="0"/>
                        <a:ea typeface="Cambria Math" panose="02040503050406030204" pitchFamily="18" charset="0"/>
                      </a:rPr>
                      <m:t>𝜔</m:t>
                    </m:r>
                    <m:r>
                      <a:rPr lang="pt-BR" sz="2000" b="0" i="1" smtClean="0">
                        <a:solidFill>
                          <a:schemeClr val="bg1"/>
                        </a:solidFill>
                        <a:latin typeface="Cambria Math" panose="02040503050406030204" pitchFamily="18" charset="0"/>
                        <a:ea typeface="Cambria Math" panose="02040503050406030204" pitchFamily="18" charset="0"/>
                      </a:rPr>
                      <m:t>=</m:t>
                    </m:r>
                    <m:sSub>
                      <m:sSubPr>
                        <m:ctrlPr>
                          <a:rPr lang="pt-BR" sz="2000" b="0" i="1" smtClean="0">
                            <a:solidFill>
                              <a:schemeClr val="bg1"/>
                            </a:solidFill>
                            <a:latin typeface="Cambria Math" panose="02040503050406030204" pitchFamily="18" charset="0"/>
                            <a:ea typeface="Cambria Math" panose="02040503050406030204" pitchFamily="18" charset="0"/>
                          </a:rPr>
                        </m:ctrlPr>
                      </m:sSubPr>
                      <m:e>
                        <m:r>
                          <a:rPr lang="pt-BR" sz="2000" b="0" i="1" smtClean="0">
                            <a:solidFill>
                              <a:schemeClr val="bg1"/>
                            </a:solidFill>
                            <a:latin typeface="Cambria Math" panose="02040503050406030204" pitchFamily="18" charset="0"/>
                            <a:ea typeface="Cambria Math" panose="02040503050406030204" pitchFamily="18" charset="0"/>
                          </a:rPr>
                          <m:t>𝜔</m:t>
                        </m:r>
                      </m:e>
                      <m:sub>
                        <m:r>
                          <a:rPr lang="pt-BR" sz="2000" b="0" i="1" smtClean="0">
                            <a:solidFill>
                              <a:schemeClr val="bg1"/>
                            </a:solidFill>
                            <a:latin typeface="Cambria Math" panose="02040503050406030204" pitchFamily="18" charset="0"/>
                            <a:ea typeface="Cambria Math" panose="02040503050406030204" pitchFamily="18" charset="0"/>
                          </a:rPr>
                          <m:t>𝑡</m:t>
                        </m:r>
                      </m:sub>
                    </m:sSub>
                  </m:oMath>
                </a14:m>
                <a:r>
                  <a:rPr lang="pt-BR" sz="2000" dirty="0" smtClean="0">
                    <a:solidFill>
                      <a:schemeClr val="bg1"/>
                    </a:solidFill>
                  </a:rPr>
                  <a:t>, donde </a:t>
                </a:r>
                <a14:m>
                  <m:oMath xmlns:m="http://schemas.openxmlformats.org/officeDocument/2006/math">
                    <m:sSub>
                      <m:sSubPr>
                        <m:ctrlPr>
                          <a:rPr lang="pt-BR" sz="2000" i="1">
                            <a:solidFill>
                              <a:schemeClr val="bg1"/>
                            </a:solidFill>
                            <a:latin typeface="Cambria Math" panose="02040503050406030204" pitchFamily="18" charset="0"/>
                            <a:ea typeface="Cambria Math" panose="02040503050406030204" pitchFamily="18" charset="0"/>
                          </a:rPr>
                        </m:ctrlPr>
                      </m:sSubPr>
                      <m:e>
                        <m:r>
                          <a:rPr lang="pt-BR" sz="2000" i="1">
                            <a:solidFill>
                              <a:schemeClr val="bg1"/>
                            </a:solidFill>
                            <a:latin typeface="Cambria Math" panose="02040503050406030204" pitchFamily="18" charset="0"/>
                            <a:ea typeface="Cambria Math" panose="02040503050406030204" pitchFamily="18" charset="0"/>
                          </a:rPr>
                          <m:t>𝜔</m:t>
                        </m:r>
                      </m:e>
                      <m:sub>
                        <m:r>
                          <a:rPr lang="pt-BR" sz="2000" i="1">
                            <a:solidFill>
                              <a:schemeClr val="bg1"/>
                            </a:solidFill>
                            <a:latin typeface="Cambria Math" panose="02040503050406030204" pitchFamily="18" charset="0"/>
                            <a:ea typeface="Cambria Math" panose="02040503050406030204" pitchFamily="18" charset="0"/>
                          </a:rPr>
                          <m:t>𝑡</m:t>
                        </m:r>
                      </m:sub>
                    </m:sSub>
                    <m:r>
                      <a:rPr lang="pt-BR" sz="2000" b="0" i="1" smtClean="0">
                        <a:solidFill>
                          <a:schemeClr val="bg1"/>
                        </a:solidFill>
                        <a:latin typeface="Cambria Math" panose="02040503050406030204" pitchFamily="18" charset="0"/>
                        <a:ea typeface="Cambria Math" panose="02040503050406030204" pitchFamily="18" charset="0"/>
                      </a:rPr>
                      <m:t>=</m:t>
                    </m:r>
                    <m:f>
                      <m:fPr>
                        <m:ctrlPr>
                          <a:rPr lang="pt-BR" sz="2000" i="1">
                            <a:solidFill>
                              <a:schemeClr val="bg1"/>
                            </a:solidFill>
                            <a:latin typeface="Cambria Math" panose="02040503050406030204" pitchFamily="18" charset="0"/>
                          </a:rPr>
                        </m:ctrlPr>
                      </m:fPr>
                      <m:num>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𝑔</m:t>
                            </m:r>
                          </m:e>
                          <m:sub>
                            <m:r>
                              <a:rPr lang="pt-BR" sz="2000" i="1">
                                <a:solidFill>
                                  <a:schemeClr val="bg1"/>
                                </a:solidFill>
                                <a:latin typeface="Cambria Math" panose="02040503050406030204" pitchFamily="18" charset="0"/>
                              </a:rPr>
                              <m:t>𝑚</m:t>
                            </m:r>
                          </m:sub>
                        </m:sSub>
                      </m:num>
                      <m:den>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𝐶</m:t>
                            </m:r>
                          </m:e>
                          <m:sub>
                            <m:r>
                              <a:rPr lang="pt-BR" sz="2000" i="1">
                                <a:solidFill>
                                  <a:schemeClr val="bg1"/>
                                </a:solidFill>
                                <a:latin typeface="Cambria Math" panose="02040503050406030204" pitchFamily="18" charset="0"/>
                              </a:rPr>
                              <m:t>𝐿</m:t>
                            </m:r>
                          </m:sub>
                        </m:sSub>
                      </m:den>
                    </m:f>
                    <m:r>
                      <a:rPr lang="pt-BR" sz="2000" b="0" i="1" smtClean="0">
                        <a:solidFill>
                          <a:schemeClr val="bg1"/>
                        </a:solidFill>
                        <a:latin typeface="Cambria Math" panose="02040503050406030204" pitchFamily="18" charset="0"/>
                      </a:rPr>
                      <m:t>=</m:t>
                    </m:r>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𝐴</m:t>
                        </m:r>
                      </m:e>
                      <m:sub>
                        <m:r>
                          <a:rPr lang="pt-BR" sz="2000" i="1">
                            <a:solidFill>
                              <a:schemeClr val="bg1"/>
                            </a:solidFill>
                            <a:latin typeface="Cambria Math" panose="02040503050406030204" pitchFamily="18" charset="0"/>
                          </a:rPr>
                          <m:t>0</m:t>
                        </m:r>
                      </m:sub>
                    </m:sSub>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ea typeface="Cambria Math" panose="02040503050406030204" pitchFamily="18" charset="0"/>
                          </a:rPr>
                          <m:t>𝜔</m:t>
                        </m:r>
                      </m:e>
                      <m:sub>
                        <m:r>
                          <a:rPr lang="pt-BR" sz="2000" i="1">
                            <a:solidFill>
                              <a:schemeClr val="bg1"/>
                            </a:solidFill>
                            <a:latin typeface="Cambria Math" panose="02040503050406030204" pitchFamily="18" charset="0"/>
                          </a:rPr>
                          <m:t>𝑃</m:t>
                        </m:r>
                      </m:sub>
                    </m:sSub>
                  </m:oMath>
                </a14:m>
                <a:r>
                  <a:rPr lang="pt-BR" sz="2000" dirty="0" smtClean="0">
                    <a:solidFill>
                      <a:schemeClr val="bg1"/>
                    </a:solidFill>
                  </a:rPr>
                  <a:t>.</a:t>
                </a:r>
              </a:p>
            </p:txBody>
          </p:sp>
        </mc:Choice>
        <mc:Fallback xmlns="">
          <p:sp>
            <p:nvSpPr>
              <p:cNvPr id="2" name="CaixaDeTexto 1"/>
              <p:cNvSpPr txBox="1">
                <a:spLocks noRot="1" noChangeAspect="1" noMove="1" noResize="1" noEditPoints="1" noAdjustHandles="1" noChangeArrowheads="1" noChangeShapeType="1" noTextEdit="1"/>
              </p:cNvSpPr>
              <p:nvPr/>
            </p:nvSpPr>
            <p:spPr bwMode="auto">
              <a:xfrm>
                <a:off x="5940152" y="667013"/>
                <a:ext cx="3168352" cy="6074355"/>
              </a:xfrm>
              <a:prstGeom prst="rect">
                <a:avLst/>
              </a:prstGeom>
              <a:blipFill rotWithShape="0">
                <a:blip r:embed="rId3"/>
                <a:stretch>
                  <a:fillRect l="-943" r="-1698"/>
                </a:stretch>
              </a:blipFill>
              <a:ln w="63500">
                <a:solidFill>
                  <a:srgbClr val="ADB54B"/>
                </a:solidFill>
              </a:ln>
              <a:extLst/>
            </p:spPr>
            <p:txBody>
              <a:bodyPr/>
              <a:lstStyle/>
              <a:p>
                <a:r>
                  <a:rPr lang="pt-BR">
                    <a:noFill/>
                  </a:rPr>
                  <a:t> </a:t>
                </a:r>
              </a:p>
            </p:txBody>
          </p:sp>
        </mc:Fallback>
      </mc:AlternateContent>
      <p:grpSp>
        <p:nvGrpSpPr>
          <p:cNvPr id="6" name="Grupo 5"/>
          <p:cNvGrpSpPr/>
          <p:nvPr/>
        </p:nvGrpSpPr>
        <p:grpSpPr>
          <a:xfrm>
            <a:off x="4139952" y="2852935"/>
            <a:ext cx="1296144" cy="1106071"/>
            <a:chOff x="3995936" y="2996952"/>
            <a:chExt cx="1296144" cy="864096"/>
          </a:xfrm>
        </p:grpSpPr>
        <p:sp>
          <p:nvSpPr>
            <p:cNvPr id="3" name="Elipse 2"/>
            <p:cNvSpPr/>
            <p:nvPr/>
          </p:nvSpPr>
          <p:spPr>
            <a:xfrm>
              <a:off x="3995936" y="2996952"/>
              <a:ext cx="1296144" cy="864096"/>
            </a:xfrm>
            <a:prstGeom prst="ellipse">
              <a:avLst/>
            </a:prstGeom>
            <a:noFill/>
            <a:ln w="63500">
              <a:solidFill>
                <a:srgbClr val="F58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p:cNvSpPr txBox="1"/>
            <p:nvPr/>
          </p:nvSpPr>
          <p:spPr bwMode="auto">
            <a:xfrm>
              <a:off x="4067944" y="3212976"/>
              <a:ext cx="1152128" cy="307777"/>
            </a:xfrm>
            <a:prstGeom prst="rect">
              <a:avLst/>
            </a:prstGeom>
            <a:blipFill rotWithShape="0">
              <a:blip r:embed="rId4"/>
              <a:stretch>
                <a:fillRect l="-1162" t="-2111" r="-498" b="-501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pt-BR" sz="1400" dirty="0" smtClean="0"/>
                <a:t>Um só polo</a:t>
              </a:r>
            </a:p>
          </p:txBody>
        </p:sp>
      </p:grpSp>
      <p:grpSp>
        <p:nvGrpSpPr>
          <p:cNvPr id="19" name="Grupo 18"/>
          <p:cNvGrpSpPr/>
          <p:nvPr/>
        </p:nvGrpSpPr>
        <p:grpSpPr>
          <a:xfrm>
            <a:off x="2339752" y="2996952"/>
            <a:ext cx="2736304" cy="2520280"/>
            <a:chOff x="2339752" y="2996952"/>
            <a:chExt cx="2736304" cy="2520280"/>
          </a:xfrm>
        </p:grpSpPr>
        <p:grpSp>
          <p:nvGrpSpPr>
            <p:cNvPr id="8" name="Grupo 7"/>
            <p:cNvGrpSpPr/>
            <p:nvPr/>
          </p:nvGrpSpPr>
          <p:grpSpPr>
            <a:xfrm>
              <a:off x="3707904" y="4293096"/>
              <a:ext cx="1368152" cy="1224136"/>
              <a:chOff x="3707904" y="4293096"/>
              <a:chExt cx="1368152" cy="1224136"/>
            </a:xfrm>
          </p:grpSpPr>
          <p:sp>
            <p:nvSpPr>
              <p:cNvPr id="5" name="Elipse 4"/>
              <p:cNvSpPr/>
              <p:nvPr/>
            </p:nvSpPr>
            <p:spPr>
              <a:xfrm>
                <a:off x="3707904" y="4293096"/>
                <a:ext cx="1368152" cy="1224136"/>
              </a:xfrm>
              <a:prstGeom prst="ellipse">
                <a:avLst/>
              </a:prstGeom>
              <a:noFill/>
              <a:ln w="63500">
                <a:solidFill>
                  <a:srgbClr val="F58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bwMode="auto">
              <a:xfrm>
                <a:off x="3707904" y="4725144"/>
                <a:ext cx="1368152" cy="523220"/>
              </a:xfrm>
              <a:prstGeom prst="rect">
                <a:avLst/>
              </a:prstGeom>
              <a:noFill/>
              <a:ln>
                <a:noFill/>
              </a:ln>
              <a:extLst/>
            </p:spPr>
            <p:txBody>
              <a:bodyPr wrap="square" rtlCol="0">
                <a:spAutoFit/>
              </a:bodyPr>
              <a:lstStyle/>
              <a:p>
                <a:pPr algn="ctr"/>
                <a:r>
                  <a:rPr lang="pt-BR" sz="1400" dirty="0" smtClean="0"/>
                  <a:t>Produto ganho banda passante</a:t>
                </a:r>
              </a:p>
            </p:txBody>
          </p:sp>
        </p:grpSp>
        <p:cxnSp>
          <p:nvCxnSpPr>
            <p:cNvPr id="10" name="Conector de seta reta 9"/>
            <p:cNvCxnSpPr/>
            <p:nvPr/>
          </p:nvCxnSpPr>
          <p:spPr>
            <a:xfrm>
              <a:off x="2339752" y="2996952"/>
              <a:ext cx="2160240" cy="1872208"/>
            </a:xfrm>
            <a:prstGeom prst="straightConnector1">
              <a:avLst/>
            </a:prstGeom>
            <a:ln w="63500">
              <a:solidFill>
                <a:srgbClr val="F5821E"/>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p:nvPr/>
          </p:nvCxnSpPr>
          <p:spPr>
            <a:xfrm>
              <a:off x="3275856" y="4797152"/>
              <a:ext cx="576064" cy="288032"/>
            </a:xfrm>
            <a:prstGeom prst="straightConnector1">
              <a:avLst/>
            </a:prstGeom>
            <a:ln w="63500">
              <a:solidFill>
                <a:srgbClr val="F5821E"/>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6538" y="1622425"/>
            <a:ext cx="4767262" cy="363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a:xfrm>
            <a:off x="1619672" y="908720"/>
            <a:ext cx="7416824" cy="1368151"/>
          </a:xfrm>
        </p:spPr>
        <p:txBody>
          <a:bodyPr/>
          <a:lstStyle/>
          <a:p>
            <a:r>
              <a:rPr lang="pt-BR" sz="3000" b="1" dirty="0" smtClean="0">
                <a:solidFill>
                  <a:schemeClr val="bg1"/>
                </a:solidFill>
                <a:latin typeface="+mn-lt"/>
              </a:rPr>
              <a:t>6.3 Polarização em </a:t>
            </a:r>
            <a:r>
              <a:rPr lang="pt-BR" sz="3000" b="1" dirty="0" err="1" smtClean="0">
                <a:solidFill>
                  <a:schemeClr val="bg1"/>
                </a:solidFill>
                <a:latin typeface="+mn-lt"/>
              </a:rPr>
              <a:t>CIs</a:t>
            </a:r>
            <a:r>
              <a:rPr lang="pt-BR" sz="3000" b="1" dirty="0" smtClean="0">
                <a:solidFill>
                  <a:schemeClr val="bg1"/>
                </a:solidFill>
                <a:latin typeface="+mn-lt"/>
              </a:rPr>
              <a:t> – Fontes de corrente, Espelhos de corrente e Circuitos direcionadores de corrente</a:t>
            </a:r>
            <a:endParaRPr lang="pt-BR" sz="3000" dirty="0">
              <a:latin typeface="+mn-lt"/>
            </a:endParaRPr>
          </a:p>
        </p:txBody>
      </p:sp>
      <p:sp>
        <p:nvSpPr>
          <p:cNvPr id="7" name="Subtítulo 6"/>
          <p:cNvSpPr>
            <a:spLocks noGrp="1"/>
          </p:cNvSpPr>
          <p:nvPr>
            <p:ph type="subTitle" idx="1"/>
          </p:nvPr>
        </p:nvSpPr>
        <p:spPr>
          <a:xfrm>
            <a:off x="1763688" y="2276872"/>
            <a:ext cx="7272808" cy="4248472"/>
          </a:xfrm>
        </p:spPr>
        <p:txBody>
          <a:bodyPr/>
          <a:lstStyle/>
          <a:p>
            <a:pPr marL="342900" indent="-342900" algn="l">
              <a:buFont typeface="Arial" panose="020B0604020202020204" pitchFamily="34" charset="0"/>
              <a:buChar char="•"/>
            </a:pPr>
            <a:r>
              <a:rPr lang="pt-BR" sz="2200" dirty="0" smtClean="0">
                <a:solidFill>
                  <a:schemeClr val="bg1"/>
                </a:solidFill>
              </a:rPr>
              <a:t>Em circuitos integrados a polarização dos amplificadores é feita usando-se fontes de corrente constante, diferentemente do que foi visto nos capítulos 4 e 5.</a:t>
            </a:r>
          </a:p>
          <a:p>
            <a:pPr marL="342900" indent="-342900" algn="l">
              <a:buFont typeface="Arial" panose="020B0604020202020204" pitchFamily="34" charset="0"/>
              <a:buChar char="•"/>
            </a:pPr>
            <a:r>
              <a:rPr lang="pt-BR" sz="2200" dirty="0" smtClean="0">
                <a:solidFill>
                  <a:schemeClr val="bg1"/>
                </a:solidFill>
              </a:rPr>
              <a:t>Em um chip com vários estágios de amplificação, uma corrente constante (dita </a:t>
            </a:r>
            <a:r>
              <a:rPr lang="pt-BR" sz="2200" b="1" dirty="0" smtClean="0">
                <a:solidFill>
                  <a:schemeClr val="bg1"/>
                </a:solidFill>
              </a:rPr>
              <a:t>corrente de referência</a:t>
            </a:r>
            <a:r>
              <a:rPr lang="pt-BR" sz="2200" dirty="0" smtClean="0">
                <a:solidFill>
                  <a:schemeClr val="bg1"/>
                </a:solidFill>
              </a:rPr>
              <a:t>) é gerada em um local e replicada para vários outros locais, para polarização dos vários estágios amplificadores, por meio de um processo conhecido como direcionamento de corrente. </a:t>
            </a:r>
          </a:p>
          <a:p>
            <a:pPr marL="342900" indent="-342900" algn="l">
              <a:buFont typeface="Arial" panose="020B0604020202020204" pitchFamily="34" charset="0"/>
              <a:buChar char="•"/>
            </a:pPr>
            <a:r>
              <a:rPr lang="pt-BR" sz="2200" dirty="0" smtClean="0">
                <a:solidFill>
                  <a:schemeClr val="bg1"/>
                </a:solidFill>
              </a:rPr>
              <a:t>Isto torna desnecessário repetir a fonte de corrente para cada estágio amplificador. Mais ainda, as correntes de polarização acompanham umas às outras quando variamos a alimentação, ou quando a temperatura varia.</a:t>
            </a:r>
            <a:endParaRPr lang="pt-BR" sz="2200" dirty="0">
              <a:solidFill>
                <a:schemeClr val="bg1"/>
              </a:solidFill>
            </a:endParaRPr>
          </a:p>
        </p:txBody>
      </p:sp>
      <p:grpSp>
        <p:nvGrpSpPr>
          <p:cNvPr id="8" name="Grupo 7"/>
          <p:cNvGrpSpPr/>
          <p:nvPr/>
        </p:nvGrpSpPr>
        <p:grpSpPr>
          <a:xfrm>
            <a:off x="2195736" y="3356992"/>
            <a:ext cx="6696744" cy="2304256"/>
            <a:chOff x="1691680" y="1412776"/>
            <a:chExt cx="6696744" cy="2304256"/>
          </a:xfrm>
        </p:grpSpPr>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6048" r="71776" b="25257"/>
            <a:stretch/>
          </p:blipFill>
          <p:spPr bwMode="auto">
            <a:xfrm>
              <a:off x="1691680" y="1412776"/>
              <a:ext cx="1584176"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2256" r="42545" b="25257"/>
            <a:stretch/>
          </p:blipFill>
          <p:spPr bwMode="auto">
            <a:xfrm>
              <a:off x="6588224" y="1412776"/>
              <a:ext cx="1800200"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Imagem 1"/>
            <p:cNvPicPr>
              <a:picLocks noChangeAspect="1"/>
            </p:cNvPicPr>
            <p:nvPr/>
          </p:nvPicPr>
          <p:blipFill>
            <a:blip r:embed="rId3"/>
            <a:stretch>
              <a:fillRect/>
            </a:stretch>
          </p:blipFill>
          <p:spPr>
            <a:xfrm>
              <a:off x="3226572" y="1412776"/>
              <a:ext cx="1776785" cy="2304256"/>
            </a:xfrm>
            <a:prstGeom prst="rect">
              <a:avLst/>
            </a:prstGeom>
          </p:spPr>
        </p:pic>
        <p:pic>
          <p:nvPicPr>
            <p:cNvPr id="3" name="Imagem 2"/>
            <p:cNvPicPr>
              <a:picLocks noChangeAspect="1"/>
            </p:cNvPicPr>
            <p:nvPr/>
          </p:nvPicPr>
          <p:blipFill>
            <a:blip r:embed="rId4"/>
            <a:stretch>
              <a:fillRect/>
            </a:stretch>
          </p:blipFill>
          <p:spPr>
            <a:xfrm>
              <a:off x="4948020" y="1412776"/>
              <a:ext cx="1640204" cy="2304256"/>
            </a:xfrm>
            <a:prstGeom prst="rect">
              <a:avLst/>
            </a:prstGeom>
          </p:spPr>
        </p:pic>
      </p:grpSp>
    </p:spTree>
    <p:extLst>
      <p:ext uri="{BB962C8B-B14F-4D97-AF65-F5344CB8AC3E}">
        <p14:creationId xmlns:p14="http://schemas.microsoft.com/office/powerpoint/2010/main" val="302066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aixaDeTexto 1"/>
          <p:cNvSpPr txBox="1">
            <a:spLocks noChangeArrowheads="1"/>
          </p:cNvSpPr>
          <p:nvPr/>
        </p:nvSpPr>
        <p:spPr bwMode="auto">
          <a:xfrm>
            <a:off x="1619250" y="981075"/>
            <a:ext cx="7345363"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 typeface="Arial" panose="020B0604020202020204" pitchFamily="34" charset="0"/>
              <a:buChar char="•"/>
            </a:pPr>
            <a:r>
              <a:rPr lang="pt-BR" altLang="pt-BR" dirty="0">
                <a:solidFill>
                  <a:schemeClr val="bg1"/>
                </a:solidFill>
              </a:rPr>
              <a:t>O Capítulo 7 concentra-se na mais largamente utilizada configuração de </a:t>
            </a:r>
            <a:r>
              <a:rPr lang="pt-BR" altLang="pt-BR" dirty="0" err="1">
                <a:solidFill>
                  <a:schemeClr val="bg1"/>
                </a:solidFill>
              </a:rPr>
              <a:t>CIs</a:t>
            </a:r>
            <a:r>
              <a:rPr lang="pt-BR" altLang="pt-BR" dirty="0">
                <a:solidFill>
                  <a:schemeClr val="bg1"/>
                </a:solidFill>
              </a:rPr>
              <a:t> analógicos, o par diferencial, e conclui com uma seção de amplificadores </a:t>
            </a:r>
            <a:r>
              <a:rPr lang="pt-BR" altLang="pt-BR" dirty="0" smtClean="0">
                <a:solidFill>
                  <a:schemeClr val="bg1"/>
                </a:solidFill>
              </a:rPr>
              <a:t>de múltiplos </a:t>
            </a:r>
            <a:r>
              <a:rPr lang="pt-BR" altLang="pt-BR" dirty="0">
                <a:solidFill>
                  <a:schemeClr val="bg1"/>
                </a:solidFill>
              </a:rPr>
              <a:t>estágios. </a:t>
            </a:r>
          </a:p>
          <a:p>
            <a:pPr eaLnBrk="1" hangingPunct="1">
              <a:buFont typeface="Arial" panose="020B0604020202020204" pitchFamily="34" charset="0"/>
              <a:buChar char="•"/>
            </a:pPr>
            <a:r>
              <a:rPr lang="pt-BR" altLang="pt-BR" dirty="0">
                <a:solidFill>
                  <a:schemeClr val="bg1"/>
                </a:solidFill>
              </a:rPr>
              <a:t>Tanto no Capítulo 6 quanto no 7, circuitos com MOSFET são apresentados em primeiro lugar, porque tais dispositivos são atualmente utilizados em mais de 90% dos </a:t>
            </a:r>
            <a:r>
              <a:rPr lang="pt-BR" altLang="pt-BR" dirty="0" err="1">
                <a:solidFill>
                  <a:schemeClr val="bg1"/>
                </a:solidFill>
              </a:rPr>
              <a:t>CIs</a:t>
            </a:r>
            <a:r>
              <a:rPr lang="pt-BR" altLang="pt-BR" dirty="0">
                <a:solidFill>
                  <a:schemeClr val="bg1"/>
                </a:solidFill>
              </a:rPr>
              <a:t>. Circuitos com TBJ são apresentados com a mesma profundidade, mas em segundo lugar, e ocasionalmente de maneira mais sucinta.</a:t>
            </a:r>
          </a:p>
          <a:p>
            <a:pPr eaLnBrk="1" hangingPunct="1">
              <a:buFont typeface="Arial" panose="020B0604020202020204" pitchFamily="34" charset="0"/>
              <a:buChar char="•"/>
            </a:pPr>
            <a:r>
              <a:rPr lang="pt-BR" altLang="pt-BR" dirty="0">
                <a:solidFill>
                  <a:schemeClr val="bg1"/>
                </a:solidFill>
              </a:rPr>
              <a:t>Um estudo </a:t>
            </a:r>
            <a:r>
              <a:rPr lang="pt-BR" altLang="pt-BR" dirty="0" smtClean="0">
                <a:solidFill>
                  <a:schemeClr val="bg1"/>
                </a:solidFill>
              </a:rPr>
              <a:t>formal de </a:t>
            </a:r>
            <a:r>
              <a:rPr lang="pt-BR" altLang="pt-BR" dirty="0">
                <a:solidFill>
                  <a:schemeClr val="bg1"/>
                </a:solidFill>
              </a:rPr>
              <a:t>realimentação é apresentado no Capítulo 8. Ele é essencial para a utilização adequada da realimentação no projeto de amplificadores, tanto para obter ganho mais preciso como para evitar instabilidade.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76400" y="460375"/>
            <a:ext cx="7467600" cy="1143000"/>
          </a:xfrm>
        </p:spPr>
        <p:txBody>
          <a:bodyPr/>
          <a:lstStyle/>
          <a:p>
            <a:r>
              <a:rPr lang="pt-BR" sz="2200" b="1" dirty="0" smtClean="0">
                <a:solidFill>
                  <a:schemeClr val="bg1"/>
                </a:solidFill>
              </a:rPr>
              <a:t>6.3.1 A fonte de corrente básica com MOSFET</a:t>
            </a:r>
            <a:endParaRPr lang="pt-BR" sz="2200" b="1" dirty="0">
              <a:solidFill>
                <a:schemeClr val="bg1"/>
              </a:solidFill>
            </a:endParaRPr>
          </a:p>
        </p:txBody>
      </p:sp>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a:xfrm>
                <a:off x="1619672" y="4437112"/>
                <a:ext cx="7454652" cy="1944216"/>
              </a:xfrm>
            </p:spPr>
            <p:txBody>
              <a:bodyPr/>
              <a:lstStyle/>
              <a:p>
                <a:pPr marL="0" indent="0">
                  <a:buNone/>
                </a:pPr>
                <a:r>
                  <a:rPr lang="pt-BR" sz="2000" dirty="0" smtClean="0">
                    <a:solidFill>
                      <a:schemeClr val="bg1"/>
                    </a:solidFill>
                  </a:rPr>
                  <a:t>Dreno de Q</a:t>
                </a:r>
                <a:r>
                  <a:rPr lang="pt-BR" sz="2000" baseline="-30000" dirty="0" smtClean="0">
                    <a:solidFill>
                      <a:schemeClr val="bg1"/>
                    </a:solidFill>
                  </a:rPr>
                  <a:t>1</a:t>
                </a:r>
                <a:r>
                  <a:rPr lang="pt-BR" sz="2000" dirty="0" smtClean="0">
                    <a:solidFill>
                      <a:schemeClr val="bg1"/>
                    </a:solidFill>
                  </a:rPr>
                  <a:t> em curto com a porta (conectado como diodo – ver TBJ), forçando sua atuação no modo de saturação com</a:t>
                </a:r>
              </a:p>
              <a:p>
                <a:pPr marL="0" indent="0">
                  <a:buNone/>
                </a:pP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a:rPr>
                          <m:t>𝐼</m:t>
                        </m:r>
                      </m:e>
                      <m:sub>
                        <m:r>
                          <a:rPr lang="pt-BR" sz="2000" b="0" i="1" smtClean="0">
                            <a:solidFill>
                              <a:schemeClr val="bg1"/>
                            </a:solidFill>
                            <a:latin typeface="Cambria Math"/>
                          </a:rPr>
                          <m:t>𝐷</m:t>
                        </m:r>
                        <m:r>
                          <a:rPr lang="pt-BR" sz="2000" b="0" i="1" smtClean="0">
                            <a:solidFill>
                              <a:schemeClr val="bg1"/>
                            </a:solidFill>
                            <a:latin typeface="Cambria Math"/>
                          </a:rPr>
                          <m:t>1</m:t>
                        </m:r>
                      </m:sub>
                    </m:sSub>
                    <m:r>
                      <a:rPr lang="pt-BR" sz="2000" b="0" i="1" smtClean="0">
                        <a:solidFill>
                          <a:schemeClr val="bg1"/>
                        </a:solidFill>
                        <a:latin typeface="Cambria Math"/>
                      </a:rPr>
                      <m:t>=</m:t>
                    </m:r>
                    <m:f>
                      <m:fPr>
                        <m:ctrlPr>
                          <a:rPr lang="pt-BR" sz="2000" b="0" i="1" smtClean="0">
                            <a:solidFill>
                              <a:schemeClr val="bg1"/>
                            </a:solidFill>
                            <a:latin typeface="Cambria Math" panose="02040503050406030204" pitchFamily="18" charset="0"/>
                          </a:rPr>
                        </m:ctrlPr>
                      </m:fPr>
                      <m:num>
                        <m:r>
                          <a:rPr lang="pt-BR" sz="2000" b="0" i="1" smtClean="0">
                            <a:solidFill>
                              <a:schemeClr val="bg1"/>
                            </a:solidFill>
                            <a:latin typeface="Cambria Math"/>
                          </a:rPr>
                          <m:t>1</m:t>
                        </m:r>
                      </m:num>
                      <m:den>
                        <m:r>
                          <a:rPr lang="pt-BR" sz="2000" b="0" i="1" smtClean="0">
                            <a:solidFill>
                              <a:schemeClr val="bg1"/>
                            </a:solidFill>
                            <a:latin typeface="Cambria Math"/>
                          </a:rPr>
                          <m:t>2</m:t>
                        </m:r>
                      </m:den>
                    </m:f>
                    <m:sSubSup>
                      <m:sSubSupPr>
                        <m:ctrlPr>
                          <a:rPr lang="pt-BR" sz="2000" b="0" i="1" smtClean="0">
                            <a:solidFill>
                              <a:schemeClr val="bg1"/>
                            </a:solidFill>
                            <a:latin typeface="Cambria Math" panose="02040503050406030204" pitchFamily="18" charset="0"/>
                          </a:rPr>
                        </m:ctrlPr>
                      </m:sSubSupPr>
                      <m:e>
                        <m:r>
                          <a:rPr lang="pt-BR" sz="2000" b="0" i="1" smtClean="0">
                            <a:solidFill>
                              <a:schemeClr val="bg1"/>
                            </a:solidFill>
                            <a:latin typeface="Cambria Math" panose="02040503050406030204" pitchFamily="18" charset="0"/>
                          </a:rPr>
                          <m:t>𝑘</m:t>
                        </m:r>
                      </m:e>
                      <m:sub>
                        <m:r>
                          <a:rPr lang="pt-BR" sz="2000" b="0" i="1" smtClean="0">
                            <a:solidFill>
                              <a:schemeClr val="bg1"/>
                            </a:solidFill>
                            <a:latin typeface="Cambria Math" panose="02040503050406030204" pitchFamily="18" charset="0"/>
                          </a:rPr>
                          <m:t>𝑛</m:t>
                        </m:r>
                      </m:sub>
                      <m:sup>
                        <m:r>
                          <a:rPr lang="pt-BR" sz="2000" b="0" i="1" smtClean="0">
                            <a:solidFill>
                              <a:schemeClr val="bg1"/>
                            </a:solidFill>
                            <a:latin typeface="Cambria Math" panose="02040503050406030204" pitchFamily="18" charset="0"/>
                          </a:rPr>
                          <m:t>′</m:t>
                        </m:r>
                      </m:sup>
                    </m:sSubSup>
                    <m:sSub>
                      <m:sSubPr>
                        <m:ctrlPr>
                          <a:rPr lang="pt-BR" sz="2000" b="0" i="1" smtClean="0">
                            <a:solidFill>
                              <a:schemeClr val="bg1"/>
                            </a:solidFill>
                            <a:latin typeface="Cambria Math" panose="02040503050406030204" pitchFamily="18" charset="0"/>
                          </a:rPr>
                        </m:ctrlPr>
                      </m:sSubPr>
                      <m:e>
                        <m:d>
                          <m:dPr>
                            <m:ctrlPr>
                              <a:rPr lang="pt-BR" sz="2000" b="0" i="1" smtClean="0">
                                <a:solidFill>
                                  <a:schemeClr val="bg1"/>
                                </a:solidFill>
                                <a:latin typeface="Cambria Math" panose="02040503050406030204" pitchFamily="18" charset="0"/>
                              </a:rPr>
                            </m:ctrlPr>
                          </m:dPr>
                          <m:e>
                            <m:f>
                              <m:fPr>
                                <m:ctrlPr>
                                  <a:rPr lang="pt-BR" sz="2000" b="0" i="1" smtClean="0">
                                    <a:solidFill>
                                      <a:schemeClr val="bg1"/>
                                    </a:solidFill>
                                    <a:latin typeface="Cambria Math" panose="02040503050406030204" pitchFamily="18" charset="0"/>
                                  </a:rPr>
                                </m:ctrlPr>
                              </m:fPr>
                              <m:num>
                                <m:r>
                                  <a:rPr lang="pt-BR" sz="2000" b="0" i="1" smtClean="0">
                                    <a:solidFill>
                                      <a:schemeClr val="bg1"/>
                                    </a:solidFill>
                                    <a:latin typeface="Cambria Math"/>
                                  </a:rPr>
                                  <m:t>𝑊</m:t>
                                </m:r>
                              </m:num>
                              <m:den>
                                <m:r>
                                  <a:rPr lang="pt-BR" sz="2000" b="0" i="1" smtClean="0">
                                    <a:solidFill>
                                      <a:schemeClr val="bg1"/>
                                    </a:solidFill>
                                    <a:latin typeface="Cambria Math"/>
                                  </a:rPr>
                                  <m:t>𝐿</m:t>
                                </m:r>
                              </m:den>
                            </m:f>
                          </m:e>
                        </m:d>
                      </m:e>
                      <m:sub>
                        <m:r>
                          <a:rPr lang="pt-BR" sz="2000" b="0" i="1" smtClean="0">
                            <a:solidFill>
                              <a:schemeClr val="bg1"/>
                            </a:solidFill>
                            <a:latin typeface="Cambria Math"/>
                          </a:rPr>
                          <m:t>1</m:t>
                        </m:r>
                      </m:sub>
                    </m:sSub>
                    <m:sSup>
                      <m:sSupPr>
                        <m:ctrlPr>
                          <a:rPr lang="pt-BR" sz="2000" b="0" i="1" smtClean="0">
                            <a:solidFill>
                              <a:schemeClr val="bg1"/>
                            </a:solidFill>
                            <a:latin typeface="Cambria Math" panose="02040503050406030204" pitchFamily="18" charset="0"/>
                          </a:rPr>
                        </m:ctrlPr>
                      </m:sSupPr>
                      <m:e>
                        <m:d>
                          <m:dPr>
                            <m:ctrlPr>
                              <a:rPr lang="pt-BR" sz="2000" b="0" i="1" smtClean="0">
                                <a:solidFill>
                                  <a:schemeClr val="bg1"/>
                                </a:solidFill>
                                <a:latin typeface="Cambria Math" panose="02040503050406030204" pitchFamily="18" charset="0"/>
                              </a:rPr>
                            </m:ctrlPr>
                          </m:dPr>
                          <m:e>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a:rPr>
                                  <m:t>𝑉</m:t>
                                </m:r>
                              </m:e>
                              <m:sub>
                                <m:r>
                                  <a:rPr lang="pt-BR" sz="2000" b="0" i="1" smtClean="0">
                                    <a:solidFill>
                                      <a:schemeClr val="bg1"/>
                                    </a:solidFill>
                                    <a:latin typeface="Cambria Math"/>
                                  </a:rPr>
                                  <m:t>𝐺𝑆</m:t>
                                </m:r>
                              </m:sub>
                            </m:sSub>
                            <m:r>
                              <a:rPr lang="pt-BR" sz="2000" b="0" i="1" smtClean="0">
                                <a:solidFill>
                                  <a:schemeClr val="bg1"/>
                                </a:solidFill>
                                <a:latin typeface="Cambria Math"/>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a:rPr>
                                  <m:t>𝑉</m:t>
                                </m:r>
                              </m:e>
                              <m:sub>
                                <m:r>
                                  <a:rPr lang="pt-BR" sz="2000" b="0" i="1" smtClean="0">
                                    <a:solidFill>
                                      <a:schemeClr val="bg1"/>
                                    </a:solidFill>
                                    <a:latin typeface="Cambria Math"/>
                                  </a:rPr>
                                  <m:t>𝑡𝑛</m:t>
                                </m:r>
                              </m:sub>
                            </m:sSub>
                          </m:e>
                        </m:d>
                      </m:e>
                      <m:sup>
                        <m:r>
                          <a:rPr lang="pt-BR" sz="2000" b="0" i="1" smtClean="0">
                            <a:solidFill>
                              <a:schemeClr val="bg1"/>
                            </a:solidFill>
                            <a:latin typeface="Cambria Math"/>
                          </a:rPr>
                          <m:t>2</m:t>
                        </m:r>
                      </m:sup>
                    </m:sSup>
                  </m:oMath>
                </a14:m>
                <a:r>
                  <a:rPr lang="pt-BR" sz="2000" dirty="0" smtClean="0">
                    <a:solidFill>
                      <a:schemeClr val="bg1"/>
                    </a:solidFill>
                  </a:rPr>
                  <a:t>             (6.4)</a:t>
                </a:r>
              </a:p>
              <a:p>
                <a:pPr marL="0" indent="0">
                  <a:buNone/>
                </a:pPr>
                <a14:m>
                  <m:oMath xmlns:m="http://schemas.openxmlformats.org/officeDocument/2006/math">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a:rPr>
                          <m:t>𝐼</m:t>
                        </m:r>
                      </m:e>
                      <m:sub>
                        <m:r>
                          <a:rPr lang="pt-BR" sz="2000" i="1">
                            <a:solidFill>
                              <a:schemeClr val="bg1"/>
                            </a:solidFill>
                            <a:latin typeface="Cambria Math"/>
                          </a:rPr>
                          <m:t>𝐷</m:t>
                        </m:r>
                        <m:r>
                          <a:rPr lang="pt-BR" sz="2000" i="1">
                            <a:solidFill>
                              <a:schemeClr val="bg1"/>
                            </a:solidFill>
                            <a:latin typeface="Cambria Math"/>
                          </a:rPr>
                          <m:t>1</m:t>
                        </m:r>
                      </m:sub>
                    </m:sSub>
                    <m:r>
                      <a:rPr lang="pt-BR" sz="2000" i="1">
                        <a:solidFill>
                          <a:schemeClr val="bg1"/>
                        </a:solidFill>
                        <a:latin typeface="Cambria Math"/>
                      </a:rPr>
                      <m:t>=</m:t>
                    </m:r>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a:rPr>
                          <m:t>𝐼</m:t>
                        </m:r>
                      </m:e>
                      <m:sub>
                        <m:r>
                          <a:rPr lang="pt-BR" sz="2000" b="0" i="1" smtClean="0">
                            <a:solidFill>
                              <a:schemeClr val="bg1"/>
                            </a:solidFill>
                            <a:latin typeface="Cambria Math"/>
                          </a:rPr>
                          <m:t>𝑅𝐸𝐹</m:t>
                        </m:r>
                      </m:sub>
                    </m:sSub>
                    <m:r>
                      <a:rPr lang="pt-BR" sz="2000" b="0" i="1" smtClean="0">
                        <a:solidFill>
                          <a:schemeClr val="bg1"/>
                        </a:solidFill>
                        <a:latin typeface="Cambria Math"/>
                      </a:rPr>
                      <m:t>=</m:t>
                    </m:r>
                    <m:f>
                      <m:fPr>
                        <m:ctrlPr>
                          <a:rPr lang="pt-BR" sz="2000" b="0" i="1" smtClean="0">
                            <a:solidFill>
                              <a:schemeClr val="bg1"/>
                            </a:solidFill>
                            <a:latin typeface="Cambria Math" panose="02040503050406030204" pitchFamily="18" charset="0"/>
                          </a:rPr>
                        </m:ctrlPr>
                      </m:fPr>
                      <m:num>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a:rPr>
                              <m:t>𝑉</m:t>
                            </m:r>
                          </m:e>
                          <m:sub>
                            <m:r>
                              <a:rPr lang="pt-BR" sz="2000" b="0" i="1" smtClean="0">
                                <a:solidFill>
                                  <a:schemeClr val="bg1"/>
                                </a:solidFill>
                                <a:latin typeface="Cambria Math"/>
                              </a:rPr>
                              <m:t>𝐷𝐷</m:t>
                            </m:r>
                          </m:sub>
                        </m:sSub>
                        <m:r>
                          <a:rPr lang="pt-BR" sz="2000" b="0" i="1" smtClean="0">
                            <a:solidFill>
                              <a:schemeClr val="bg1"/>
                            </a:solidFill>
                            <a:latin typeface="Cambria Math"/>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a:rPr>
                              <m:t>𝑉</m:t>
                            </m:r>
                          </m:e>
                          <m:sub>
                            <m:r>
                              <a:rPr lang="pt-BR" sz="2000" b="0" i="1" smtClean="0">
                                <a:solidFill>
                                  <a:schemeClr val="bg1"/>
                                </a:solidFill>
                                <a:latin typeface="Cambria Math"/>
                              </a:rPr>
                              <m:t>𝐺𝑆</m:t>
                            </m:r>
                          </m:sub>
                        </m:sSub>
                      </m:num>
                      <m:den>
                        <m:r>
                          <a:rPr lang="pt-BR" sz="2000" b="0" i="1" smtClean="0">
                            <a:solidFill>
                              <a:schemeClr val="bg1"/>
                            </a:solidFill>
                            <a:latin typeface="Cambria Math"/>
                          </a:rPr>
                          <m:t>𝑅</m:t>
                        </m:r>
                      </m:den>
                    </m:f>
                  </m:oMath>
                </a14:m>
                <a:r>
                  <a:rPr lang="pt-BR" sz="2000" dirty="0" smtClean="0">
                    <a:solidFill>
                      <a:schemeClr val="bg1"/>
                    </a:solidFill>
                  </a:rPr>
                  <a:t>                           (6.5)     </a:t>
                </a:r>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xfrm>
                <a:off x="1619672" y="4437112"/>
                <a:ext cx="7454652" cy="1944216"/>
              </a:xfrm>
              <a:blipFill rotWithShape="0">
                <a:blip r:embed="rId2"/>
                <a:stretch>
                  <a:fillRect l="-899" t="-1881"/>
                </a:stretch>
              </a:blipFill>
            </p:spPr>
            <p:txBody>
              <a:bodyPr/>
              <a:lstStyle/>
              <a:p>
                <a:r>
                  <a:rPr lang="pt-BR">
                    <a:noFill/>
                  </a:rPr>
                  <a:t> </a:t>
                </a:r>
              </a:p>
            </p:txBody>
          </p:sp>
        </mc:Fallback>
      </mc:AlternateContent>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1" y="1268760"/>
            <a:ext cx="4594337" cy="3024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aixaDeTexto 2"/>
          <p:cNvSpPr txBox="1"/>
          <p:nvPr/>
        </p:nvSpPr>
        <p:spPr bwMode="auto">
          <a:xfrm>
            <a:off x="6283685" y="1412776"/>
            <a:ext cx="2320763" cy="2800767"/>
          </a:xfrm>
          <a:prstGeom prst="rect">
            <a:avLst/>
          </a:prstGeom>
          <a:noFill/>
          <a:ln w="63500">
            <a:solidFill>
              <a:srgbClr val="ADB54B"/>
            </a:solidFill>
          </a:ln>
          <a:extLst/>
        </p:spPr>
        <p:txBody>
          <a:bodyPr wrap="square" rtlCol="0">
            <a:spAutoFit/>
          </a:bodyPr>
          <a:lstStyle/>
          <a:p>
            <a:pPr marL="0" indent="0">
              <a:buNone/>
            </a:pPr>
            <a:r>
              <a:rPr lang="pt-BR" sz="2200" dirty="0">
                <a:solidFill>
                  <a:schemeClr val="bg1"/>
                </a:solidFill>
              </a:rPr>
              <a:t>A corrente através de R é a corrente de referência da fonte. As equações </a:t>
            </a:r>
            <a:r>
              <a:rPr lang="pt-BR" sz="2200" dirty="0" smtClean="0">
                <a:solidFill>
                  <a:schemeClr val="bg1"/>
                </a:solidFill>
              </a:rPr>
              <a:t>abaixo </a:t>
            </a:r>
            <a:r>
              <a:rPr lang="pt-BR" sz="2200" dirty="0">
                <a:solidFill>
                  <a:schemeClr val="bg1"/>
                </a:solidFill>
              </a:rPr>
              <a:t>podem ser usadas para obter o valor de </a:t>
            </a:r>
            <a:r>
              <a:rPr lang="pt-BR" sz="2200" dirty="0" smtClean="0">
                <a:solidFill>
                  <a:schemeClr val="bg1"/>
                </a:solidFill>
              </a:rPr>
              <a:t>R para a corrente desejada.</a:t>
            </a:r>
            <a:endParaRPr lang="pt-BR" sz="2200" dirty="0">
              <a:solidFill>
                <a:schemeClr val="bg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a:xfrm>
                <a:off x="1689348" y="1340768"/>
                <a:ext cx="7454652" cy="5163963"/>
              </a:xfrm>
            </p:spPr>
            <p:txBody>
              <a:bodyPr/>
              <a:lstStyle/>
              <a:p>
                <a:pPr marL="0" indent="0">
                  <a:buNone/>
                </a:pPr>
                <a:r>
                  <a:rPr lang="pt-BR" sz="2000" dirty="0" smtClean="0">
                    <a:solidFill>
                      <a:schemeClr val="bg1"/>
                    </a:solidFill>
                  </a:rPr>
                  <a:t>Agora, considerando Q</a:t>
                </a:r>
                <a:r>
                  <a:rPr lang="pt-BR" sz="2000" baseline="-30000" dirty="0" smtClean="0">
                    <a:solidFill>
                      <a:schemeClr val="bg1"/>
                    </a:solidFill>
                  </a:rPr>
                  <a:t>2</a:t>
                </a:r>
                <a:r>
                  <a:rPr lang="pt-BR" sz="2000" dirty="0" smtClean="0">
                    <a:solidFill>
                      <a:schemeClr val="bg1"/>
                    </a:solidFill>
                  </a:rPr>
                  <a:t>, vê-se que ele tem a mesma V</a:t>
                </a:r>
                <a:r>
                  <a:rPr lang="pt-BR" sz="2000" baseline="-30000" dirty="0" smtClean="0">
                    <a:solidFill>
                      <a:schemeClr val="bg1"/>
                    </a:solidFill>
                  </a:rPr>
                  <a:t>GS</a:t>
                </a:r>
                <a:r>
                  <a:rPr lang="pt-BR" sz="2000" dirty="0" smtClean="0">
                    <a:solidFill>
                      <a:schemeClr val="bg1"/>
                    </a:solidFill>
                  </a:rPr>
                  <a:t> de Q</a:t>
                </a:r>
                <a:r>
                  <a:rPr lang="pt-BR" sz="2000" baseline="-30000" dirty="0" smtClean="0">
                    <a:solidFill>
                      <a:schemeClr val="bg1"/>
                    </a:solidFill>
                  </a:rPr>
                  <a:t>1</a:t>
                </a:r>
                <a:r>
                  <a:rPr lang="pt-BR" sz="2000" dirty="0" smtClean="0">
                    <a:solidFill>
                      <a:schemeClr val="bg1"/>
                    </a:solidFill>
                  </a:rPr>
                  <a:t>. Então, se supusermos que ele está operando na saturação, sua corrente de dreno, que é a corrente e saída I</a:t>
                </a:r>
                <a:r>
                  <a:rPr lang="pt-BR" sz="2000" baseline="-30000" dirty="0" smtClean="0">
                    <a:solidFill>
                      <a:schemeClr val="bg1"/>
                    </a:solidFill>
                  </a:rPr>
                  <a:t>0</a:t>
                </a:r>
                <a:r>
                  <a:rPr lang="pt-BR" sz="2000" dirty="0" smtClean="0">
                    <a:solidFill>
                      <a:schemeClr val="bg1"/>
                    </a:solidFill>
                  </a:rPr>
                  <a:t> da fonte de corrente, será</a:t>
                </a:r>
              </a:p>
              <a:p>
                <a:pPr marL="0" indent="0">
                  <a:buNone/>
                </a:pP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a:rPr>
                          <m:t>𝐼</m:t>
                        </m:r>
                      </m:e>
                      <m:sub>
                        <m:r>
                          <a:rPr lang="pt-BR" sz="2000" b="0" i="1" smtClean="0">
                            <a:solidFill>
                              <a:schemeClr val="bg1"/>
                            </a:solidFill>
                            <a:latin typeface="Cambria Math"/>
                          </a:rPr>
                          <m:t>0</m:t>
                        </m:r>
                      </m:sub>
                    </m:sSub>
                    <m:r>
                      <a:rPr lang="pt-BR" sz="2000" b="0" i="1" smtClean="0">
                        <a:solidFill>
                          <a:schemeClr val="bg1"/>
                        </a:solidFill>
                        <a:latin typeface="Cambria Math"/>
                      </a:rPr>
                      <m:t>=</m:t>
                    </m:r>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a:rPr>
                          <m:t>𝐼</m:t>
                        </m:r>
                      </m:e>
                      <m:sub>
                        <m:r>
                          <a:rPr lang="pt-BR" sz="2000" b="0" i="1" smtClean="0">
                            <a:solidFill>
                              <a:schemeClr val="bg1"/>
                            </a:solidFill>
                            <a:latin typeface="Cambria Math"/>
                          </a:rPr>
                          <m:t>𝐷</m:t>
                        </m:r>
                        <m:r>
                          <a:rPr lang="pt-BR" sz="2000" b="0" i="1" smtClean="0">
                            <a:solidFill>
                              <a:schemeClr val="bg1"/>
                            </a:solidFill>
                            <a:latin typeface="Cambria Math"/>
                          </a:rPr>
                          <m:t>2</m:t>
                        </m:r>
                      </m:sub>
                    </m:sSub>
                    <m:r>
                      <a:rPr lang="pt-BR" sz="2000" b="0" i="1" smtClean="0">
                        <a:solidFill>
                          <a:schemeClr val="bg1"/>
                        </a:solidFill>
                        <a:latin typeface="Cambria Math"/>
                      </a:rPr>
                      <m:t>=</m:t>
                    </m:r>
                    <m:f>
                      <m:fPr>
                        <m:ctrlPr>
                          <a:rPr lang="pt-BR" sz="2000" b="0" i="1" smtClean="0">
                            <a:solidFill>
                              <a:schemeClr val="bg1"/>
                            </a:solidFill>
                            <a:latin typeface="Cambria Math" panose="02040503050406030204" pitchFamily="18" charset="0"/>
                          </a:rPr>
                        </m:ctrlPr>
                      </m:fPr>
                      <m:num>
                        <m:r>
                          <a:rPr lang="pt-BR" sz="2000" b="0" i="1" smtClean="0">
                            <a:solidFill>
                              <a:schemeClr val="bg1"/>
                            </a:solidFill>
                            <a:latin typeface="Cambria Math"/>
                          </a:rPr>
                          <m:t>1</m:t>
                        </m:r>
                      </m:num>
                      <m:den>
                        <m:r>
                          <a:rPr lang="pt-BR" sz="2000" b="0" i="1" smtClean="0">
                            <a:solidFill>
                              <a:schemeClr val="bg1"/>
                            </a:solidFill>
                            <a:latin typeface="Cambria Math"/>
                          </a:rPr>
                          <m:t>2</m:t>
                        </m:r>
                      </m:den>
                    </m:f>
                    <m:sSubSup>
                      <m:sSubSupPr>
                        <m:ctrlPr>
                          <a:rPr lang="pt-BR" sz="2000" b="0" i="1" smtClean="0">
                            <a:solidFill>
                              <a:schemeClr val="bg1"/>
                            </a:solidFill>
                            <a:latin typeface="Cambria Math" panose="02040503050406030204" pitchFamily="18" charset="0"/>
                          </a:rPr>
                        </m:ctrlPr>
                      </m:sSubSupPr>
                      <m:e>
                        <m:r>
                          <a:rPr lang="pt-BR" sz="2000" b="0" i="1" smtClean="0">
                            <a:solidFill>
                              <a:schemeClr val="bg1"/>
                            </a:solidFill>
                            <a:latin typeface="Cambria Math" panose="02040503050406030204" pitchFamily="18" charset="0"/>
                          </a:rPr>
                          <m:t>𝑘</m:t>
                        </m:r>
                      </m:e>
                      <m:sub>
                        <m:r>
                          <a:rPr lang="pt-BR" sz="2000" b="0" i="1" smtClean="0">
                            <a:solidFill>
                              <a:schemeClr val="bg1"/>
                            </a:solidFill>
                            <a:latin typeface="Cambria Math" panose="02040503050406030204" pitchFamily="18" charset="0"/>
                          </a:rPr>
                          <m:t>𝑛</m:t>
                        </m:r>
                      </m:sub>
                      <m:sup>
                        <m:r>
                          <a:rPr lang="pt-BR" sz="2000" b="0" i="1" smtClean="0">
                            <a:solidFill>
                              <a:schemeClr val="bg1"/>
                            </a:solidFill>
                            <a:latin typeface="Cambria Math" panose="02040503050406030204" pitchFamily="18" charset="0"/>
                          </a:rPr>
                          <m:t>′</m:t>
                        </m:r>
                      </m:sup>
                    </m:sSubSup>
                    <m:sSub>
                      <m:sSubPr>
                        <m:ctrlPr>
                          <a:rPr lang="pt-BR" sz="2000" b="0" i="1" smtClean="0">
                            <a:solidFill>
                              <a:schemeClr val="bg1"/>
                            </a:solidFill>
                            <a:latin typeface="Cambria Math" panose="02040503050406030204" pitchFamily="18" charset="0"/>
                          </a:rPr>
                        </m:ctrlPr>
                      </m:sSubPr>
                      <m:e>
                        <m:d>
                          <m:dPr>
                            <m:ctrlPr>
                              <a:rPr lang="pt-BR" sz="2000" b="0" i="1" smtClean="0">
                                <a:solidFill>
                                  <a:schemeClr val="bg1"/>
                                </a:solidFill>
                                <a:latin typeface="Cambria Math" panose="02040503050406030204" pitchFamily="18" charset="0"/>
                              </a:rPr>
                            </m:ctrlPr>
                          </m:dPr>
                          <m:e>
                            <m:f>
                              <m:fPr>
                                <m:ctrlPr>
                                  <a:rPr lang="pt-BR" sz="2000" b="0" i="1" smtClean="0">
                                    <a:solidFill>
                                      <a:schemeClr val="bg1"/>
                                    </a:solidFill>
                                    <a:latin typeface="Cambria Math" panose="02040503050406030204" pitchFamily="18" charset="0"/>
                                  </a:rPr>
                                </m:ctrlPr>
                              </m:fPr>
                              <m:num>
                                <m:r>
                                  <a:rPr lang="pt-BR" sz="2000" b="0" i="1" smtClean="0">
                                    <a:solidFill>
                                      <a:schemeClr val="bg1"/>
                                    </a:solidFill>
                                    <a:latin typeface="Cambria Math"/>
                                  </a:rPr>
                                  <m:t>𝑊</m:t>
                                </m:r>
                              </m:num>
                              <m:den>
                                <m:r>
                                  <a:rPr lang="pt-BR" sz="2000" b="0" i="1" smtClean="0">
                                    <a:solidFill>
                                      <a:schemeClr val="bg1"/>
                                    </a:solidFill>
                                    <a:latin typeface="Cambria Math"/>
                                  </a:rPr>
                                  <m:t>𝐿</m:t>
                                </m:r>
                              </m:den>
                            </m:f>
                          </m:e>
                        </m:d>
                      </m:e>
                      <m:sub>
                        <m:r>
                          <a:rPr lang="pt-BR" sz="2000" b="0" i="1" smtClean="0">
                            <a:solidFill>
                              <a:schemeClr val="bg1"/>
                            </a:solidFill>
                            <a:latin typeface="Cambria Math"/>
                          </a:rPr>
                          <m:t>2</m:t>
                        </m:r>
                      </m:sub>
                    </m:sSub>
                    <m:sSup>
                      <m:sSupPr>
                        <m:ctrlPr>
                          <a:rPr lang="pt-BR" sz="2000" b="0" i="1" smtClean="0">
                            <a:solidFill>
                              <a:schemeClr val="bg1"/>
                            </a:solidFill>
                            <a:latin typeface="Cambria Math" panose="02040503050406030204" pitchFamily="18" charset="0"/>
                          </a:rPr>
                        </m:ctrlPr>
                      </m:sSupPr>
                      <m:e>
                        <m:d>
                          <m:dPr>
                            <m:ctrlPr>
                              <a:rPr lang="pt-BR" sz="2000" b="0" i="1" smtClean="0">
                                <a:solidFill>
                                  <a:schemeClr val="bg1"/>
                                </a:solidFill>
                                <a:latin typeface="Cambria Math" panose="02040503050406030204" pitchFamily="18" charset="0"/>
                              </a:rPr>
                            </m:ctrlPr>
                          </m:dPr>
                          <m:e>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a:rPr>
                                  <m:t>𝑉</m:t>
                                </m:r>
                              </m:e>
                              <m:sub>
                                <m:r>
                                  <a:rPr lang="pt-BR" sz="2000" b="0" i="1" smtClean="0">
                                    <a:solidFill>
                                      <a:schemeClr val="bg1"/>
                                    </a:solidFill>
                                    <a:latin typeface="Cambria Math"/>
                                  </a:rPr>
                                  <m:t>𝐺𝑆</m:t>
                                </m:r>
                              </m:sub>
                            </m:sSub>
                            <m:r>
                              <a:rPr lang="pt-BR" sz="2000" b="0" i="1" smtClean="0">
                                <a:solidFill>
                                  <a:schemeClr val="bg1"/>
                                </a:solidFill>
                                <a:latin typeface="Cambria Math"/>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a:rPr>
                                  <m:t>𝑉</m:t>
                                </m:r>
                              </m:e>
                              <m:sub>
                                <m:r>
                                  <a:rPr lang="pt-BR" sz="2000" b="0" i="1" smtClean="0">
                                    <a:solidFill>
                                      <a:schemeClr val="bg1"/>
                                    </a:solidFill>
                                    <a:latin typeface="Cambria Math"/>
                                  </a:rPr>
                                  <m:t>𝑡𝑛</m:t>
                                </m:r>
                              </m:sub>
                            </m:sSub>
                          </m:e>
                        </m:d>
                      </m:e>
                      <m:sup>
                        <m:r>
                          <a:rPr lang="pt-BR" sz="2000" b="0" i="1" smtClean="0">
                            <a:solidFill>
                              <a:schemeClr val="bg1"/>
                            </a:solidFill>
                            <a:latin typeface="Cambria Math"/>
                          </a:rPr>
                          <m:t>2</m:t>
                        </m:r>
                      </m:sup>
                    </m:sSup>
                  </m:oMath>
                </a14:m>
                <a:r>
                  <a:rPr lang="pt-BR" sz="2000" dirty="0" smtClean="0">
                    <a:solidFill>
                      <a:schemeClr val="bg1"/>
                    </a:solidFill>
                  </a:rPr>
                  <a:t>,             (6.6)</a:t>
                </a:r>
              </a:p>
              <a:p>
                <a:pPr marL="0" indent="0">
                  <a:buNone/>
                </a:pPr>
                <a:r>
                  <a:rPr lang="pt-BR" sz="2000" dirty="0">
                    <a:solidFill>
                      <a:schemeClr val="bg1"/>
                    </a:solidFill>
                  </a:rPr>
                  <a:t>o</a:t>
                </a:r>
                <a:r>
                  <a:rPr lang="pt-BR" sz="2000" dirty="0" smtClean="0">
                    <a:solidFill>
                      <a:schemeClr val="bg1"/>
                    </a:solidFill>
                  </a:rPr>
                  <a:t>nde desprezamos a modulação do comprimento do canal. De (6.4) e (6.6), obtemos</a:t>
                </a:r>
              </a:p>
              <a:p>
                <a:pPr marL="0" indent="0">
                  <a:buNone/>
                </a:pPr>
                <a14:m>
                  <m:oMath xmlns:m="http://schemas.openxmlformats.org/officeDocument/2006/math">
                    <m:f>
                      <m:fPr>
                        <m:ctrlPr>
                          <a:rPr lang="pt-BR" sz="2000" i="1" smtClean="0">
                            <a:solidFill>
                              <a:schemeClr val="bg1"/>
                            </a:solidFill>
                            <a:latin typeface="Cambria Math" panose="02040503050406030204" pitchFamily="18" charset="0"/>
                          </a:rPr>
                        </m:ctrlPr>
                      </m:fPr>
                      <m:num>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a:rPr>
                              <m:t>𝐼</m:t>
                            </m:r>
                          </m:e>
                          <m:sub>
                            <m:r>
                              <a:rPr lang="pt-BR" sz="2000" b="0" i="1" smtClean="0">
                                <a:solidFill>
                                  <a:schemeClr val="bg1"/>
                                </a:solidFill>
                                <a:latin typeface="Cambria Math"/>
                              </a:rPr>
                              <m:t>0</m:t>
                            </m:r>
                          </m:sub>
                        </m:sSub>
                      </m:num>
                      <m:den>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a:rPr>
                              <m:t>𝐼</m:t>
                            </m:r>
                          </m:e>
                          <m:sub>
                            <m:r>
                              <a:rPr lang="pt-BR" sz="2000" b="0" i="1" smtClean="0">
                                <a:solidFill>
                                  <a:schemeClr val="bg1"/>
                                </a:solidFill>
                                <a:latin typeface="Cambria Math"/>
                              </a:rPr>
                              <m:t>𝑅𝐸𝐹</m:t>
                            </m:r>
                          </m:sub>
                        </m:sSub>
                      </m:den>
                    </m:f>
                    <m:r>
                      <a:rPr lang="pt-BR" sz="2000" b="0" i="1" smtClean="0">
                        <a:solidFill>
                          <a:schemeClr val="bg1"/>
                        </a:solidFill>
                        <a:latin typeface="Cambria Math"/>
                      </a:rPr>
                      <m:t>=</m:t>
                    </m:r>
                    <m:f>
                      <m:fPr>
                        <m:ctrlPr>
                          <a:rPr lang="pt-BR" sz="2000" b="0" i="1" smtClean="0">
                            <a:solidFill>
                              <a:schemeClr val="bg1"/>
                            </a:solidFill>
                            <a:latin typeface="Cambria Math" panose="02040503050406030204" pitchFamily="18" charset="0"/>
                          </a:rPr>
                        </m:ctrlPr>
                      </m:fPr>
                      <m:num>
                        <m:sSub>
                          <m:sSubPr>
                            <m:ctrlPr>
                              <a:rPr lang="pt-BR" sz="2000" b="0" i="1" smtClean="0">
                                <a:solidFill>
                                  <a:schemeClr val="bg1"/>
                                </a:solidFill>
                                <a:latin typeface="Cambria Math" panose="02040503050406030204" pitchFamily="18" charset="0"/>
                              </a:rPr>
                            </m:ctrlPr>
                          </m:sSubPr>
                          <m:e>
                            <m:d>
                              <m:dPr>
                                <m:ctrlPr>
                                  <a:rPr lang="pt-BR" sz="2000" i="1">
                                    <a:solidFill>
                                      <a:schemeClr val="bg1"/>
                                    </a:solidFill>
                                    <a:latin typeface="Cambria Math" panose="02040503050406030204" pitchFamily="18" charset="0"/>
                                  </a:rPr>
                                </m:ctrlPr>
                              </m:dPr>
                              <m:e>
                                <m:f>
                                  <m:fPr>
                                    <m:type m:val="skw"/>
                                    <m:ctrlPr>
                                      <a:rPr lang="pt-BR" sz="2000" i="1">
                                        <a:solidFill>
                                          <a:schemeClr val="bg1"/>
                                        </a:solidFill>
                                        <a:latin typeface="Cambria Math" panose="02040503050406030204" pitchFamily="18" charset="0"/>
                                      </a:rPr>
                                    </m:ctrlPr>
                                  </m:fPr>
                                  <m:num>
                                    <m:r>
                                      <a:rPr lang="pt-BR" sz="2000" i="1">
                                        <a:solidFill>
                                          <a:schemeClr val="bg1"/>
                                        </a:solidFill>
                                        <a:latin typeface="Cambria Math"/>
                                      </a:rPr>
                                      <m:t>𝑊</m:t>
                                    </m:r>
                                  </m:num>
                                  <m:den>
                                    <m:r>
                                      <a:rPr lang="pt-BR" sz="2000" i="1">
                                        <a:solidFill>
                                          <a:schemeClr val="bg1"/>
                                        </a:solidFill>
                                        <a:latin typeface="Cambria Math"/>
                                      </a:rPr>
                                      <m:t>𝐿</m:t>
                                    </m:r>
                                  </m:den>
                                </m:f>
                              </m:e>
                            </m:d>
                          </m:e>
                          <m:sub>
                            <m:r>
                              <a:rPr lang="pt-BR" sz="2000" b="0" i="1" smtClean="0">
                                <a:solidFill>
                                  <a:schemeClr val="bg1"/>
                                </a:solidFill>
                                <a:latin typeface="Cambria Math"/>
                              </a:rPr>
                              <m:t>2</m:t>
                            </m:r>
                          </m:sub>
                        </m:sSub>
                      </m:num>
                      <m:den>
                        <m:sSub>
                          <m:sSubPr>
                            <m:ctrlPr>
                              <a:rPr lang="pt-BR" sz="2000" i="1">
                                <a:solidFill>
                                  <a:schemeClr val="bg1"/>
                                </a:solidFill>
                                <a:latin typeface="Cambria Math" panose="02040503050406030204" pitchFamily="18" charset="0"/>
                              </a:rPr>
                            </m:ctrlPr>
                          </m:sSubPr>
                          <m:e>
                            <m:d>
                              <m:dPr>
                                <m:ctrlPr>
                                  <a:rPr lang="pt-BR" sz="2000" i="1">
                                    <a:solidFill>
                                      <a:schemeClr val="bg1"/>
                                    </a:solidFill>
                                    <a:latin typeface="Cambria Math" panose="02040503050406030204" pitchFamily="18" charset="0"/>
                                  </a:rPr>
                                </m:ctrlPr>
                              </m:dPr>
                              <m:e>
                                <m:f>
                                  <m:fPr>
                                    <m:type m:val="skw"/>
                                    <m:ctrlPr>
                                      <a:rPr lang="pt-BR" sz="2000" i="1">
                                        <a:solidFill>
                                          <a:schemeClr val="bg1"/>
                                        </a:solidFill>
                                        <a:latin typeface="Cambria Math" panose="02040503050406030204" pitchFamily="18" charset="0"/>
                                      </a:rPr>
                                    </m:ctrlPr>
                                  </m:fPr>
                                  <m:num>
                                    <m:r>
                                      <a:rPr lang="pt-BR" sz="2000" i="1">
                                        <a:solidFill>
                                          <a:schemeClr val="bg1"/>
                                        </a:solidFill>
                                        <a:latin typeface="Cambria Math"/>
                                      </a:rPr>
                                      <m:t>𝑊</m:t>
                                    </m:r>
                                  </m:num>
                                  <m:den>
                                    <m:r>
                                      <a:rPr lang="pt-BR" sz="2000" i="1">
                                        <a:solidFill>
                                          <a:schemeClr val="bg1"/>
                                        </a:solidFill>
                                        <a:latin typeface="Cambria Math"/>
                                      </a:rPr>
                                      <m:t>𝐿</m:t>
                                    </m:r>
                                  </m:den>
                                </m:f>
                              </m:e>
                            </m:d>
                          </m:e>
                          <m:sub>
                            <m:r>
                              <a:rPr lang="pt-BR" sz="2000" b="0" i="1" smtClean="0">
                                <a:solidFill>
                                  <a:schemeClr val="bg1"/>
                                </a:solidFill>
                                <a:latin typeface="Cambria Math"/>
                              </a:rPr>
                              <m:t>1</m:t>
                            </m:r>
                          </m:sub>
                        </m:sSub>
                      </m:den>
                    </m:f>
                  </m:oMath>
                </a14:m>
                <a:r>
                  <a:rPr lang="pt-BR" sz="2000" dirty="0" smtClean="0">
                    <a:solidFill>
                      <a:schemeClr val="bg1"/>
                    </a:solidFill>
                  </a:rPr>
                  <a:t> </a:t>
                </a:r>
                <a:r>
                  <a:rPr lang="pt-BR" sz="2000" dirty="0">
                    <a:solidFill>
                      <a:schemeClr val="bg1"/>
                    </a:solidFill>
                  </a:rPr>
                  <a:t>(6.7</a:t>
                </a:r>
                <a:r>
                  <a:rPr lang="pt-BR" sz="2000" dirty="0" smtClean="0">
                    <a:solidFill>
                      <a:schemeClr val="bg1"/>
                    </a:solidFill>
                  </a:rPr>
                  <a:t>)        	(</a:t>
                </a:r>
                <a:r>
                  <a:rPr lang="pt-BR" sz="2000" b="1" dirty="0">
                    <a:solidFill>
                      <a:schemeClr val="bg1"/>
                    </a:solidFill>
                  </a:rPr>
                  <a:t>ganho de corrente</a:t>
                </a:r>
                <a:r>
                  <a:rPr lang="pt-BR" sz="2000" dirty="0">
                    <a:solidFill>
                      <a:schemeClr val="bg1"/>
                    </a:solidFill>
                  </a:rPr>
                  <a:t> </a:t>
                </a:r>
                <a:r>
                  <a:rPr lang="pt-BR" sz="2000" dirty="0" smtClean="0">
                    <a:solidFill>
                      <a:schemeClr val="bg1"/>
                    </a:solidFill>
                  </a:rPr>
                  <a:t>ou </a:t>
                </a:r>
                <a:r>
                  <a:rPr lang="pt-BR" sz="2000" b="1" dirty="0">
                    <a:solidFill>
                      <a:schemeClr val="bg1"/>
                    </a:solidFill>
                  </a:rPr>
                  <a:t>razão de </a:t>
                </a:r>
                <a:r>
                  <a:rPr lang="pt-BR" sz="2000" b="1" dirty="0" smtClean="0">
                    <a:solidFill>
                      <a:schemeClr val="bg1"/>
                    </a:solidFill>
                  </a:rPr>
                  <a:t>				transferência de </a:t>
                </a:r>
                <a:r>
                  <a:rPr lang="pt-BR" sz="2000" b="1" dirty="0">
                    <a:solidFill>
                      <a:schemeClr val="bg1"/>
                    </a:solidFill>
                  </a:rPr>
                  <a:t>corrente</a:t>
                </a:r>
                <a:r>
                  <a:rPr lang="pt-BR" sz="2000" dirty="0">
                    <a:solidFill>
                      <a:schemeClr val="bg1"/>
                    </a:solidFill>
                  </a:rPr>
                  <a:t>) </a:t>
                </a:r>
                <a:endParaRPr lang="pt-BR" sz="2000" dirty="0" smtClean="0">
                  <a:solidFill>
                    <a:schemeClr val="bg1"/>
                  </a:solidFill>
                </a:endParaRPr>
              </a:p>
              <a:p>
                <a:pPr marL="0" indent="0">
                  <a:buNone/>
                </a:pPr>
                <a:endParaRPr lang="pt-BR" sz="1600" dirty="0" smtClean="0">
                  <a:solidFill>
                    <a:schemeClr val="bg1"/>
                  </a:solidFill>
                </a:endParaRPr>
              </a:p>
              <a:p>
                <a:pPr marL="0" indent="0">
                  <a:buNone/>
                </a:pPr>
                <a:r>
                  <a:rPr lang="pt-BR" sz="2000" dirty="0" smtClean="0">
                    <a:solidFill>
                      <a:schemeClr val="bg1"/>
                    </a:solidFill>
                  </a:rPr>
                  <a:t>Logo, da forma como Q</a:t>
                </a:r>
                <a:r>
                  <a:rPr lang="pt-BR" sz="2000" baseline="-30000" dirty="0" smtClean="0">
                    <a:solidFill>
                      <a:schemeClr val="bg1"/>
                    </a:solidFill>
                  </a:rPr>
                  <a:t>1</a:t>
                </a:r>
                <a:r>
                  <a:rPr lang="pt-BR" sz="2000" dirty="0" smtClean="0">
                    <a:solidFill>
                      <a:schemeClr val="bg1"/>
                    </a:solidFill>
                  </a:rPr>
                  <a:t> e Q</a:t>
                </a:r>
                <a:r>
                  <a:rPr lang="pt-BR" sz="2000" baseline="-30000" dirty="0" smtClean="0">
                    <a:solidFill>
                      <a:schemeClr val="bg1"/>
                    </a:solidFill>
                  </a:rPr>
                  <a:t>2</a:t>
                </a:r>
                <a:r>
                  <a:rPr lang="pt-BR" sz="2000" dirty="0" smtClean="0">
                    <a:solidFill>
                      <a:schemeClr val="bg1"/>
                    </a:solidFill>
                  </a:rPr>
                  <a:t> são conectados provê uma corrente I</a:t>
                </a:r>
                <a:r>
                  <a:rPr lang="pt-BR" sz="2000" baseline="-30000" dirty="0" smtClean="0">
                    <a:solidFill>
                      <a:schemeClr val="bg1"/>
                    </a:solidFill>
                  </a:rPr>
                  <a:t>0</a:t>
                </a:r>
                <a:r>
                  <a:rPr lang="pt-BR" sz="2000" dirty="0" smtClean="0">
                    <a:solidFill>
                      <a:schemeClr val="bg1"/>
                    </a:solidFill>
                  </a:rPr>
                  <a:t> relacionada com a corrente de referência I</a:t>
                </a:r>
                <a:r>
                  <a:rPr lang="pt-BR" sz="2000" baseline="-30000" dirty="0" smtClean="0">
                    <a:solidFill>
                      <a:schemeClr val="bg1"/>
                    </a:solidFill>
                  </a:rPr>
                  <a:t>REF</a:t>
                </a:r>
                <a:r>
                  <a:rPr lang="pt-BR" sz="2000" dirty="0" smtClean="0">
                    <a:solidFill>
                      <a:schemeClr val="bg1"/>
                    </a:solidFill>
                  </a:rPr>
                  <a:t> exclusivamente pela razão da relação de aspecto dos dois transistores (em outras palavras, exclusivamente pela geometria dos transistores). No caso particular em que </a:t>
                </a:r>
                <a14:m>
                  <m:oMath xmlns:m="http://schemas.openxmlformats.org/officeDocument/2006/math">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a:rPr>
                          <m:t>𝐼</m:t>
                        </m:r>
                      </m:e>
                      <m:sub>
                        <m:r>
                          <a:rPr lang="pt-BR" sz="2000" i="1">
                            <a:solidFill>
                              <a:schemeClr val="bg1"/>
                            </a:solidFill>
                            <a:latin typeface="Cambria Math"/>
                          </a:rPr>
                          <m:t>0</m:t>
                        </m:r>
                      </m:sub>
                    </m:sSub>
                    <m:r>
                      <a:rPr lang="pt-BR" sz="2000" i="1">
                        <a:solidFill>
                          <a:schemeClr val="bg1"/>
                        </a:solidFill>
                        <a:latin typeface="Cambria Math"/>
                      </a:rPr>
                      <m:t>=</m:t>
                    </m:r>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a:rPr>
                          <m:t>𝐼</m:t>
                        </m:r>
                      </m:e>
                      <m:sub>
                        <m:r>
                          <a:rPr lang="pt-BR" sz="2000" b="0" i="1" smtClean="0">
                            <a:solidFill>
                              <a:schemeClr val="bg1"/>
                            </a:solidFill>
                            <a:latin typeface="Cambria Math"/>
                          </a:rPr>
                          <m:t>𝑅𝐸𝐹</m:t>
                        </m:r>
                      </m:sub>
                    </m:sSub>
                  </m:oMath>
                </a14:m>
                <a:r>
                  <a:rPr lang="pt-BR" sz="2000" dirty="0" smtClean="0">
                    <a:solidFill>
                      <a:schemeClr val="bg1"/>
                    </a:solidFill>
                  </a:rPr>
                  <a:t>, temos o que se chama um </a:t>
                </a:r>
                <a:r>
                  <a:rPr lang="pt-BR" sz="2000" b="1" dirty="0" smtClean="0">
                    <a:solidFill>
                      <a:schemeClr val="bg1"/>
                    </a:solidFill>
                  </a:rPr>
                  <a:t>espelho de corrente</a:t>
                </a:r>
                <a:r>
                  <a:rPr lang="pt-BR" sz="2000" dirty="0">
                    <a:solidFill>
                      <a:schemeClr val="bg1"/>
                    </a:solidFill>
                  </a:rPr>
                  <a:t>.</a:t>
                </a:r>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xfrm>
                <a:off x="1689348" y="1340768"/>
                <a:ext cx="7454652" cy="5163963"/>
              </a:xfrm>
              <a:blipFill rotWithShape="0">
                <a:blip r:embed="rId2"/>
                <a:stretch>
                  <a:fillRect l="-818" t="-708" r="-981" b="-2479"/>
                </a:stretch>
              </a:blipFill>
            </p:spPr>
            <p:txBody>
              <a:bodyPr/>
              <a:lstStyle/>
              <a:p>
                <a:r>
                  <a:rPr lang="pt-BR">
                    <a:noFill/>
                  </a:rPr>
                  <a:t> </a:t>
                </a:r>
              </a:p>
            </p:txBody>
          </p:sp>
        </mc:Fallback>
      </mc:AlternateContent>
      <p:sp>
        <p:nvSpPr>
          <p:cNvPr id="5" name="Título 1"/>
          <p:cNvSpPr>
            <a:spLocks noGrp="1"/>
          </p:cNvSpPr>
          <p:nvPr>
            <p:ph type="title"/>
          </p:nvPr>
        </p:nvSpPr>
        <p:spPr>
          <a:xfrm>
            <a:off x="1676400" y="460375"/>
            <a:ext cx="7467600" cy="1143000"/>
          </a:xfrm>
        </p:spPr>
        <p:txBody>
          <a:bodyPr/>
          <a:lstStyle/>
          <a:p>
            <a:r>
              <a:rPr lang="pt-BR" sz="2200" b="1" dirty="0" smtClean="0">
                <a:solidFill>
                  <a:schemeClr val="bg1"/>
                </a:solidFill>
              </a:rPr>
              <a:t>6.3.1 A fonte de corrente básica com MOSFET</a:t>
            </a:r>
            <a:endParaRPr lang="pt-BR" sz="2200" b="1" dirty="0">
              <a:solidFill>
                <a:schemeClr val="bg1"/>
              </a:solidFill>
            </a:endParaRPr>
          </a:p>
        </p:txBody>
      </p:sp>
    </p:spTree>
    <p:extLst>
      <p:ext uri="{BB962C8B-B14F-4D97-AF65-F5344CB8AC3E}">
        <p14:creationId xmlns:p14="http://schemas.microsoft.com/office/powerpoint/2010/main" val="36529065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691680" y="1772816"/>
                <a:ext cx="7272808" cy="4680520"/>
              </a:xfrm>
            </p:spPr>
            <p:txBody>
              <a:bodyPr/>
              <a:lstStyle/>
              <a:p>
                <a:pPr marL="0" indent="0">
                  <a:buNone/>
                </a:pPr>
                <a:r>
                  <a:rPr lang="pt-BR" sz="2000" dirty="0" smtClean="0">
                    <a:solidFill>
                      <a:schemeClr val="bg1"/>
                    </a:solidFill>
                  </a:rPr>
                  <a:t>Até agora se supôs que Q</a:t>
                </a:r>
                <a:r>
                  <a:rPr lang="pt-BR" sz="2000" baseline="-30000" dirty="0" smtClean="0">
                    <a:solidFill>
                      <a:schemeClr val="bg1"/>
                    </a:solidFill>
                  </a:rPr>
                  <a:t>2</a:t>
                </a:r>
                <a:r>
                  <a:rPr lang="pt-BR" sz="2000" dirty="0" smtClean="0">
                    <a:solidFill>
                      <a:schemeClr val="bg1"/>
                    </a:solidFill>
                  </a:rPr>
                  <a:t> está em saturação. Isso é essencial se ele deve fornecer corrente </a:t>
                </a:r>
                <a14:m>
                  <m:oMath xmlns:m="http://schemas.openxmlformats.org/officeDocument/2006/math">
                    <m:sSub>
                      <m:sSubPr>
                        <m:ctrlPr>
                          <a:rPr lang="pt-BR" sz="2000" i="1">
                            <a:solidFill>
                              <a:schemeClr val="bg1"/>
                            </a:solidFill>
                            <a:latin typeface="Cambria Math" panose="02040503050406030204" pitchFamily="18" charset="0"/>
                          </a:rPr>
                        </m:ctrlPr>
                      </m:sSubPr>
                      <m:e>
                        <m:r>
                          <a:rPr lang="pt-BR" sz="2000" b="0" i="1">
                            <a:solidFill>
                              <a:schemeClr val="bg1"/>
                            </a:solidFill>
                            <a:latin typeface="Cambria Math"/>
                          </a:rPr>
                          <m:t>𝐼</m:t>
                        </m:r>
                      </m:e>
                      <m:sub>
                        <m:r>
                          <a:rPr lang="pt-BR" sz="2000" b="0" i="1">
                            <a:solidFill>
                              <a:schemeClr val="bg1"/>
                            </a:solidFill>
                            <a:latin typeface="Cambria Math"/>
                          </a:rPr>
                          <m:t>0</m:t>
                        </m:r>
                      </m:sub>
                    </m:sSub>
                  </m:oMath>
                </a14:m>
                <a:r>
                  <a:rPr lang="pt-BR" sz="2000" dirty="0" smtClean="0">
                    <a:solidFill>
                      <a:schemeClr val="bg1"/>
                    </a:solidFill>
                  </a:rPr>
                  <a:t> constante. Para isso, o circuito alimentado por essa fonte de corrente deve ser tal que a tensão </a:t>
                </a:r>
                <a14:m>
                  <m:oMath xmlns:m="http://schemas.openxmlformats.org/officeDocument/2006/math">
                    <m:sSub>
                      <m:sSubPr>
                        <m:ctrlPr>
                          <a:rPr lang="pt-BR" sz="2000" i="1">
                            <a:solidFill>
                              <a:schemeClr val="bg1"/>
                            </a:solidFill>
                            <a:latin typeface="Cambria Math" panose="02040503050406030204" pitchFamily="18" charset="0"/>
                          </a:rPr>
                        </m:ctrlPr>
                      </m:sSubPr>
                      <m:e>
                        <m:r>
                          <a:rPr lang="pt-BR" sz="2000" b="0" i="1">
                            <a:solidFill>
                              <a:schemeClr val="bg1"/>
                            </a:solidFill>
                            <a:latin typeface="Cambria Math"/>
                          </a:rPr>
                          <m:t>𝑉</m:t>
                        </m:r>
                      </m:e>
                      <m:sub>
                        <m:r>
                          <a:rPr lang="pt-BR" sz="2000" b="0" i="1">
                            <a:solidFill>
                              <a:schemeClr val="bg1"/>
                            </a:solidFill>
                            <a:latin typeface="Cambria Math"/>
                          </a:rPr>
                          <m:t>0</m:t>
                        </m:r>
                      </m:sub>
                    </m:sSub>
                  </m:oMath>
                </a14:m>
                <a:r>
                  <a:rPr lang="pt-BR" sz="2000" dirty="0" smtClean="0">
                    <a:solidFill>
                      <a:schemeClr val="bg1"/>
                    </a:solidFill>
                  </a:rPr>
                  <a:t> no dreno </a:t>
                </a:r>
                <a:r>
                  <a:rPr lang="pt-BR" sz="2000" dirty="0">
                    <a:solidFill>
                      <a:schemeClr val="bg1"/>
                    </a:solidFill>
                  </a:rPr>
                  <a:t>de </a:t>
                </a:r>
                <a:r>
                  <a:rPr lang="pt-BR" sz="2000" dirty="0" smtClean="0">
                    <a:solidFill>
                      <a:schemeClr val="bg1"/>
                    </a:solidFill>
                  </a:rPr>
                  <a:t>Q</a:t>
                </a:r>
                <a:r>
                  <a:rPr lang="pt-BR" sz="2000" baseline="-30000" dirty="0" smtClean="0">
                    <a:solidFill>
                      <a:schemeClr val="bg1"/>
                    </a:solidFill>
                  </a:rPr>
                  <a:t>2</a:t>
                </a:r>
                <a:r>
                  <a:rPr lang="pt-BR" sz="2000" dirty="0" smtClean="0">
                    <a:solidFill>
                      <a:schemeClr val="bg1"/>
                    </a:solidFill>
                  </a:rPr>
                  <a:t> satisfaça </a:t>
                </a: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a:rPr>
                          <m:t>𝑉</m:t>
                        </m:r>
                      </m:e>
                      <m:sub>
                        <m:r>
                          <a:rPr lang="pt-BR" sz="2000" b="0" i="1" smtClean="0">
                            <a:solidFill>
                              <a:schemeClr val="bg1"/>
                            </a:solidFill>
                            <a:latin typeface="Cambria Math"/>
                          </a:rPr>
                          <m:t>0</m:t>
                        </m:r>
                      </m:sub>
                    </m:sSub>
                    <m:r>
                      <a:rPr lang="pt-BR" sz="2000" i="1" smtClean="0">
                        <a:solidFill>
                          <a:schemeClr val="bg1"/>
                        </a:solidFill>
                        <a:latin typeface="Cambria Math"/>
                        <a:ea typeface="Cambria Math"/>
                      </a:rPr>
                      <m:t>≥</m:t>
                    </m:r>
                    <m:sSub>
                      <m:sSubPr>
                        <m:ctrlPr>
                          <a:rPr lang="pt-BR" sz="2000" i="1" smtClean="0">
                            <a:solidFill>
                              <a:schemeClr val="bg1"/>
                            </a:solidFill>
                            <a:latin typeface="Cambria Math" panose="02040503050406030204" pitchFamily="18" charset="0"/>
                            <a:ea typeface="Cambria Math"/>
                          </a:rPr>
                        </m:ctrlPr>
                      </m:sSubPr>
                      <m:e>
                        <m:r>
                          <a:rPr lang="pt-BR" sz="2000" b="0" i="1" smtClean="0">
                            <a:solidFill>
                              <a:schemeClr val="bg1"/>
                            </a:solidFill>
                            <a:latin typeface="Cambria Math"/>
                            <a:ea typeface="Cambria Math"/>
                          </a:rPr>
                          <m:t>𝑉</m:t>
                        </m:r>
                      </m:e>
                      <m:sub>
                        <m:r>
                          <a:rPr lang="pt-BR" sz="2000" b="0" i="1" smtClean="0">
                            <a:solidFill>
                              <a:schemeClr val="bg1"/>
                            </a:solidFill>
                            <a:latin typeface="Cambria Math"/>
                            <a:ea typeface="Cambria Math"/>
                          </a:rPr>
                          <m:t>𝐺𝑆</m:t>
                        </m:r>
                      </m:sub>
                    </m:sSub>
                    <m:r>
                      <a:rPr lang="pt-BR" sz="2000" b="0" i="1" smtClean="0">
                        <a:solidFill>
                          <a:schemeClr val="bg1"/>
                        </a:solidFill>
                        <a:latin typeface="Cambria Math"/>
                        <a:ea typeface="Cambria Math"/>
                      </a:rPr>
                      <m:t>−</m:t>
                    </m:r>
                    <m:sSub>
                      <m:sSubPr>
                        <m:ctrlPr>
                          <a:rPr lang="pt-BR" sz="2000" b="0" i="1" smtClean="0">
                            <a:solidFill>
                              <a:schemeClr val="bg1"/>
                            </a:solidFill>
                            <a:latin typeface="Cambria Math" panose="02040503050406030204" pitchFamily="18" charset="0"/>
                            <a:ea typeface="Cambria Math"/>
                          </a:rPr>
                        </m:ctrlPr>
                      </m:sSubPr>
                      <m:e>
                        <m:r>
                          <a:rPr lang="pt-BR" sz="2000" b="0" i="1" smtClean="0">
                            <a:solidFill>
                              <a:schemeClr val="bg1"/>
                            </a:solidFill>
                            <a:latin typeface="Cambria Math"/>
                            <a:ea typeface="Cambria Math"/>
                          </a:rPr>
                          <m:t>𝑉</m:t>
                        </m:r>
                      </m:e>
                      <m:sub>
                        <m:r>
                          <a:rPr lang="pt-BR" sz="2000" b="0" i="1" smtClean="0">
                            <a:solidFill>
                              <a:schemeClr val="bg1"/>
                            </a:solidFill>
                            <a:latin typeface="Cambria Math"/>
                            <a:ea typeface="Cambria Math"/>
                          </a:rPr>
                          <m:t>𝑡</m:t>
                        </m:r>
                      </m:sub>
                    </m:sSub>
                  </m:oMath>
                </a14:m>
                <a:r>
                  <a:rPr lang="pt-BR" sz="2000" dirty="0" smtClean="0">
                    <a:solidFill>
                      <a:schemeClr val="bg1"/>
                    </a:solidFill>
                  </a:rPr>
                  <a:t>, ou </a:t>
                </a:r>
                <a14:m>
                  <m:oMath xmlns:m="http://schemas.openxmlformats.org/officeDocument/2006/math">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a:rPr>
                          <m:t>𝑉</m:t>
                        </m:r>
                      </m:e>
                      <m:sub>
                        <m:r>
                          <a:rPr lang="pt-BR" sz="2000" i="1">
                            <a:solidFill>
                              <a:schemeClr val="bg1"/>
                            </a:solidFill>
                            <a:latin typeface="Cambria Math"/>
                          </a:rPr>
                          <m:t>0</m:t>
                        </m:r>
                      </m:sub>
                    </m:sSub>
                    <m:r>
                      <a:rPr lang="pt-BR" sz="2000" i="1">
                        <a:solidFill>
                          <a:schemeClr val="bg1"/>
                        </a:solidFill>
                        <a:latin typeface="Cambria Math"/>
                        <a:ea typeface="Cambria Math"/>
                      </a:rPr>
                      <m:t>≥</m:t>
                    </m:r>
                    <m:sSub>
                      <m:sSubPr>
                        <m:ctrlPr>
                          <a:rPr lang="pt-BR" sz="2000" i="1">
                            <a:solidFill>
                              <a:schemeClr val="bg1"/>
                            </a:solidFill>
                            <a:latin typeface="Cambria Math" panose="02040503050406030204" pitchFamily="18" charset="0"/>
                            <a:ea typeface="Cambria Math"/>
                          </a:rPr>
                        </m:ctrlPr>
                      </m:sSubPr>
                      <m:e>
                        <m:r>
                          <a:rPr lang="pt-BR" sz="2000" i="1">
                            <a:solidFill>
                              <a:schemeClr val="bg1"/>
                            </a:solidFill>
                            <a:latin typeface="Cambria Math"/>
                            <a:ea typeface="Cambria Math"/>
                          </a:rPr>
                          <m:t>𝑉</m:t>
                        </m:r>
                      </m:e>
                      <m:sub>
                        <m:r>
                          <a:rPr lang="pt-BR" sz="2000" b="0" i="1" smtClean="0">
                            <a:solidFill>
                              <a:schemeClr val="bg1"/>
                            </a:solidFill>
                            <a:latin typeface="Cambria Math"/>
                            <a:ea typeface="Cambria Math"/>
                          </a:rPr>
                          <m:t>𝑂𝑉</m:t>
                        </m:r>
                      </m:sub>
                    </m:sSub>
                  </m:oMath>
                </a14:m>
                <a:r>
                  <a:rPr lang="pt-BR" sz="2000" dirty="0" smtClean="0">
                    <a:solidFill>
                      <a:schemeClr val="bg1"/>
                    </a:solidFill>
                  </a:rPr>
                  <a:t>, </a:t>
                </a:r>
                <a:r>
                  <a:rPr lang="pt-BR" sz="2000" dirty="0" err="1" smtClean="0">
                    <a:solidFill>
                      <a:schemeClr val="bg1"/>
                    </a:solidFill>
                  </a:rPr>
                  <a:t>sobretensão</a:t>
                </a:r>
                <a:r>
                  <a:rPr lang="pt-BR" sz="2000" dirty="0" smtClean="0">
                    <a:solidFill>
                      <a:schemeClr val="bg1"/>
                    </a:solidFill>
                  </a:rPr>
                  <a:t> admitida </a:t>
                </a:r>
                <a:r>
                  <a:rPr lang="pt-BR" sz="2000" dirty="0">
                    <a:solidFill>
                      <a:schemeClr val="bg1"/>
                    </a:solidFill>
                  </a:rPr>
                  <a:t>para </a:t>
                </a:r>
                <a:r>
                  <a:rPr lang="pt-BR" sz="2000" dirty="0" smtClean="0">
                    <a:solidFill>
                      <a:schemeClr val="bg1"/>
                    </a:solidFill>
                  </a:rPr>
                  <a:t>Q</a:t>
                </a:r>
                <a:r>
                  <a:rPr lang="pt-BR" sz="2000" baseline="-30000" dirty="0" smtClean="0">
                    <a:solidFill>
                      <a:schemeClr val="bg1"/>
                    </a:solidFill>
                  </a:rPr>
                  <a:t>1</a:t>
                </a:r>
                <a:r>
                  <a:rPr lang="pt-BR" sz="2000" dirty="0" smtClean="0">
                    <a:solidFill>
                      <a:schemeClr val="bg1"/>
                    </a:solidFill>
                  </a:rPr>
                  <a:t> e Q</a:t>
                </a:r>
                <a:r>
                  <a:rPr lang="pt-BR" sz="2000" baseline="-30000" dirty="0" smtClean="0">
                    <a:solidFill>
                      <a:schemeClr val="bg1"/>
                    </a:solidFill>
                  </a:rPr>
                  <a:t>2</a:t>
                </a:r>
                <a:r>
                  <a:rPr lang="pt-BR" sz="2000" dirty="0" smtClean="0">
                    <a:solidFill>
                      <a:schemeClr val="bg1"/>
                    </a:solidFill>
                  </a:rPr>
                  <a:t>. Ou seja, a fonte vai operar adequadamente se </a:t>
                </a:r>
                <a14:m>
                  <m:oMath xmlns:m="http://schemas.openxmlformats.org/officeDocument/2006/math">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a:rPr>
                          <m:t>𝑉</m:t>
                        </m:r>
                      </m:e>
                      <m:sub>
                        <m:r>
                          <a:rPr lang="pt-BR" sz="2000" i="1">
                            <a:solidFill>
                              <a:schemeClr val="bg1"/>
                            </a:solidFill>
                            <a:latin typeface="Cambria Math"/>
                          </a:rPr>
                          <m:t>0</m:t>
                        </m:r>
                      </m:sub>
                    </m:sSub>
                  </m:oMath>
                </a14:m>
                <a:r>
                  <a:rPr lang="pt-BR" sz="2000" dirty="0" smtClean="0">
                    <a:solidFill>
                      <a:schemeClr val="bg1"/>
                    </a:solidFill>
                  </a:rPr>
                  <a:t> não for mais baixa que </a:t>
                </a:r>
                <a14:m>
                  <m:oMath xmlns:m="http://schemas.openxmlformats.org/officeDocument/2006/math">
                    <m:sSub>
                      <m:sSubPr>
                        <m:ctrlPr>
                          <a:rPr lang="pt-BR" sz="2000" i="1">
                            <a:solidFill>
                              <a:schemeClr val="bg1"/>
                            </a:solidFill>
                            <a:latin typeface="Cambria Math" panose="02040503050406030204" pitchFamily="18" charset="0"/>
                            <a:ea typeface="Cambria Math"/>
                          </a:rPr>
                        </m:ctrlPr>
                      </m:sSubPr>
                      <m:e>
                        <m:r>
                          <a:rPr lang="pt-BR" sz="2000" i="1">
                            <a:solidFill>
                              <a:schemeClr val="bg1"/>
                            </a:solidFill>
                            <a:latin typeface="Cambria Math"/>
                            <a:ea typeface="Cambria Math"/>
                          </a:rPr>
                          <m:t>𝑉</m:t>
                        </m:r>
                      </m:e>
                      <m:sub>
                        <m:r>
                          <a:rPr lang="pt-BR" sz="2000" i="1">
                            <a:solidFill>
                              <a:schemeClr val="bg1"/>
                            </a:solidFill>
                            <a:latin typeface="Cambria Math"/>
                            <a:ea typeface="Cambria Math"/>
                          </a:rPr>
                          <m:t>𝑂𝑉</m:t>
                        </m:r>
                      </m:sub>
                    </m:sSub>
                  </m:oMath>
                </a14:m>
                <a:r>
                  <a:rPr lang="pt-BR" sz="2000" dirty="0" smtClean="0">
                    <a:solidFill>
                      <a:schemeClr val="bg1"/>
                    </a:solidFill>
                  </a:rPr>
                  <a:t> (alguns décimos de Volt). </a:t>
                </a:r>
              </a:p>
              <a:p>
                <a:pPr marL="0" indent="0">
                  <a:buNone/>
                </a:pPr>
                <a:r>
                  <a:rPr lang="pt-BR" sz="2000" dirty="0" smtClean="0">
                    <a:solidFill>
                      <a:schemeClr val="bg1"/>
                    </a:solidFill>
                  </a:rPr>
                  <a:t>A modulação do comprimento do canal pode ter um efeito importante sobre a operação dessa fonte. Seja o caso em que </a:t>
                </a:r>
                <a:r>
                  <a:rPr lang="pt-BR" sz="2000" dirty="0">
                    <a:solidFill>
                      <a:schemeClr val="bg1"/>
                    </a:solidFill>
                  </a:rPr>
                  <a:t>Q</a:t>
                </a:r>
                <a:r>
                  <a:rPr lang="pt-BR" sz="2000" baseline="-30000" dirty="0">
                    <a:solidFill>
                      <a:schemeClr val="bg1"/>
                    </a:solidFill>
                  </a:rPr>
                  <a:t>1</a:t>
                </a:r>
                <a:r>
                  <a:rPr lang="pt-BR" sz="2000" dirty="0">
                    <a:solidFill>
                      <a:schemeClr val="bg1"/>
                    </a:solidFill>
                  </a:rPr>
                  <a:t> e </a:t>
                </a:r>
                <a:r>
                  <a:rPr lang="pt-BR" sz="2000" dirty="0" smtClean="0">
                    <a:solidFill>
                      <a:schemeClr val="bg1"/>
                    </a:solidFill>
                  </a:rPr>
                  <a:t>Q</a:t>
                </a:r>
                <a:r>
                  <a:rPr lang="pt-BR" sz="2000" baseline="-30000" dirty="0" smtClean="0">
                    <a:solidFill>
                      <a:schemeClr val="bg1"/>
                    </a:solidFill>
                  </a:rPr>
                  <a:t>2</a:t>
                </a:r>
                <a:r>
                  <a:rPr lang="pt-BR" sz="2000" dirty="0" smtClean="0">
                    <a:solidFill>
                      <a:schemeClr val="bg1"/>
                    </a:solidFill>
                  </a:rPr>
                  <a:t> são idênticos (por simplicidade). A corrente de dreno de Q</a:t>
                </a:r>
                <a:r>
                  <a:rPr lang="pt-BR" sz="2000" baseline="-30000" dirty="0" smtClean="0">
                    <a:solidFill>
                      <a:schemeClr val="bg1"/>
                    </a:solidFill>
                  </a:rPr>
                  <a:t>2</a:t>
                </a:r>
                <a:r>
                  <a:rPr lang="pt-BR" sz="2000" dirty="0" smtClean="0">
                    <a:solidFill>
                      <a:schemeClr val="bg1"/>
                    </a:solidFill>
                  </a:rPr>
                  <a:t> iguala I</a:t>
                </a:r>
                <a:r>
                  <a:rPr lang="pt-BR" sz="2000" baseline="-30000" dirty="0" smtClean="0">
                    <a:solidFill>
                      <a:schemeClr val="bg1"/>
                    </a:solidFill>
                  </a:rPr>
                  <a:t>REF</a:t>
                </a:r>
                <a:r>
                  <a:rPr lang="pt-BR" sz="2000" dirty="0" smtClean="0">
                    <a:solidFill>
                      <a:schemeClr val="bg1"/>
                    </a:solidFill>
                  </a:rPr>
                  <a:t>, no valor de </a:t>
                </a:r>
                <a14:m>
                  <m:oMath xmlns:m="http://schemas.openxmlformats.org/officeDocument/2006/math">
                    <m:sSub>
                      <m:sSubPr>
                        <m:ctrlPr>
                          <a:rPr lang="pt-BR" sz="2000" i="1" dirty="0" smtClean="0">
                            <a:solidFill>
                              <a:schemeClr val="bg1"/>
                            </a:solidFill>
                            <a:latin typeface="Cambria Math" panose="02040503050406030204" pitchFamily="18" charset="0"/>
                          </a:rPr>
                        </m:ctrlPr>
                      </m:sSubPr>
                      <m:e>
                        <m:r>
                          <a:rPr lang="pt-BR" sz="2000" b="0" i="1" dirty="0" smtClean="0">
                            <a:solidFill>
                              <a:schemeClr val="bg1"/>
                            </a:solidFill>
                            <a:latin typeface="Cambria Math"/>
                          </a:rPr>
                          <m:t>𝑉</m:t>
                        </m:r>
                      </m:e>
                      <m:sub>
                        <m:r>
                          <a:rPr lang="pt-BR" sz="2000" b="0" i="1" dirty="0" smtClean="0">
                            <a:solidFill>
                              <a:schemeClr val="bg1"/>
                            </a:solidFill>
                            <a:latin typeface="Cambria Math"/>
                          </a:rPr>
                          <m:t>0</m:t>
                        </m:r>
                      </m:sub>
                    </m:sSub>
                  </m:oMath>
                </a14:m>
                <a:r>
                  <a:rPr lang="pt-BR" sz="2000" dirty="0" smtClean="0">
                    <a:solidFill>
                      <a:schemeClr val="bg1"/>
                    </a:solidFill>
                  </a:rPr>
                  <a:t> em que os dois transistores têm o mesmo V</a:t>
                </a:r>
                <a:r>
                  <a:rPr lang="pt-BR" sz="2000" baseline="-30000" dirty="0" smtClean="0">
                    <a:solidFill>
                      <a:schemeClr val="bg1"/>
                    </a:solidFill>
                  </a:rPr>
                  <a:t>DS</a:t>
                </a:r>
                <a:r>
                  <a:rPr lang="pt-BR" sz="2000" dirty="0" smtClean="0">
                    <a:solidFill>
                      <a:schemeClr val="bg1"/>
                    </a:solidFill>
                  </a:rPr>
                  <a:t>, isto é, com </a:t>
                </a: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a:rPr>
                          <m:t>𝑉</m:t>
                        </m:r>
                      </m:e>
                      <m:sub>
                        <m:r>
                          <a:rPr lang="pt-BR" sz="2000" b="0" i="1" smtClean="0">
                            <a:solidFill>
                              <a:schemeClr val="bg1"/>
                            </a:solidFill>
                            <a:latin typeface="Cambria Math"/>
                          </a:rPr>
                          <m:t>0</m:t>
                        </m:r>
                      </m:sub>
                    </m:sSub>
                    <m:r>
                      <a:rPr lang="pt-BR" sz="2000" b="0" i="1" smtClean="0">
                        <a:solidFill>
                          <a:schemeClr val="bg1"/>
                        </a:solidFill>
                        <a:latin typeface="Cambria Math"/>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a:rPr>
                          <m:t>𝑉</m:t>
                        </m:r>
                      </m:e>
                      <m:sub>
                        <m:r>
                          <a:rPr lang="pt-BR" sz="2000" b="0" i="1" smtClean="0">
                            <a:solidFill>
                              <a:schemeClr val="bg1"/>
                            </a:solidFill>
                            <a:latin typeface="Cambria Math"/>
                          </a:rPr>
                          <m:t>𝐺𝑆</m:t>
                        </m:r>
                      </m:sub>
                    </m:sSub>
                  </m:oMath>
                </a14:m>
                <a:r>
                  <a:rPr lang="pt-BR" sz="2000" dirty="0" smtClean="0">
                    <a:solidFill>
                      <a:schemeClr val="bg1"/>
                    </a:solidFill>
                  </a:rPr>
                  <a:t>. À medida que </a:t>
                </a:r>
                <a14:m>
                  <m:oMath xmlns:m="http://schemas.openxmlformats.org/officeDocument/2006/math">
                    <m:sSub>
                      <m:sSubPr>
                        <m:ctrlPr>
                          <a:rPr lang="pt-BR" sz="2000" i="1" dirty="0">
                            <a:solidFill>
                              <a:schemeClr val="bg1"/>
                            </a:solidFill>
                            <a:latin typeface="Cambria Math" panose="02040503050406030204" pitchFamily="18" charset="0"/>
                          </a:rPr>
                        </m:ctrlPr>
                      </m:sSubPr>
                      <m:e>
                        <m:r>
                          <a:rPr lang="pt-BR" sz="2000" i="1" dirty="0">
                            <a:solidFill>
                              <a:schemeClr val="bg1"/>
                            </a:solidFill>
                            <a:latin typeface="Cambria Math"/>
                          </a:rPr>
                          <m:t>𝑉</m:t>
                        </m:r>
                      </m:e>
                      <m:sub>
                        <m:r>
                          <a:rPr lang="pt-BR" sz="2000" i="1" dirty="0">
                            <a:solidFill>
                              <a:schemeClr val="bg1"/>
                            </a:solidFill>
                            <a:latin typeface="Cambria Math"/>
                          </a:rPr>
                          <m:t>0</m:t>
                        </m:r>
                      </m:sub>
                    </m:sSub>
                  </m:oMath>
                </a14:m>
                <a:r>
                  <a:rPr lang="pt-BR" sz="2000" dirty="0" smtClean="0">
                    <a:solidFill>
                      <a:schemeClr val="bg1"/>
                    </a:solidFill>
                  </a:rPr>
                  <a:t> aumenta acima desse valor, </a:t>
                </a:r>
                <a14:m>
                  <m:oMath xmlns:m="http://schemas.openxmlformats.org/officeDocument/2006/math">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a:rPr>
                          <m:t>𝐼</m:t>
                        </m:r>
                      </m:e>
                      <m:sub>
                        <m:r>
                          <a:rPr lang="pt-BR" sz="2000" i="1">
                            <a:solidFill>
                              <a:schemeClr val="bg1"/>
                            </a:solidFill>
                            <a:latin typeface="Cambria Math"/>
                          </a:rPr>
                          <m:t>0</m:t>
                        </m:r>
                      </m:sub>
                    </m:sSub>
                  </m:oMath>
                </a14:m>
                <a:r>
                  <a:rPr lang="pt-BR" sz="2000" dirty="0" smtClean="0">
                    <a:solidFill>
                      <a:schemeClr val="bg1"/>
                    </a:solidFill>
                  </a:rPr>
                  <a:t> vai crescer de acordo com a resistência incremental de saída </a:t>
                </a: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a:rPr>
                          <m:t>𝑟</m:t>
                        </m:r>
                      </m:e>
                      <m:sub>
                        <m:r>
                          <a:rPr lang="pt-BR" sz="2000" b="0" i="1" smtClean="0">
                            <a:solidFill>
                              <a:schemeClr val="bg1"/>
                            </a:solidFill>
                            <a:latin typeface="Cambria Math"/>
                          </a:rPr>
                          <m:t>𝑜</m:t>
                        </m:r>
                        <m:r>
                          <a:rPr lang="pt-BR" sz="2000" b="0" i="1" smtClean="0">
                            <a:solidFill>
                              <a:schemeClr val="bg1"/>
                            </a:solidFill>
                            <a:latin typeface="Cambria Math"/>
                          </a:rPr>
                          <m:t>2</m:t>
                        </m:r>
                      </m:sub>
                    </m:sSub>
                  </m:oMath>
                </a14:m>
                <a:r>
                  <a:rPr lang="pt-BR" sz="2000" dirty="0" smtClean="0">
                    <a:solidFill>
                      <a:schemeClr val="bg1"/>
                    </a:solidFill>
                  </a:rPr>
                  <a:t> </a:t>
                </a:r>
                <a:r>
                  <a:rPr lang="pt-BR" sz="2000" dirty="0">
                    <a:solidFill>
                      <a:schemeClr val="bg1"/>
                    </a:solidFill>
                  </a:rPr>
                  <a:t>de </a:t>
                </a:r>
                <a:r>
                  <a:rPr lang="pt-BR" sz="2000" dirty="0" smtClean="0">
                    <a:solidFill>
                      <a:schemeClr val="bg1"/>
                    </a:solidFill>
                  </a:rPr>
                  <a:t>Q</a:t>
                </a:r>
                <a:r>
                  <a:rPr lang="pt-BR" sz="2000" baseline="-30000" dirty="0" smtClean="0">
                    <a:solidFill>
                      <a:schemeClr val="bg1"/>
                    </a:solidFill>
                  </a:rPr>
                  <a:t>2</a:t>
                </a:r>
                <a:r>
                  <a:rPr lang="pt-BR" sz="2000" dirty="0" smtClean="0">
                    <a:solidFill>
                      <a:schemeClr val="bg1"/>
                    </a:solidFill>
                  </a:rPr>
                  <a:t>, como ilustrado na Figura 6.6, que mostra o gráfico </a:t>
                </a:r>
                <a14:m>
                  <m:oMath xmlns:m="http://schemas.openxmlformats.org/officeDocument/2006/math">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a:rPr>
                          <m:t>𝐼</m:t>
                        </m:r>
                      </m:e>
                      <m:sub>
                        <m:r>
                          <a:rPr lang="pt-BR" sz="2000" i="1">
                            <a:solidFill>
                              <a:schemeClr val="bg1"/>
                            </a:solidFill>
                            <a:latin typeface="Cambria Math"/>
                          </a:rPr>
                          <m:t>0</m:t>
                        </m:r>
                      </m:sub>
                    </m:sSub>
                    <m:r>
                      <m:rPr>
                        <m:sty m:val="p"/>
                      </m:rPr>
                      <a:rPr lang="pt-BR" sz="2000" b="0" i="0" smtClean="0">
                        <a:solidFill>
                          <a:schemeClr val="bg1"/>
                        </a:solidFill>
                        <a:latin typeface="Cambria Math"/>
                      </a:rPr>
                      <m:t>x</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a:rPr>
                          <m:t>𝑉</m:t>
                        </m:r>
                      </m:e>
                      <m:sub>
                        <m:r>
                          <a:rPr lang="pt-BR" sz="2000" b="0" i="1" smtClean="0">
                            <a:solidFill>
                              <a:schemeClr val="bg1"/>
                            </a:solidFill>
                            <a:latin typeface="Cambria Math"/>
                          </a:rPr>
                          <m:t>0</m:t>
                        </m:r>
                      </m:sub>
                    </m:sSub>
                  </m:oMath>
                </a14:m>
                <a:r>
                  <a:rPr lang="pt-BR" sz="2000" dirty="0" smtClean="0">
                    <a:solidFill>
                      <a:schemeClr val="bg1"/>
                    </a:solidFill>
                  </a:rPr>
                  <a:t>. Na medida em </a:t>
                </a:r>
                <a:r>
                  <a:rPr lang="pt-BR" sz="2000" dirty="0">
                    <a:solidFill>
                      <a:schemeClr val="bg1"/>
                    </a:solidFill>
                  </a:rPr>
                  <a:t>que Q</a:t>
                </a:r>
                <a:r>
                  <a:rPr lang="pt-BR" sz="2000" baseline="-30000" dirty="0">
                    <a:solidFill>
                      <a:schemeClr val="bg1"/>
                    </a:solidFill>
                  </a:rPr>
                  <a:t>2</a:t>
                </a:r>
                <a:r>
                  <a:rPr lang="pt-BR" sz="2000" dirty="0">
                    <a:solidFill>
                      <a:schemeClr val="bg1"/>
                    </a:solidFill>
                  </a:rPr>
                  <a:t> </a:t>
                </a:r>
                <a:r>
                  <a:rPr lang="pt-BR" sz="2000" dirty="0" smtClean="0">
                    <a:solidFill>
                      <a:schemeClr val="bg1"/>
                    </a:solidFill>
                  </a:rPr>
                  <a:t>está operando com </a:t>
                </a:r>
                <a14:m>
                  <m:oMath xmlns:m="http://schemas.openxmlformats.org/officeDocument/2006/math">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a:rPr>
                          <m:t>𝑉</m:t>
                        </m:r>
                      </m:e>
                      <m:sub>
                        <m:r>
                          <a:rPr lang="pt-BR" sz="2000" i="1">
                            <a:solidFill>
                              <a:schemeClr val="bg1"/>
                            </a:solidFill>
                            <a:latin typeface="Cambria Math"/>
                          </a:rPr>
                          <m:t>𝐺𝑆</m:t>
                        </m:r>
                      </m:sub>
                    </m:sSub>
                  </m:oMath>
                </a14:m>
                <a:r>
                  <a:rPr lang="pt-BR" sz="2000" dirty="0" smtClean="0">
                    <a:solidFill>
                      <a:schemeClr val="bg1"/>
                    </a:solidFill>
                  </a:rPr>
                  <a:t> constante, a curva é simplesmente a curva </a:t>
                </a:r>
                <a14:m>
                  <m:oMath xmlns:m="http://schemas.openxmlformats.org/officeDocument/2006/math">
                    <m:sSub>
                      <m:sSubPr>
                        <m:ctrlPr>
                          <a:rPr lang="pt-BR" sz="2000" i="1">
                            <a:solidFill>
                              <a:schemeClr val="bg1"/>
                            </a:solidFill>
                            <a:latin typeface="Cambria Math" panose="02040503050406030204" pitchFamily="18" charset="0"/>
                          </a:rPr>
                        </m:ctrlPr>
                      </m:sSubPr>
                      <m:e>
                        <m:r>
                          <a:rPr lang="pt-BR" sz="2000" b="0" i="1" smtClean="0">
                            <a:solidFill>
                              <a:schemeClr val="bg1"/>
                            </a:solidFill>
                            <a:latin typeface="Cambria Math"/>
                          </a:rPr>
                          <m:t>𝑖</m:t>
                        </m:r>
                      </m:e>
                      <m:sub>
                        <m:r>
                          <a:rPr lang="pt-BR" sz="2000" b="0" i="1" smtClean="0">
                            <a:solidFill>
                              <a:schemeClr val="bg1"/>
                            </a:solidFill>
                            <a:latin typeface="Cambria Math"/>
                          </a:rPr>
                          <m:t>𝐷</m:t>
                        </m:r>
                      </m:sub>
                    </m:sSub>
                    <m:r>
                      <a:rPr lang="pt-BR" sz="2000" b="0" i="1" smtClean="0">
                        <a:solidFill>
                          <a:schemeClr val="bg1"/>
                        </a:solidFill>
                        <a:latin typeface="Cambria Math"/>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a:rPr>
                          <m:t>𝑣</m:t>
                        </m:r>
                      </m:e>
                      <m:sub>
                        <m:r>
                          <a:rPr lang="pt-BR" sz="2000" b="0" i="1" smtClean="0">
                            <a:solidFill>
                              <a:schemeClr val="bg1"/>
                            </a:solidFill>
                            <a:latin typeface="Cambria Math"/>
                          </a:rPr>
                          <m:t>𝐷𝑆</m:t>
                        </m:r>
                      </m:sub>
                    </m:sSub>
                  </m:oMath>
                </a14:m>
                <a:r>
                  <a:rPr lang="pt-BR" sz="2000" dirty="0" smtClean="0">
                    <a:solidFill>
                      <a:schemeClr val="bg1"/>
                    </a:solidFill>
                  </a:rPr>
                  <a:t> </a:t>
                </a:r>
                <a:r>
                  <a:rPr lang="pt-BR" sz="2000" dirty="0">
                    <a:solidFill>
                      <a:schemeClr val="bg1"/>
                    </a:solidFill>
                  </a:rPr>
                  <a:t>de Q</a:t>
                </a:r>
                <a:r>
                  <a:rPr lang="pt-BR" sz="2000" baseline="-30000" dirty="0">
                    <a:solidFill>
                      <a:schemeClr val="bg1"/>
                    </a:solidFill>
                  </a:rPr>
                  <a:t>2</a:t>
                </a:r>
                <a:r>
                  <a:rPr lang="pt-BR" sz="2000" dirty="0">
                    <a:solidFill>
                      <a:schemeClr val="bg1"/>
                    </a:solidFill>
                  </a:rPr>
                  <a:t> </a:t>
                </a:r>
                <a:r>
                  <a:rPr lang="pt-BR" sz="2000" dirty="0" smtClean="0">
                    <a:solidFill>
                      <a:schemeClr val="bg1"/>
                    </a:solidFill>
                  </a:rPr>
                  <a:t>para o valor </a:t>
                </a: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a:rPr>
                          <m:t>𝑣</m:t>
                        </m:r>
                      </m:e>
                      <m:sub>
                        <m:r>
                          <a:rPr lang="pt-BR" sz="2000" b="0" i="1" smtClean="0">
                            <a:solidFill>
                              <a:schemeClr val="bg1"/>
                            </a:solidFill>
                            <a:latin typeface="Cambria Math"/>
                          </a:rPr>
                          <m:t>𝐺𝑆</m:t>
                        </m:r>
                      </m:sub>
                    </m:sSub>
                    <m:r>
                      <a:rPr lang="pt-BR" sz="2000" b="0" i="1" smtClean="0">
                        <a:solidFill>
                          <a:schemeClr val="bg1"/>
                        </a:solidFill>
                        <a:latin typeface="Cambria Math"/>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a:rPr>
                          <m:t>𝑉</m:t>
                        </m:r>
                      </m:e>
                      <m:sub>
                        <m:r>
                          <a:rPr lang="pt-BR" sz="2000" b="0" i="1" smtClean="0">
                            <a:solidFill>
                              <a:schemeClr val="bg1"/>
                            </a:solidFill>
                            <a:latin typeface="Cambria Math"/>
                          </a:rPr>
                          <m:t>𝐺𝑆</m:t>
                        </m:r>
                      </m:sub>
                    </m:sSub>
                  </m:oMath>
                </a14:m>
                <a:r>
                  <a:rPr lang="pt-BR" sz="2000" dirty="0" smtClean="0">
                    <a:solidFill>
                      <a:schemeClr val="bg1"/>
                    </a:solidFill>
                  </a:rPr>
                  <a:t> (definido </a:t>
                </a:r>
                <a:r>
                  <a:rPr lang="pt-BR" sz="2000" dirty="0">
                    <a:solidFill>
                      <a:schemeClr val="bg1"/>
                    </a:solidFill>
                  </a:rPr>
                  <a:t>por </a:t>
                </a:r>
                <a:r>
                  <a:rPr lang="pt-BR" sz="2000" dirty="0" smtClean="0">
                    <a:solidFill>
                      <a:schemeClr val="bg1"/>
                    </a:solidFill>
                  </a:rPr>
                  <a:t>Q</a:t>
                </a:r>
                <a:r>
                  <a:rPr lang="pt-BR" sz="2000" baseline="-30000" dirty="0">
                    <a:solidFill>
                      <a:schemeClr val="bg1"/>
                    </a:solidFill>
                  </a:rPr>
                  <a:t>1</a:t>
                </a:r>
                <a:r>
                  <a:rPr lang="pt-BR" sz="2000" dirty="0" smtClean="0">
                    <a:solidFill>
                      <a:schemeClr val="bg1"/>
                    </a:solidFill>
                  </a:rPr>
                  <a:t>).</a:t>
                </a:r>
                <a:endParaRPr lang="pt-BR" sz="2000" dirty="0">
                  <a:solidFill>
                    <a:schemeClr val="bg1"/>
                  </a:solidFill>
                </a:endParaRP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691680" y="1772816"/>
                <a:ext cx="7272808" cy="4680520"/>
              </a:xfrm>
              <a:blipFill rotWithShape="0">
                <a:blip r:embed="rId2"/>
                <a:stretch>
                  <a:fillRect l="-922" t="-781" r="-1676" b="-3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Espaço Reservado para Conteúdo 2"/>
              <p:cNvSpPr txBox="1">
                <a:spLocks/>
              </p:cNvSpPr>
              <p:nvPr/>
            </p:nvSpPr>
            <p:spPr>
              <a:xfrm>
                <a:off x="1691680" y="1351347"/>
                <a:ext cx="7272808" cy="504056"/>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b="1" dirty="0" smtClean="0">
                    <a:solidFill>
                      <a:schemeClr val="bg1"/>
                    </a:solidFill>
                  </a:rPr>
                  <a:t>Efeito de </a:t>
                </a:r>
                <a14:m>
                  <m:oMath xmlns:m="http://schemas.openxmlformats.org/officeDocument/2006/math">
                    <m:sSub>
                      <m:sSubPr>
                        <m:ctrlPr>
                          <a:rPr lang="pt-BR" sz="2400" b="1" i="1" smtClean="0">
                            <a:solidFill>
                              <a:schemeClr val="bg1"/>
                            </a:solidFill>
                            <a:latin typeface="Cambria Math" panose="02040503050406030204" pitchFamily="18" charset="0"/>
                          </a:rPr>
                        </m:ctrlPr>
                      </m:sSubPr>
                      <m:e>
                        <m:r>
                          <a:rPr lang="pt-BR" sz="2400" b="1" i="1" smtClean="0">
                            <a:solidFill>
                              <a:schemeClr val="bg1"/>
                            </a:solidFill>
                            <a:latin typeface="Cambria Math"/>
                          </a:rPr>
                          <m:t>𝑽</m:t>
                        </m:r>
                      </m:e>
                      <m:sub>
                        <m:r>
                          <a:rPr lang="pt-BR" sz="2400" b="1" i="1" smtClean="0">
                            <a:solidFill>
                              <a:schemeClr val="bg1"/>
                            </a:solidFill>
                            <a:latin typeface="Cambria Math"/>
                          </a:rPr>
                          <m:t>𝟎</m:t>
                        </m:r>
                      </m:sub>
                    </m:sSub>
                  </m:oMath>
                </a14:m>
                <a:r>
                  <a:rPr lang="pt-BR" sz="2400" b="1" dirty="0" smtClean="0">
                    <a:solidFill>
                      <a:schemeClr val="bg1"/>
                    </a:solidFill>
                  </a:rPr>
                  <a:t> sobre </a:t>
                </a:r>
                <a14:m>
                  <m:oMath xmlns:m="http://schemas.openxmlformats.org/officeDocument/2006/math">
                    <m:sSub>
                      <m:sSubPr>
                        <m:ctrlPr>
                          <a:rPr lang="pt-BR" sz="2400" b="1" i="1">
                            <a:solidFill>
                              <a:schemeClr val="bg1"/>
                            </a:solidFill>
                            <a:latin typeface="Cambria Math" panose="02040503050406030204" pitchFamily="18" charset="0"/>
                          </a:rPr>
                        </m:ctrlPr>
                      </m:sSubPr>
                      <m:e>
                        <m:r>
                          <a:rPr lang="pt-BR" sz="2400" b="1" i="1" smtClean="0">
                            <a:solidFill>
                              <a:schemeClr val="bg1"/>
                            </a:solidFill>
                            <a:latin typeface="Cambria Math"/>
                          </a:rPr>
                          <m:t>𝑰</m:t>
                        </m:r>
                      </m:e>
                      <m:sub>
                        <m:r>
                          <a:rPr lang="pt-BR" sz="2400" b="1" i="1">
                            <a:solidFill>
                              <a:schemeClr val="bg1"/>
                            </a:solidFill>
                            <a:latin typeface="Cambria Math"/>
                          </a:rPr>
                          <m:t>𝟎</m:t>
                        </m:r>
                      </m:sub>
                    </m:sSub>
                  </m:oMath>
                </a14:m>
                <a:r>
                  <a:rPr lang="pt-BR" sz="2400" b="1" dirty="0" smtClean="0">
                    <a:solidFill>
                      <a:schemeClr val="bg1"/>
                    </a:solidFill>
                  </a:rPr>
                  <a:t> </a:t>
                </a:r>
                <a:endParaRPr lang="pt-BR" sz="2400" b="1" dirty="0">
                  <a:solidFill>
                    <a:schemeClr val="bg1"/>
                  </a:solidFill>
                </a:endParaRPr>
              </a:p>
            </p:txBody>
          </p:sp>
        </mc:Choice>
        <mc:Fallback xmlns="">
          <p:sp>
            <p:nvSpPr>
              <p:cNvPr id="6" name="Espaço Reservado para Conteúdo 2"/>
              <p:cNvSpPr txBox="1">
                <a:spLocks noRot="1" noChangeAspect="1" noMove="1" noResize="1" noEditPoints="1" noAdjustHandles="1" noChangeArrowheads="1" noChangeShapeType="1" noTextEdit="1"/>
              </p:cNvSpPr>
              <p:nvPr/>
            </p:nvSpPr>
            <p:spPr>
              <a:xfrm>
                <a:off x="1691680" y="1351347"/>
                <a:ext cx="7272808" cy="504056"/>
              </a:xfrm>
              <a:prstGeom prst="rect">
                <a:avLst/>
              </a:prstGeom>
              <a:blipFill rotWithShape="0">
                <a:blip r:embed="rId3"/>
                <a:stretch>
                  <a:fillRect l="-1341" t="-9756" b="-19512"/>
                </a:stretch>
              </a:blipFill>
            </p:spPr>
            <p:txBody>
              <a:bodyPr/>
              <a:lstStyle/>
              <a:p>
                <a:r>
                  <a:rPr lang="pt-BR">
                    <a:noFill/>
                  </a:rPr>
                  <a:t> </a:t>
                </a:r>
              </a:p>
            </p:txBody>
          </p:sp>
        </mc:Fallback>
      </mc:AlternateContent>
      <p:sp>
        <p:nvSpPr>
          <p:cNvPr id="4" name="Título 1"/>
          <p:cNvSpPr>
            <a:spLocks noGrp="1"/>
          </p:cNvSpPr>
          <p:nvPr>
            <p:ph type="title"/>
          </p:nvPr>
        </p:nvSpPr>
        <p:spPr>
          <a:xfrm>
            <a:off x="1676400" y="460375"/>
            <a:ext cx="7467600" cy="1143000"/>
          </a:xfrm>
        </p:spPr>
        <p:txBody>
          <a:bodyPr/>
          <a:lstStyle/>
          <a:p>
            <a:r>
              <a:rPr lang="pt-BR" sz="2200" b="1" dirty="0" smtClean="0">
                <a:solidFill>
                  <a:schemeClr val="bg1"/>
                </a:solidFill>
              </a:rPr>
              <a:t>6.3.1 A fonte de corrente básica com MOSFET</a:t>
            </a:r>
            <a:endParaRPr lang="pt-BR" sz="2200" b="1" dirty="0">
              <a:solidFill>
                <a:schemeClr val="bg1"/>
              </a:solidFill>
            </a:endParaRPr>
          </a:p>
        </p:txBody>
      </p:sp>
    </p:spTree>
    <p:extLst>
      <p:ext uri="{BB962C8B-B14F-4D97-AF65-F5344CB8AC3E}">
        <p14:creationId xmlns:p14="http://schemas.microsoft.com/office/powerpoint/2010/main" val="41415556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482243"/>
            <a:ext cx="4536504" cy="3845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5868144" y="1124744"/>
                <a:ext cx="3275856" cy="2952328"/>
              </a:xfrm>
            </p:spPr>
            <p:txBody>
              <a:bodyPr/>
              <a:lstStyle/>
              <a:p>
                <a:pPr marL="0" indent="0">
                  <a:buNone/>
                </a:pPr>
                <a:r>
                  <a:rPr lang="pt-BR" sz="2000" dirty="0" smtClean="0">
                    <a:solidFill>
                      <a:schemeClr val="bg1"/>
                    </a:solidFill>
                  </a:rPr>
                  <a:t>Em suma, a fonte de corrente, e o espelho de corrente, têm uma resistência de saída finita </a:t>
                </a: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a:rPr>
                          <m:t>𝑅</m:t>
                        </m:r>
                      </m:e>
                      <m:sub>
                        <m:r>
                          <a:rPr lang="pt-BR" sz="2000" b="0" i="1" smtClean="0">
                            <a:solidFill>
                              <a:schemeClr val="bg1"/>
                            </a:solidFill>
                            <a:latin typeface="Cambria Math"/>
                          </a:rPr>
                          <m:t>𝑜</m:t>
                        </m:r>
                      </m:sub>
                    </m:sSub>
                  </m:oMath>
                </a14:m>
                <a:r>
                  <a:rPr lang="pt-BR" sz="2000" dirty="0" smtClean="0">
                    <a:solidFill>
                      <a:schemeClr val="bg1"/>
                    </a:solidFill>
                  </a:rPr>
                  <a:t>, dada por</a:t>
                </a:r>
              </a:p>
              <a:p>
                <a:pPr marL="0" indent="0">
                  <a:buNone/>
                </a:pP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a:rPr>
                          <m:t>𝑅</m:t>
                        </m:r>
                      </m:e>
                      <m:sub>
                        <m:r>
                          <a:rPr lang="pt-BR" sz="2000" b="0" i="1" smtClean="0">
                            <a:solidFill>
                              <a:schemeClr val="bg1"/>
                            </a:solidFill>
                            <a:latin typeface="Cambria Math"/>
                          </a:rPr>
                          <m:t>0</m:t>
                        </m:r>
                      </m:sub>
                    </m:sSub>
                    <m:r>
                      <a:rPr lang="pt-BR" sz="2000" i="1" smtClean="0">
                        <a:solidFill>
                          <a:schemeClr val="bg1"/>
                        </a:solidFill>
                        <a:latin typeface="Cambria Math"/>
                        <a:ea typeface="Cambria Math"/>
                      </a:rPr>
                      <m:t>≡</m:t>
                    </m:r>
                    <m:f>
                      <m:fPr>
                        <m:ctrlPr>
                          <a:rPr lang="pt-BR" sz="2000" i="1" smtClean="0">
                            <a:solidFill>
                              <a:schemeClr val="bg1"/>
                            </a:solidFill>
                            <a:latin typeface="Cambria Math" panose="02040503050406030204" pitchFamily="18" charset="0"/>
                            <a:ea typeface="Cambria Math"/>
                          </a:rPr>
                        </m:ctrlPr>
                      </m:fPr>
                      <m:num>
                        <m:sSub>
                          <m:sSubPr>
                            <m:ctrlPr>
                              <a:rPr lang="pt-BR" sz="2000" i="1" smtClean="0">
                                <a:solidFill>
                                  <a:schemeClr val="bg1"/>
                                </a:solidFill>
                                <a:latin typeface="Cambria Math" panose="02040503050406030204" pitchFamily="18" charset="0"/>
                                <a:ea typeface="Cambria Math"/>
                              </a:rPr>
                            </m:ctrlPr>
                          </m:sSubPr>
                          <m:e>
                            <m:r>
                              <a:rPr lang="pt-BR" sz="2000" i="1">
                                <a:solidFill>
                                  <a:schemeClr val="bg1"/>
                                </a:solidFill>
                                <a:latin typeface="Cambria Math"/>
                                <a:ea typeface="Cambria Math"/>
                              </a:rPr>
                              <m:t>∆</m:t>
                            </m:r>
                            <m:r>
                              <a:rPr lang="pt-BR" sz="2000" i="1">
                                <a:solidFill>
                                  <a:schemeClr val="bg1"/>
                                </a:solidFill>
                                <a:latin typeface="Cambria Math"/>
                                <a:ea typeface="Cambria Math"/>
                              </a:rPr>
                              <m:t>𝑉</m:t>
                            </m:r>
                          </m:e>
                          <m:sub>
                            <m:r>
                              <a:rPr lang="pt-BR" sz="2000" b="0" i="1" smtClean="0">
                                <a:solidFill>
                                  <a:schemeClr val="bg1"/>
                                </a:solidFill>
                                <a:latin typeface="Cambria Math"/>
                                <a:ea typeface="Cambria Math"/>
                              </a:rPr>
                              <m:t>0</m:t>
                            </m:r>
                          </m:sub>
                        </m:sSub>
                      </m:num>
                      <m:den>
                        <m:sSub>
                          <m:sSubPr>
                            <m:ctrlPr>
                              <a:rPr lang="pt-BR" sz="2000" i="1">
                                <a:solidFill>
                                  <a:schemeClr val="bg1"/>
                                </a:solidFill>
                                <a:latin typeface="Cambria Math" panose="02040503050406030204" pitchFamily="18" charset="0"/>
                                <a:ea typeface="Cambria Math"/>
                              </a:rPr>
                            </m:ctrlPr>
                          </m:sSubPr>
                          <m:e>
                            <m:r>
                              <a:rPr lang="pt-BR" sz="2000" i="1">
                                <a:solidFill>
                                  <a:schemeClr val="bg1"/>
                                </a:solidFill>
                                <a:latin typeface="Cambria Math"/>
                                <a:ea typeface="Cambria Math"/>
                              </a:rPr>
                              <m:t>∆</m:t>
                            </m:r>
                            <m:r>
                              <a:rPr lang="pt-BR" sz="2000" b="0" i="1" smtClean="0">
                                <a:solidFill>
                                  <a:schemeClr val="bg1"/>
                                </a:solidFill>
                                <a:latin typeface="Cambria Math"/>
                                <a:ea typeface="Cambria Math"/>
                              </a:rPr>
                              <m:t>𝐼</m:t>
                            </m:r>
                          </m:e>
                          <m:sub>
                            <m:r>
                              <a:rPr lang="pt-BR" sz="2000" b="0" i="1" smtClean="0">
                                <a:solidFill>
                                  <a:schemeClr val="bg1"/>
                                </a:solidFill>
                                <a:latin typeface="Cambria Math"/>
                                <a:ea typeface="Cambria Math"/>
                              </a:rPr>
                              <m:t>0</m:t>
                            </m:r>
                          </m:sub>
                        </m:sSub>
                      </m:den>
                    </m:f>
                    <m:r>
                      <a:rPr lang="pt-BR" sz="2000" b="0" i="1" smtClean="0">
                        <a:solidFill>
                          <a:schemeClr val="bg1"/>
                        </a:solidFill>
                        <a:latin typeface="Cambria Math"/>
                        <a:ea typeface="Cambria Math"/>
                      </a:rPr>
                      <m:t>=</m:t>
                    </m:r>
                    <m:sSub>
                      <m:sSubPr>
                        <m:ctrlPr>
                          <a:rPr lang="pt-BR" sz="2000" b="0" i="1" smtClean="0">
                            <a:solidFill>
                              <a:schemeClr val="bg1"/>
                            </a:solidFill>
                            <a:latin typeface="Cambria Math" panose="02040503050406030204" pitchFamily="18" charset="0"/>
                            <a:ea typeface="Cambria Math"/>
                          </a:rPr>
                        </m:ctrlPr>
                      </m:sSubPr>
                      <m:e>
                        <m:r>
                          <a:rPr lang="pt-BR" sz="2000" b="0" i="1" smtClean="0">
                            <a:solidFill>
                              <a:schemeClr val="bg1"/>
                            </a:solidFill>
                            <a:latin typeface="Cambria Math"/>
                            <a:ea typeface="Cambria Math"/>
                          </a:rPr>
                          <m:t>𝑟</m:t>
                        </m:r>
                      </m:e>
                      <m:sub>
                        <m:r>
                          <a:rPr lang="pt-BR" sz="2000" b="0" i="1" smtClean="0">
                            <a:solidFill>
                              <a:schemeClr val="bg1"/>
                            </a:solidFill>
                            <a:latin typeface="Cambria Math"/>
                            <a:ea typeface="Cambria Math"/>
                          </a:rPr>
                          <m:t>𝑜</m:t>
                        </m:r>
                        <m:r>
                          <a:rPr lang="pt-BR" sz="2000" b="0" i="1" smtClean="0">
                            <a:solidFill>
                              <a:schemeClr val="bg1"/>
                            </a:solidFill>
                            <a:latin typeface="Cambria Math"/>
                            <a:ea typeface="Cambria Math"/>
                          </a:rPr>
                          <m:t>2</m:t>
                        </m:r>
                      </m:sub>
                    </m:sSub>
                    <m:r>
                      <a:rPr lang="pt-BR" sz="2000" b="0" i="1" smtClean="0">
                        <a:solidFill>
                          <a:schemeClr val="bg1"/>
                        </a:solidFill>
                        <a:latin typeface="Cambria Math"/>
                        <a:ea typeface="Cambria Math"/>
                      </a:rPr>
                      <m:t>=</m:t>
                    </m:r>
                    <m:f>
                      <m:fPr>
                        <m:ctrlPr>
                          <a:rPr lang="pt-BR" sz="2000" b="0" i="1" smtClean="0">
                            <a:solidFill>
                              <a:schemeClr val="bg1"/>
                            </a:solidFill>
                            <a:latin typeface="Cambria Math" panose="02040503050406030204" pitchFamily="18" charset="0"/>
                            <a:ea typeface="Cambria Math"/>
                          </a:rPr>
                        </m:ctrlPr>
                      </m:fPr>
                      <m:num>
                        <m:sSub>
                          <m:sSubPr>
                            <m:ctrlPr>
                              <a:rPr lang="pt-BR" sz="2000" b="0" i="1" smtClean="0">
                                <a:solidFill>
                                  <a:schemeClr val="bg1"/>
                                </a:solidFill>
                                <a:latin typeface="Cambria Math" panose="02040503050406030204" pitchFamily="18" charset="0"/>
                                <a:ea typeface="Cambria Math"/>
                              </a:rPr>
                            </m:ctrlPr>
                          </m:sSubPr>
                          <m:e>
                            <m:r>
                              <a:rPr lang="pt-BR" sz="2000" b="0" i="1" smtClean="0">
                                <a:solidFill>
                                  <a:schemeClr val="bg1"/>
                                </a:solidFill>
                                <a:latin typeface="Cambria Math"/>
                                <a:ea typeface="Cambria Math"/>
                              </a:rPr>
                              <m:t>𝑉</m:t>
                            </m:r>
                          </m:e>
                          <m:sub>
                            <m:r>
                              <a:rPr lang="pt-BR" sz="2000" b="0" i="1" smtClean="0">
                                <a:solidFill>
                                  <a:schemeClr val="bg1"/>
                                </a:solidFill>
                                <a:latin typeface="Cambria Math"/>
                                <a:ea typeface="Cambria Math"/>
                              </a:rPr>
                              <m:t>𝐴</m:t>
                            </m:r>
                            <m:r>
                              <a:rPr lang="pt-BR" sz="2000" b="0" i="1" smtClean="0">
                                <a:solidFill>
                                  <a:schemeClr val="bg1"/>
                                </a:solidFill>
                                <a:latin typeface="Cambria Math"/>
                                <a:ea typeface="Cambria Math"/>
                              </a:rPr>
                              <m:t>2</m:t>
                            </m:r>
                          </m:sub>
                        </m:sSub>
                      </m:num>
                      <m:den>
                        <m:sSub>
                          <m:sSubPr>
                            <m:ctrlPr>
                              <a:rPr lang="pt-BR" sz="2000" b="0" i="1" smtClean="0">
                                <a:solidFill>
                                  <a:schemeClr val="bg1"/>
                                </a:solidFill>
                                <a:latin typeface="Cambria Math" panose="02040503050406030204" pitchFamily="18" charset="0"/>
                                <a:ea typeface="Cambria Math"/>
                              </a:rPr>
                            </m:ctrlPr>
                          </m:sSubPr>
                          <m:e>
                            <m:r>
                              <a:rPr lang="pt-BR" sz="2000" b="0" i="1" smtClean="0">
                                <a:solidFill>
                                  <a:schemeClr val="bg1"/>
                                </a:solidFill>
                                <a:latin typeface="Cambria Math"/>
                                <a:ea typeface="Cambria Math"/>
                              </a:rPr>
                              <m:t>𝐼</m:t>
                            </m:r>
                          </m:e>
                          <m:sub>
                            <m:r>
                              <a:rPr lang="pt-BR" sz="2000" b="0" i="1" smtClean="0">
                                <a:solidFill>
                                  <a:schemeClr val="bg1"/>
                                </a:solidFill>
                                <a:latin typeface="Cambria Math"/>
                                <a:ea typeface="Cambria Math"/>
                              </a:rPr>
                              <m:t>0</m:t>
                            </m:r>
                          </m:sub>
                        </m:sSub>
                      </m:den>
                    </m:f>
                  </m:oMath>
                </a14:m>
                <a:r>
                  <a:rPr lang="pt-BR" sz="2000" dirty="0" smtClean="0">
                    <a:solidFill>
                      <a:schemeClr val="bg1"/>
                    </a:solidFill>
                  </a:rPr>
                  <a:t>   (6.10), onde </a:t>
                </a: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a:rPr>
                          <m:t>𝑉</m:t>
                        </m:r>
                      </m:e>
                      <m:sub>
                        <m:r>
                          <a:rPr lang="pt-BR" sz="2000" b="0" i="1" smtClean="0">
                            <a:solidFill>
                              <a:schemeClr val="bg1"/>
                            </a:solidFill>
                            <a:latin typeface="Cambria Math"/>
                          </a:rPr>
                          <m:t>𝐴</m:t>
                        </m:r>
                        <m:r>
                          <a:rPr lang="pt-BR" sz="2000" b="0" i="1" smtClean="0">
                            <a:solidFill>
                              <a:schemeClr val="bg1"/>
                            </a:solidFill>
                            <a:latin typeface="Cambria Math"/>
                          </a:rPr>
                          <m:t>2</m:t>
                        </m:r>
                      </m:sub>
                    </m:sSub>
                  </m:oMath>
                </a14:m>
                <a:r>
                  <a:rPr lang="pt-BR" sz="2000" dirty="0" smtClean="0">
                    <a:solidFill>
                      <a:schemeClr val="bg1"/>
                    </a:solidFill>
                  </a:rPr>
                  <a:t> é a tensão de </a:t>
                </a:r>
                <a:r>
                  <a:rPr lang="pt-BR" sz="2000" dirty="0" err="1" smtClean="0">
                    <a:solidFill>
                      <a:schemeClr val="bg1"/>
                    </a:solidFill>
                  </a:rPr>
                  <a:t>Early</a:t>
                </a:r>
                <a:r>
                  <a:rPr lang="pt-BR" sz="2000" dirty="0" smtClean="0">
                    <a:solidFill>
                      <a:schemeClr val="bg1"/>
                    </a:solidFill>
                  </a:rPr>
                  <a:t> de Q</a:t>
                </a:r>
                <a:r>
                  <a:rPr lang="pt-BR" sz="2000" baseline="-30000" dirty="0" smtClean="0">
                    <a:solidFill>
                      <a:schemeClr val="bg1"/>
                    </a:solidFill>
                  </a:rPr>
                  <a:t>2</a:t>
                </a:r>
                <a:r>
                  <a:rPr lang="pt-BR" sz="2000" dirty="0" smtClean="0">
                    <a:solidFill>
                      <a:schemeClr val="bg1"/>
                    </a:solidFill>
                  </a:rPr>
                  <a:t>.</a:t>
                </a:r>
                <a:endParaRPr lang="pt-BR" sz="2000" dirty="0">
                  <a:solidFill>
                    <a:schemeClr val="bg1"/>
                  </a:solidFill>
                </a:endParaRP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5868144" y="1124744"/>
                <a:ext cx="3275856" cy="2952328"/>
              </a:xfrm>
              <a:blipFill rotWithShape="0">
                <a:blip r:embed="rId3"/>
                <a:stretch>
                  <a:fillRect l="-2048" t="-1240" r="-3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Espaço Reservado para Conteúdo 2"/>
              <p:cNvSpPr txBox="1">
                <a:spLocks/>
              </p:cNvSpPr>
              <p:nvPr/>
            </p:nvSpPr>
            <p:spPr>
              <a:xfrm>
                <a:off x="1619672" y="4437112"/>
                <a:ext cx="7344816" cy="1946599"/>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1800" dirty="0" smtClean="0">
                    <a:solidFill>
                      <a:schemeClr val="bg1"/>
                    </a:solidFill>
                  </a:rPr>
                  <a:t>Como </a:t>
                </a:r>
                <a14:m>
                  <m:oMath xmlns:m="http://schemas.openxmlformats.org/officeDocument/2006/math">
                    <m:sSub>
                      <m:sSubPr>
                        <m:ctrlPr>
                          <a:rPr lang="pt-BR" sz="1800" i="1" smtClean="0">
                            <a:solidFill>
                              <a:schemeClr val="bg1"/>
                            </a:solidFill>
                            <a:latin typeface="Cambria Math" panose="02040503050406030204" pitchFamily="18" charset="0"/>
                          </a:rPr>
                        </m:ctrlPr>
                      </m:sSubPr>
                      <m:e>
                        <m:r>
                          <a:rPr lang="pt-BR" sz="1800" b="0" i="1" smtClean="0">
                            <a:solidFill>
                              <a:schemeClr val="bg1"/>
                            </a:solidFill>
                            <a:latin typeface="Cambria Math"/>
                          </a:rPr>
                          <m:t>𝑉</m:t>
                        </m:r>
                      </m:e>
                      <m:sub>
                        <m:r>
                          <a:rPr lang="pt-BR" sz="1800" b="0" i="1" smtClean="0">
                            <a:solidFill>
                              <a:schemeClr val="bg1"/>
                            </a:solidFill>
                            <a:latin typeface="Cambria Math"/>
                          </a:rPr>
                          <m:t>𝐴</m:t>
                        </m:r>
                      </m:sub>
                    </m:sSub>
                  </m:oMath>
                </a14:m>
                <a:r>
                  <a:rPr lang="pt-BR" sz="1800" dirty="0" smtClean="0">
                    <a:solidFill>
                      <a:schemeClr val="bg1"/>
                    </a:solidFill>
                  </a:rPr>
                  <a:t> é proporcional ao comprimento do canal, fontes de alta resistência de saída (mais próximas das ideais) são projetadas usando-se transistores com canais relativamente longos. Por fim, pode-se expressar tal corrente como</a:t>
                </a:r>
              </a:p>
              <a:p>
                <a:pPr marL="0" indent="0">
                  <a:buFontTx/>
                  <a:buNone/>
                </a:pPr>
                <a14:m>
                  <m:oMathPara xmlns:m="http://schemas.openxmlformats.org/officeDocument/2006/math">
                    <m:oMathParaPr>
                      <m:jc m:val="centerGroup"/>
                    </m:oMathParaPr>
                    <m:oMath xmlns:m="http://schemas.openxmlformats.org/officeDocument/2006/math">
                      <m:sSub>
                        <m:sSubPr>
                          <m:ctrlPr>
                            <a:rPr lang="pt-BR" sz="2000" b="1" i="1" smtClean="0">
                              <a:solidFill>
                                <a:schemeClr val="bg1"/>
                              </a:solidFill>
                              <a:latin typeface="Cambria Math" panose="02040503050406030204" pitchFamily="18" charset="0"/>
                            </a:rPr>
                          </m:ctrlPr>
                        </m:sSubPr>
                        <m:e>
                          <m:r>
                            <a:rPr lang="pt-BR" sz="2000" b="1" i="1" smtClean="0">
                              <a:solidFill>
                                <a:schemeClr val="bg1"/>
                              </a:solidFill>
                              <a:latin typeface="Cambria Math"/>
                            </a:rPr>
                            <m:t>𝑰</m:t>
                          </m:r>
                        </m:e>
                        <m:sub>
                          <m:r>
                            <a:rPr lang="pt-BR" sz="2000" b="1" i="1" smtClean="0">
                              <a:solidFill>
                                <a:schemeClr val="bg1"/>
                              </a:solidFill>
                              <a:latin typeface="Cambria Math"/>
                            </a:rPr>
                            <m:t>𝟎</m:t>
                          </m:r>
                        </m:sub>
                      </m:sSub>
                      <m:r>
                        <a:rPr lang="pt-BR" sz="2000" b="1" i="1" smtClean="0">
                          <a:solidFill>
                            <a:schemeClr val="bg1"/>
                          </a:solidFill>
                          <a:latin typeface="Cambria Math"/>
                        </a:rPr>
                        <m:t>=</m:t>
                      </m:r>
                      <m:f>
                        <m:fPr>
                          <m:ctrlPr>
                            <a:rPr lang="pt-BR" sz="2000" b="1" i="1" smtClean="0">
                              <a:solidFill>
                                <a:schemeClr val="bg1"/>
                              </a:solidFill>
                              <a:latin typeface="Cambria Math" panose="02040503050406030204" pitchFamily="18" charset="0"/>
                            </a:rPr>
                          </m:ctrlPr>
                        </m:fPr>
                        <m:num>
                          <m:sSub>
                            <m:sSubPr>
                              <m:ctrlPr>
                                <a:rPr lang="pt-BR" sz="2000" b="1" i="1" smtClean="0">
                                  <a:solidFill>
                                    <a:schemeClr val="bg1"/>
                                  </a:solidFill>
                                  <a:latin typeface="Cambria Math" panose="02040503050406030204" pitchFamily="18" charset="0"/>
                                </a:rPr>
                              </m:ctrlPr>
                            </m:sSubPr>
                            <m:e>
                              <m:d>
                                <m:dPr>
                                  <m:ctrlPr>
                                    <a:rPr lang="pt-BR" sz="2000" b="1" i="1" smtClean="0">
                                      <a:solidFill>
                                        <a:schemeClr val="bg1"/>
                                      </a:solidFill>
                                      <a:latin typeface="Cambria Math" panose="02040503050406030204" pitchFamily="18" charset="0"/>
                                    </a:rPr>
                                  </m:ctrlPr>
                                </m:dPr>
                                <m:e>
                                  <m:f>
                                    <m:fPr>
                                      <m:type m:val="skw"/>
                                      <m:ctrlPr>
                                        <a:rPr lang="pt-BR" sz="2000" b="1" i="1" smtClean="0">
                                          <a:solidFill>
                                            <a:schemeClr val="bg1"/>
                                          </a:solidFill>
                                          <a:latin typeface="Cambria Math" panose="02040503050406030204" pitchFamily="18" charset="0"/>
                                        </a:rPr>
                                      </m:ctrlPr>
                                    </m:fPr>
                                    <m:num>
                                      <m:r>
                                        <a:rPr lang="pt-BR" sz="2000" b="1" i="1" smtClean="0">
                                          <a:solidFill>
                                            <a:schemeClr val="bg1"/>
                                          </a:solidFill>
                                          <a:latin typeface="Cambria Math"/>
                                        </a:rPr>
                                        <m:t>𝑾</m:t>
                                      </m:r>
                                    </m:num>
                                    <m:den>
                                      <m:r>
                                        <a:rPr lang="pt-BR" sz="2000" b="1" i="1" smtClean="0">
                                          <a:solidFill>
                                            <a:schemeClr val="bg1"/>
                                          </a:solidFill>
                                          <a:latin typeface="Cambria Math"/>
                                        </a:rPr>
                                        <m:t>𝑳</m:t>
                                      </m:r>
                                    </m:den>
                                  </m:f>
                                </m:e>
                              </m:d>
                            </m:e>
                            <m:sub>
                              <m:r>
                                <a:rPr lang="pt-BR" sz="2000" b="1" i="1" smtClean="0">
                                  <a:solidFill>
                                    <a:schemeClr val="bg1"/>
                                  </a:solidFill>
                                  <a:latin typeface="Cambria Math"/>
                                </a:rPr>
                                <m:t>𝟐</m:t>
                              </m:r>
                            </m:sub>
                          </m:sSub>
                        </m:num>
                        <m:den>
                          <m:sSub>
                            <m:sSubPr>
                              <m:ctrlPr>
                                <a:rPr lang="pt-BR" sz="2000" b="1" i="1">
                                  <a:solidFill>
                                    <a:schemeClr val="bg1"/>
                                  </a:solidFill>
                                  <a:latin typeface="Cambria Math" panose="02040503050406030204" pitchFamily="18" charset="0"/>
                                </a:rPr>
                              </m:ctrlPr>
                            </m:sSubPr>
                            <m:e>
                              <m:d>
                                <m:dPr>
                                  <m:ctrlPr>
                                    <a:rPr lang="pt-BR" sz="2000" b="1" i="1">
                                      <a:solidFill>
                                        <a:schemeClr val="bg1"/>
                                      </a:solidFill>
                                      <a:latin typeface="Cambria Math" panose="02040503050406030204" pitchFamily="18" charset="0"/>
                                    </a:rPr>
                                  </m:ctrlPr>
                                </m:dPr>
                                <m:e>
                                  <m:f>
                                    <m:fPr>
                                      <m:type m:val="skw"/>
                                      <m:ctrlPr>
                                        <a:rPr lang="pt-BR" sz="2000" b="1" i="1">
                                          <a:solidFill>
                                            <a:schemeClr val="bg1"/>
                                          </a:solidFill>
                                          <a:latin typeface="Cambria Math" panose="02040503050406030204" pitchFamily="18" charset="0"/>
                                        </a:rPr>
                                      </m:ctrlPr>
                                    </m:fPr>
                                    <m:num>
                                      <m:r>
                                        <a:rPr lang="pt-BR" sz="2000" b="1" i="1">
                                          <a:solidFill>
                                            <a:schemeClr val="bg1"/>
                                          </a:solidFill>
                                          <a:latin typeface="Cambria Math"/>
                                        </a:rPr>
                                        <m:t>𝑾</m:t>
                                      </m:r>
                                    </m:num>
                                    <m:den>
                                      <m:r>
                                        <a:rPr lang="pt-BR" sz="2000" b="1" i="1">
                                          <a:solidFill>
                                            <a:schemeClr val="bg1"/>
                                          </a:solidFill>
                                          <a:latin typeface="Cambria Math"/>
                                        </a:rPr>
                                        <m:t>𝑳</m:t>
                                      </m:r>
                                    </m:den>
                                  </m:f>
                                </m:e>
                              </m:d>
                            </m:e>
                            <m:sub>
                              <m:r>
                                <a:rPr lang="pt-BR" sz="2000" b="1" i="1" smtClean="0">
                                  <a:solidFill>
                                    <a:schemeClr val="bg1"/>
                                  </a:solidFill>
                                  <a:latin typeface="Cambria Math"/>
                                </a:rPr>
                                <m:t>𝟏</m:t>
                              </m:r>
                            </m:sub>
                          </m:sSub>
                        </m:den>
                      </m:f>
                      <m:sSub>
                        <m:sSubPr>
                          <m:ctrlPr>
                            <a:rPr lang="pt-BR" sz="2000" b="1" i="1" smtClean="0">
                              <a:solidFill>
                                <a:schemeClr val="bg1"/>
                              </a:solidFill>
                              <a:latin typeface="Cambria Math" panose="02040503050406030204" pitchFamily="18" charset="0"/>
                            </a:rPr>
                          </m:ctrlPr>
                        </m:sSubPr>
                        <m:e>
                          <m:r>
                            <a:rPr lang="pt-BR" sz="2000" b="1" i="1" smtClean="0">
                              <a:solidFill>
                                <a:schemeClr val="bg1"/>
                              </a:solidFill>
                              <a:latin typeface="Cambria Math"/>
                            </a:rPr>
                            <m:t>𝑰</m:t>
                          </m:r>
                        </m:e>
                        <m:sub>
                          <m:r>
                            <a:rPr lang="pt-BR" sz="2000" b="1" i="1" smtClean="0">
                              <a:solidFill>
                                <a:schemeClr val="bg1"/>
                              </a:solidFill>
                              <a:latin typeface="Cambria Math"/>
                            </a:rPr>
                            <m:t>𝑹𝑬𝑭</m:t>
                          </m:r>
                        </m:sub>
                      </m:sSub>
                      <m:d>
                        <m:dPr>
                          <m:ctrlPr>
                            <a:rPr lang="pt-BR" sz="2000" b="1" i="1" smtClean="0">
                              <a:solidFill>
                                <a:schemeClr val="bg1"/>
                              </a:solidFill>
                              <a:latin typeface="Cambria Math" panose="02040503050406030204" pitchFamily="18" charset="0"/>
                            </a:rPr>
                          </m:ctrlPr>
                        </m:dPr>
                        <m:e>
                          <m:r>
                            <a:rPr lang="pt-BR" sz="2000" b="1" i="1" smtClean="0">
                              <a:solidFill>
                                <a:schemeClr val="bg1"/>
                              </a:solidFill>
                              <a:latin typeface="Cambria Math"/>
                            </a:rPr>
                            <m:t>𝟏</m:t>
                          </m:r>
                          <m:r>
                            <a:rPr lang="pt-BR" sz="2000" b="1" i="1" smtClean="0">
                              <a:solidFill>
                                <a:schemeClr val="bg1"/>
                              </a:solidFill>
                              <a:latin typeface="Cambria Math"/>
                            </a:rPr>
                            <m:t>+</m:t>
                          </m:r>
                          <m:f>
                            <m:fPr>
                              <m:ctrlPr>
                                <a:rPr lang="pt-BR" sz="2000" b="1" i="1" smtClean="0">
                                  <a:solidFill>
                                    <a:schemeClr val="bg1"/>
                                  </a:solidFill>
                                  <a:latin typeface="Cambria Math" panose="02040503050406030204" pitchFamily="18" charset="0"/>
                                </a:rPr>
                              </m:ctrlPr>
                            </m:fPr>
                            <m:num>
                              <m:sSub>
                                <m:sSubPr>
                                  <m:ctrlPr>
                                    <a:rPr lang="pt-BR" sz="2000" b="1" i="1" smtClean="0">
                                      <a:solidFill>
                                        <a:schemeClr val="bg1"/>
                                      </a:solidFill>
                                      <a:latin typeface="Cambria Math" panose="02040503050406030204" pitchFamily="18" charset="0"/>
                                    </a:rPr>
                                  </m:ctrlPr>
                                </m:sSubPr>
                                <m:e>
                                  <m:r>
                                    <a:rPr lang="pt-BR" sz="2000" b="1" i="1" smtClean="0">
                                      <a:solidFill>
                                        <a:schemeClr val="bg1"/>
                                      </a:solidFill>
                                      <a:latin typeface="Cambria Math"/>
                                    </a:rPr>
                                    <m:t>𝑽</m:t>
                                  </m:r>
                                </m:e>
                                <m:sub>
                                  <m:r>
                                    <a:rPr lang="pt-BR" sz="2000" b="1" i="1" smtClean="0">
                                      <a:solidFill>
                                        <a:schemeClr val="bg1"/>
                                      </a:solidFill>
                                      <a:latin typeface="Cambria Math"/>
                                    </a:rPr>
                                    <m:t>𝟎</m:t>
                                  </m:r>
                                </m:sub>
                              </m:sSub>
                              <m:r>
                                <a:rPr lang="pt-BR" sz="2000" b="1" i="1" smtClean="0">
                                  <a:solidFill>
                                    <a:schemeClr val="bg1"/>
                                  </a:solidFill>
                                  <a:latin typeface="Cambria Math"/>
                                </a:rPr>
                                <m:t>−</m:t>
                              </m:r>
                              <m:sSub>
                                <m:sSubPr>
                                  <m:ctrlPr>
                                    <a:rPr lang="pt-BR" sz="2000" b="1" i="1" smtClean="0">
                                      <a:solidFill>
                                        <a:schemeClr val="bg1"/>
                                      </a:solidFill>
                                      <a:latin typeface="Cambria Math" panose="02040503050406030204" pitchFamily="18" charset="0"/>
                                    </a:rPr>
                                  </m:ctrlPr>
                                </m:sSubPr>
                                <m:e>
                                  <m:r>
                                    <a:rPr lang="pt-BR" sz="2000" b="1" i="1" smtClean="0">
                                      <a:solidFill>
                                        <a:schemeClr val="bg1"/>
                                      </a:solidFill>
                                      <a:latin typeface="Cambria Math"/>
                                    </a:rPr>
                                    <m:t>𝑽</m:t>
                                  </m:r>
                                </m:e>
                                <m:sub>
                                  <m:r>
                                    <a:rPr lang="pt-BR" sz="2000" b="1" i="1" smtClean="0">
                                      <a:solidFill>
                                        <a:schemeClr val="bg1"/>
                                      </a:solidFill>
                                      <a:latin typeface="Cambria Math"/>
                                    </a:rPr>
                                    <m:t>𝑮𝑺</m:t>
                                  </m:r>
                                </m:sub>
                              </m:sSub>
                            </m:num>
                            <m:den>
                              <m:sSub>
                                <m:sSubPr>
                                  <m:ctrlPr>
                                    <a:rPr lang="pt-BR" sz="2000" b="1" i="1" smtClean="0">
                                      <a:solidFill>
                                        <a:schemeClr val="bg1"/>
                                      </a:solidFill>
                                      <a:latin typeface="Cambria Math" panose="02040503050406030204" pitchFamily="18" charset="0"/>
                                    </a:rPr>
                                  </m:ctrlPr>
                                </m:sSubPr>
                                <m:e>
                                  <m:r>
                                    <a:rPr lang="pt-BR" sz="2000" b="1" i="1" smtClean="0">
                                      <a:solidFill>
                                        <a:schemeClr val="bg1"/>
                                      </a:solidFill>
                                      <a:latin typeface="Cambria Math"/>
                                    </a:rPr>
                                    <m:t>𝑽</m:t>
                                  </m:r>
                                </m:e>
                                <m:sub>
                                  <m:r>
                                    <a:rPr lang="pt-BR" sz="2000" b="1" i="1" smtClean="0">
                                      <a:solidFill>
                                        <a:schemeClr val="bg1"/>
                                      </a:solidFill>
                                      <a:latin typeface="Cambria Math"/>
                                    </a:rPr>
                                    <m:t>𝑨</m:t>
                                  </m:r>
                                  <m:r>
                                    <a:rPr lang="pt-BR" sz="2000" b="1" i="1" smtClean="0">
                                      <a:solidFill>
                                        <a:schemeClr val="bg1"/>
                                      </a:solidFill>
                                      <a:latin typeface="Cambria Math"/>
                                    </a:rPr>
                                    <m:t>𝟐</m:t>
                                  </m:r>
                                </m:sub>
                              </m:sSub>
                            </m:den>
                          </m:f>
                        </m:e>
                      </m:d>
                    </m:oMath>
                  </m:oMathPara>
                </a14:m>
                <a:endParaRPr lang="pt-BR" sz="2000" b="1" dirty="0">
                  <a:solidFill>
                    <a:schemeClr val="bg1"/>
                  </a:solidFill>
                </a:endParaRPr>
              </a:p>
            </p:txBody>
          </p:sp>
        </mc:Choice>
        <mc:Fallback xmlns="">
          <p:sp>
            <p:nvSpPr>
              <p:cNvPr id="4" name="Espaço Reservado para Conteúdo 2"/>
              <p:cNvSpPr txBox="1">
                <a:spLocks noRot="1" noChangeAspect="1" noMove="1" noResize="1" noEditPoints="1" noAdjustHandles="1" noChangeArrowheads="1" noChangeShapeType="1" noTextEdit="1"/>
              </p:cNvSpPr>
              <p:nvPr/>
            </p:nvSpPr>
            <p:spPr>
              <a:xfrm>
                <a:off x="1619672" y="4437112"/>
                <a:ext cx="7344816" cy="1946599"/>
              </a:xfrm>
              <a:prstGeom prst="rect">
                <a:avLst/>
              </a:prstGeom>
              <a:blipFill rotWithShape="0">
                <a:blip r:embed="rId4"/>
                <a:stretch>
                  <a:fillRect l="-747" t="-1881" r="-913"/>
                </a:stretch>
              </a:blipFill>
            </p:spPr>
            <p:txBody>
              <a:bodyPr/>
              <a:lstStyle/>
              <a:p>
                <a:r>
                  <a:rPr lang="pt-BR">
                    <a:noFill/>
                  </a:rPr>
                  <a:t> </a:t>
                </a:r>
              </a:p>
            </p:txBody>
          </p:sp>
        </mc:Fallback>
      </mc:AlternateContent>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57503"/>
            <a:ext cx="5256584" cy="4159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spaço Reservado para Conteúdo 2"/>
          <p:cNvSpPr txBox="1">
            <a:spLocks/>
          </p:cNvSpPr>
          <p:nvPr/>
        </p:nvSpPr>
        <p:spPr>
          <a:xfrm>
            <a:off x="1547664" y="836712"/>
            <a:ext cx="7344816" cy="576064"/>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dirty="0" smtClean="0">
                <a:solidFill>
                  <a:schemeClr val="bg1"/>
                </a:solidFill>
              </a:rPr>
              <a:t>6.3.2 Circuitos direcionadores de corrente</a:t>
            </a:r>
            <a:endParaRPr lang="pt-BR" sz="3600" b="1" dirty="0">
              <a:solidFill>
                <a:schemeClr val="bg1"/>
              </a:solidFill>
            </a:endParaRPr>
          </a:p>
        </p:txBody>
      </p:sp>
      <mc:AlternateContent xmlns:mc="http://schemas.openxmlformats.org/markup-compatibility/2006" xmlns:a14="http://schemas.microsoft.com/office/drawing/2010/main">
        <mc:Choice Requires="a14">
          <p:sp>
            <p:nvSpPr>
              <p:cNvPr id="7" name="Espaço Reservado para Conteúdo 2"/>
              <p:cNvSpPr txBox="1">
                <a:spLocks/>
              </p:cNvSpPr>
              <p:nvPr/>
            </p:nvSpPr>
            <p:spPr>
              <a:xfrm>
                <a:off x="1547664" y="5661248"/>
                <a:ext cx="6129064" cy="936104"/>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𝑉</m:t>
                        </m:r>
                      </m:e>
                      <m:sub>
                        <m:r>
                          <a:rPr lang="pt-BR" sz="2200" b="0" i="1" smtClean="0">
                            <a:solidFill>
                              <a:schemeClr val="bg1"/>
                            </a:solidFill>
                            <a:latin typeface="Cambria Math" panose="02040503050406030204" pitchFamily="18" charset="0"/>
                          </a:rPr>
                          <m:t>𝐷</m:t>
                        </m:r>
                        <m:r>
                          <a:rPr lang="pt-BR" sz="2200" b="0" i="1" smtClean="0">
                            <a:solidFill>
                              <a:schemeClr val="bg1"/>
                            </a:solidFill>
                            <a:latin typeface="Cambria Math" panose="02040503050406030204" pitchFamily="18" charset="0"/>
                          </a:rPr>
                          <m:t>2</m:t>
                        </m:r>
                      </m:sub>
                    </m:sSub>
                    <m:r>
                      <a:rPr lang="pt-BR" sz="2200" b="0" i="1" smtClean="0">
                        <a:solidFill>
                          <a:schemeClr val="bg1"/>
                        </a:solidFill>
                        <a:latin typeface="Cambria Math" panose="02040503050406030204" pitchFamily="18" charset="0"/>
                      </a:rPr>
                      <m:t>,</m:t>
                    </m:r>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rPr>
                          <m:t>𝑉</m:t>
                        </m:r>
                      </m:e>
                      <m:sub>
                        <m:r>
                          <a:rPr lang="pt-BR" sz="2200" i="1">
                            <a:solidFill>
                              <a:schemeClr val="bg1"/>
                            </a:solidFill>
                            <a:latin typeface="Cambria Math" panose="02040503050406030204" pitchFamily="18" charset="0"/>
                          </a:rPr>
                          <m:t>𝐷</m:t>
                        </m:r>
                        <m:r>
                          <a:rPr lang="pt-BR" sz="2200" b="0" i="1" smtClean="0">
                            <a:solidFill>
                              <a:schemeClr val="bg1"/>
                            </a:solidFill>
                            <a:latin typeface="Cambria Math" panose="02040503050406030204" pitchFamily="18" charset="0"/>
                          </a:rPr>
                          <m:t>3</m:t>
                        </m:r>
                      </m:sub>
                    </m:sSub>
                    <m:r>
                      <a:rPr lang="pt-BR" sz="2200" i="1">
                        <a:solidFill>
                          <a:schemeClr val="bg1"/>
                        </a:solidFill>
                        <a:latin typeface="Cambria Math" panose="02040503050406030204" pitchFamily="18" charset="0"/>
                        <a:ea typeface="Cambria Math" panose="02040503050406030204" pitchFamily="18" charset="0"/>
                      </a:rPr>
                      <m:t>≥</m:t>
                    </m:r>
                    <m:sSub>
                      <m:sSubPr>
                        <m:ctrlPr>
                          <a:rPr lang="pt-BR" sz="2200" b="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m:t>
                        </m:r>
                        <m:r>
                          <a:rPr lang="pt-BR" sz="2200" b="0" i="1" smtClean="0">
                            <a:solidFill>
                              <a:schemeClr val="bg1"/>
                            </a:solidFill>
                            <a:latin typeface="Cambria Math" panose="02040503050406030204" pitchFamily="18" charset="0"/>
                          </a:rPr>
                          <m:t>𝑉</m:t>
                        </m:r>
                      </m:e>
                      <m:sub>
                        <m:r>
                          <a:rPr lang="pt-BR" sz="2200" b="0" i="1" smtClean="0">
                            <a:solidFill>
                              <a:schemeClr val="bg1"/>
                            </a:solidFill>
                            <a:latin typeface="Cambria Math" panose="02040503050406030204" pitchFamily="18" charset="0"/>
                          </a:rPr>
                          <m:t>𝑆𝑆</m:t>
                        </m:r>
                      </m:sub>
                    </m:sSub>
                    <m:r>
                      <a:rPr lang="pt-BR" sz="2200" b="0" i="1" smtClean="0">
                        <a:solidFill>
                          <a:schemeClr val="bg1"/>
                        </a:solidFill>
                        <a:latin typeface="Cambria Math" panose="02040503050406030204" pitchFamily="18" charset="0"/>
                      </a:rPr>
                      <m:t>+</m:t>
                    </m:r>
                    <m:sSub>
                      <m:sSubPr>
                        <m:ctrlPr>
                          <a:rPr lang="pt-BR" sz="2200" b="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𝑉</m:t>
                        </m:r>
                      </m:e>
                      <m:sub>
                        <m:r>
                          <a:rPr lang="pt-BR" sz="2200" b="0" i="1" smtClean="0">
                            <a:solidFill>
                              <a:schemeClr val="bg1"/>
                            </a:solidFill>
                            <a:latin typeface="Cambria Math" panose="02040503050406030204" pitchFamily="18" charset="0"/>
                          </a:rPr>
                          <m:t>𝐺𝑆</m:t>
                        </m:r>
                        <m:r>
                          <a:rPr lang="pt-BR" sz="2200" b="0" i="1" smtClean="0">
                            <a:solidFill>
                              <a:schemeClr val="bg1"/>
                            </a:solidFill>
                            <a:latin typeface="Cambria Math" panose="02040503050406030204" pitchFamily="18" charset="0"/>
                          </a:rPr>
                          <m:t>1</m:t>
                        </m:r>
                      </m:sub>
                    </m:sSub>
                    <m:r>
                      <a:rPr lang="pt-BR" sz="2200" b="0" i="1" smtClean="0">
                        <a:solidFill>
                          <a:schemeClr val="bg1"/>
                        </a:solidFill>
                        <a:latin typeface="Cambria Math" panose="02040503050406030204" pitchFamily="18" charset="0"/>
                      </a:rPr>
                      <m:t>−</m:t>
                    </m:r>
                    <m:sSub>
                      <m:sSubPr>
                        <m:ctrlPr>
                          <a:rPr lang="pt-BR" sz="2200" b="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𝑉</m:t>
                        </m:r>
                      </m:e>
                      <m:sub>
                        <m:r>
                          <a:rPr lang="pt-BR" sz="2200" b="0" i="1" smtClean="0">
                            <a:solidFill>
                              <a:schemeClr val="bg1"/>
                            </a:solidFill>
                            <a:latin typeface="Cambria Math" panose="02040503050406030204" pitchFamily="18" charset="0"/>
                          </a:rPr>
                          <m:t>𝑡𝑛</m:t>
                        </m:r>
                      </m:sub>
                    </m:sSub>
                    <m:r>
                      <a:rPr lang="pt-BR" sz="2200" b="1" i="0" smtClean="0">
                        <a:solidFill>
                          <a:schemeClr val="bg1"/>
                        </a:solidFill>
                        <a:latin typeface="Cambria Math" panose="02040503050406030204" pitchFamily="18" charset="0"/>
                      </a:rPr>
                      <m:t>=−</m:t>
                    </m:r>
                    <m:sSub>
                      <m:sSubPr>
                        <m:ctrlPr>
                          <a:rPr lang="pt-BR" sz="2200" b="1" i="1" smtClean="0">
                            <a:solidFill>
                              <a:schemeClr val="bg1"/>
                            </a:solidFill>
                            <a:latin typeface="Cambria Math" panose="02040503050406030204" pitchFamily="18" charset="0"/>
                          </a:rPr>
                        </m:ctrlPr>
                      </m:sSubPr>
                      <m:e>
                        <m:r>
                          <a:rPr lang="pt-BR" sz="2200" b="1" i="1" smtClean="0">
                            <a:solidFill>
                              <a:schemeClr val="bg1"/>
                            </a:solidFill>
                            <a:latin typeface="Cambria Math" panose="02040503050406030204" pitchFamily="18" charset="0"/>
                          </a:rPr>
                          <m:t>𝑽</m:t>
                        </m:r>
                      </m:e>
                      <m:sub>
                        <m:r>
                          <a:rPr lang="pt-BR" sz="2200" b="1" i="1" smtClean="0">
                            <a:solidFill>
                              <a:schemeClr val="bg1"/>
                            </a:solidFill>
                            <a:latin typeface="Cambria Math" panose="02040503050406030204" pitchFamily="18" charset="0"/>
                          </a:rPr>
                          <m:t>𝑺𝑺</m:t>
                        </m:r>
                      </m:sub>
                    </m:sSub>
                    <m:r>
                      <a:rPr lang="pt-BR" sz="2200" b="1" i="1" smtClean="0">
                        <a:solidFill>
                          <a:schemeClr val="bg1"/>
                        </a:solidFill>
                        <a:latin typeface="Cambria Math" panose="02040503050406030204" pitchFamily="18" charset="0"/>
                      </a:rPr>
                      <m:t>+</m:t>
                    </m:r>
                    <m:sSub>
                      <m:sSubPr>
                        <m:ctrlPr>
                          <a:rPr lang="pt-BR" sz="2200" b="1" i="1" smtClean="0">
                            <a:solidFill>
                              <a:schemeClr val="bg1"/>
                            </a:solidFill>
                            <a:latin typeface="Cambria Math" panose="02040503050406030204" pitchFamily="18" charset="0"/>
                          </a:rPr>
                        </m:ctrlPr>
                      </m:sSubPr>
                      <m:e>
                        <m:r>
                          <a:rPr lang="pt-BR" sz="2200" b="1" i="1" smtClean="0">
                            <a:solidFill>
                              <a:schemeClr val="bg1"/>
                            </a:solidFill>
                            <a:latin typeface="Cambria Math" panose="02040503050406030204" pitchFamily="18" charset="0"/>
                          </a:rPr>
                          <m:t>𝑽</m:t>
                        </m:r>
                      </m:e>
                      <m:sub>
                        <m:r>
                          <a:rPr lang="pt-BR" sz="2200" b="1" i="1" smtClean="0">
                            <a:solidFill>
                              <a:schemeClr val="bg1"/>
                            </a:solidFill>
                            <a:latin typeface="Cambria Math" panose="02040503050406030204" pitchFamily="18" charset="0"/>
                          </a:rPr>
                          <m:t>𝑶𝑽</m:t>
                        </m:r>
                        <m:r>
                          <a:rPr lang="pt-BR" sz="2200" b="1" i="1" smtClean="0">
                            <a:solidFill>
                              <a:schemeClr val="bg1"/>
                            </a:solidFill>
                            <a:latin typeface="Cambria Math" panose="02040503050406030204" pitchFamily="18" charset="0"/>
                          </a:rPr>
                          <m:t>𝟏</m:t>
                        </m:r>
                      </m:sub>
                    </m:sSub>
                  </m:oMath>
                </a14:m>
                <a:r>
                  <a:rPr lang="pt-BR" sz="2200" b="1" dirty="0" smtClean="0">
                    <a:solidFill>
                      <a:schemeClr val="bg1"/>
                    </a:solidFill>
                  </a:rPr>
                  <a:t> </a:t>
                </a:r>
              </a:p>
              <a:p>
                <a:pPr marL="0" indent="0">
                  <a:lnSpc>
                    <a:spcPct val="150000"/>
                  </a:lnSpc>
                  <a:buFontTx/>
                  <a:buNone/>
                </a:pPr>
                <a14:m>
                  <m:oMathPara xmlns:m="http://schemas.openxmlformats.org/officeDocument/2006/math">
                    <m:oMathParaPr>
                      <m:jc m:val="centerGroup"/>
                    </m:oMathParaPr>
                    <m:oMath xmlns:m="http://schemas.openxmlformats.org/officeDocument/2006/math">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rPr>
                            <m:t>𝑉</m:t>
                          </m:r>
                        </m:e>
                        <m:sub>
                          <m:r>
                            <a:rPr lang="pt-BR" sz="2200" i="1">
                              <a:solidFill>
                                <a:schemeClr val="bg1"/>
                              </a:solidFill>
                              <a:latin typeface="Cambria Math" panose="02040503050406030204" pitchFamily="18" charset="0"/>
                            </a:rPr>
                            <m:t>𝐷</m:t>
                          </m:r>
                          <m:r>
                            <a:rPr lang="pt-BR" sz="2200" b="0" i="1" smtClean="0">
                              <a:solidFill>
                                <a:schemeClr val="bg1"/>
                              </a:solidFill>
                              <a:latin typeface="Cambria Math" panose="02040503050406030204" pitchFamily="18" charset="0"/>
                            </a:rPr>
                            <m:t>5</m:t>
                          </m:r>
                        </m:sub>
                      </m:sSub>
                      <m:r>
                        <a:rPr lang="pt-BR" sz="2200" i="1">
                          <a:solidFill>
                            <a:schemeClr val="bg1"/>
                          </a:solidFill>
                          <a:latin typeface="Cambria Math" panose="02040503050406030204" pitchFamily="18" charset="0"/>
                          <a:ea typeface="Cambria Math" panose="02040503050406030204" pitchFamily="18" charset="0"/>
                        </a:rPr>
                        <m:t>≥</m:t>
                      </m:r>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rPr>
                            <m:t>−</m:t>
                          </m:r>
                          <m:r>
                            <a:rPr lang="pt-BR" sz="2200" i="1">
                              <a:solidFill>
                                <a:schemeClr val="bg1"/>
                              </a:solidFill>
                              <a:latin typeface="Cambria Math" panose="02040503050406030204" pitchFamily="18" charset="0"/>
                            </a:rPr>
                            <m:t>𝑉</m:t>
                          </m:r>
                        </m:e>
                        <m:sub>
                          <m:r>
                            <a:rPr lang="pt-BR" sz="2200" i="1">
                              <a:solidFill>
                                <a:schemeClr val="bg1"/>
                              </a:solidFill>
                              <a:latin typeface="Cambria Math" panose="02040503050406030204" pitchFamily="18" charset="0"/>
                            </a:rPr>
                            <m:t>𝑆𝑆</m:t>
                          </m:r>
                        </m:sub>
                      </m:sSub>
                      <m:r>
                        <a:rPr lang="pt-BR" sz="2200" i="1">
                          <a:solidFill>
                            <a:schemeClr val="bg1"/>
                          </a:solidFill>
                          <a:latin typeface="Cambria Math" panose="02040503050406030204" pitchFamily="18" charset="0"/>
                        </a:rPr>
                        <m:t>+</m:t>
                      </m:r>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rPr>
                            <m:t>𝑉</m:t>
                          </m:r>
                        </m:e>
                        <m:sub>
                          <m:r>
                            <a:rPr lang="pt-BR" sz="2200" b="0" i="1" smtClean="0">
                              <a:solidFill>
                                <a:schemeClr val="bg1"/>
                              </a:solidFill>
                              <a:latin typeface="Cambria Math" panose="02040503050406030204" pitchFamily="18" charset="0"/>
                            </a:rPr>
                            <m:t>𝑂𝑉</m:t>
                          </m:r>
                          <m:r>
                            <a:rPr lang="pt-BR" sz="2200" b="0" i="1" smtClean="0">
                              <a:solidFill>
                                <a:schemeClr val="bg1"/>
                              </a:solidFill>
                              <a:latin typeface="Cambria Math" panose="02040503050406030204" pitchFamily="18" charset="0"/>
                            </a:rPr>
                            <m:t>5</m:t>
                          </m:r>
                        </m:sub>
                      </m:sSub>
                    </m:oMath>
                  </m:oMathPara>
                </a14:m>
                <a:endParaRPr lang="pt-BR" sz="2200" b="1" dirty="0">
                  <a:solidFill>
                    <a:schemeClr val="bg1"/>
                  </a:solidFill>
                </a:endParaRPr>
              </a:p>
            </p:txBody>
          </p:sp>
        </mc:Choice>
        <mc:Fallback xmlns="">
          <p:sp>
            <p:nvSpPr>
              <p:cNvPr id="7" name="Espaço Reservado para Conteúdo 2"/>
              <p:cNvSpPr txBox="1">
                <a:spLocks noRot="1" noChangeAspect="1" noMove="1" noResize="1" noEditPoints="1" noAdjustHandles="1" noChangeArrowheads="1" noChangeShapeType="1" noTextEdit="1"/>
              </p:cNvSpPr>
              <p:nvPr/>
            </p:nvSpPr>
            <p:spPr>
              <a:xfrm>
                <a:off x="1547664" y="5661248"/>
                <a:ext cx="6129064" cy="936104"/>
              </a:xfrm>
              <a:prstGeom prst="rect">
                <a:avLst/>
              </a:prstGeom>
              <a:blipFill rotWithShape="0">
                <a:blip r:embed="rId6"/>
                <a:stretch>
                  <a:fillRect l="-100"/>
                </a:stretch>
              </a:blipFill>
            </p:spPr>
            <p:txBody>
              <a:bodyPr/>
              <a:lstStyle/>
              <a:p>
                <a:r>
                  <a:rPr lang="pt-BR">
                    <a:noFill/>
                  </a:rPr>
                  <a:t> </a:t>
                </a:r>
              </a:p>
            </p:txBody>
          </p:sp>
        </mc:Fallback>
      </mc:AlternateContent>
      <p:grpSp>
        <p:nvGrpSpPr>
          <p:cNvPr id="24" name="Grupo 23"/>
          <p:cNvGrpSpPr/>
          <p:nvPr/>
        </p:nvGrpSpPr>
        <p:grpSpPr>
          <a:xfrm>
            <a:off x="6723856" y="1484784"/>
            <a:ext cx="2321024" cy="3456384"/>
            <a:chOff x="6723856" y="1484784"/>
            <a:chExt cx="2321024" cy="3456384"/>
          </a:xfrm>
        </p:grpSpPr>
        <mc:AlternateContent xmlns:mc="http://schemas.openxmlformats.org/markup-compatibility/2006" xmlns:a14="http://schemas.microsoft.com/office/drawing/2010/main">
          <mc:Choice Requires="a14">
            <p:sp>
              <p:nvSpPr>
                <p:cNvPr id="4" name="Espaço Reservado para Conteúdo 2"/>
                <p:cNvSpPr txBox="1">
                  <a:spLocks/>
                </p:cNvSpPr>
                <p:nvPr/>
              </p:nvSpPr>
              <p:spPr>
                <a:xfrm>
                  <a:off x="6732240" y="1484784"/>
                  <a:ext cx="2312640" cy="864096"/>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14:m>
                    <m:oMathPara xmlns:m="http://schemas.openxmlformats.org/officeDocument/2006/math">
                      <m:oMathParaPr>
                        <m:jc m:val="centerGroup"/>
                      </m:oMathParaPr>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𝐼</m:t>
                            </m:r>
                          </m:e>
                          <m:sub>
                            <m:r>
                              <a:rPr lang="pt-BR" sz="2000" b="0" i="1" smtClean="0">
                                <a:solidFill>
                                  <a:schemeClr val="bg1"/>
                                </a:solidFill>
                                <a:latin typeface="Cambria Math" panose="02040503050406030204" pitchFamily="18" charset="0"/>
                              </a:rPr>
                              <m:t>2</m:t>
                            </m:r>
                          </m:sub>
                        </m:sSub>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𝐼</m:t>
                            </m:r>
                          </m:e>
                          <m:sub>
                            <m:r>
                              <a:rPr lang="pt-BR" sz="2000" b="0" i="1" smtClean="0">
                                <a:solidFill>
                                  <a:schemeClr val="bg1"/>
                                </a:solidFill>
                                <a:latin typeface="Cambria Math" panose="02040503050406030204" pitchFamily="18" charset="0"/>
                              </a:rPr>
                              <m:t>𝑅𝐸𝐹</m:t>
                            </m:r>
                          </m:sub>
                        </m:sSub>
                        <m:f>
                          <m:fPr>
                            <m:ctrlPr>
                              <a:rPr lang="pt-BR" sz="2000" b="0" i="1" smtClean="0">
                                <a:solidFill>
                                  <a:schemeClr val="bg1"/>
                                </a:solidFill>
                                <a:latin typeface="Cambria Math" panose="02040503050406030204" pitchFamily="18" charset="0"/>
                              </a:rPr>
                            </m:ctrlPr>
                          </m:fPr>
                          <m:num>
                            <m:sSub>
                              <m:sSubPr>
                                <m:ctrlPr>
                                  <a:rPr lang="pt-BR" sz="2000" b="0" i="1" smtClean="0">
                                    <a:solidFill>
                                      <a:schemeClr val="bg1"/>
                                    </a:solidFill>
                                    <a:latin typeface="Cambria Math" panose="02040503050406030204" pitchFamily="18" charset="0"/>
                                  </a:rPr>
                                </m:ctrlPr>
                              </m:sSubPr>
                              <m:e>
                                <m:d>
                                  <m:dPr>
                                    <m:ctrlPr>
                                      <a:rPr lang="pt-BR" sz="2000" b="0" i="1" smtClean="0">
                                        <a:solidFill>
                                          <a:schemeClr val="bg1"/>
                                        </a:solidFill>
                                        <a:latin typeface="Cambria Math" panose="02040503050406030204" pitchFamily="18" charset="0"/>
                                      </a:rPr>
                                    </m:ctrlPr>
                                  </m:dPr>
                                  <m:e>
                                    <m:f>
                                      <m:fPr>
                                        <m:type m:val="lin"/>
                                        <m:ctrlPr>
                                          <a:rPr lang="pt-BR" sz="2000" b="0" i="1" smtClean="0">
                                            <a:solidFill>
                                              <a:schemeClr val="bg1"/>
                                            </a:solidFill>
                                            <a:latin typeface="Cambria Math" panose="02040503050406030204" pitchFamily="18" charset="0"/>
                                          </a:rPr>
                                        </m:ctrlPr>
                                      </m:fPr>
                                      <m:num>
                                        <m:r>
                                          <a:rPr lang="pt-BR" sz="2000" b="0" i="1" smtClean="0">
                                            <a:solidFill>
                                              <a:schemeClr val="bg1"/>
                                            </a:solidFill>
                                            <a:latin typeface="Cambria Math" panose="02040503050406030204" pitchFamily="18" charset="0"/>
                                          </a:rPr>
                                          <m:t>𝑊</m:t>
                                        </m:r>
                                      </m:num>
                                      <m:den>
                                        <m:r>
                                          <a:rPr lang="pt-BR" sz="2000" b="0" i="1" smtClean="0">
                                            <a:solidFill>
                                              <a:schemeClr val="bg1"/>
                                            </a:solidFill>
                                            <a:latin typeface="Cambria Math" panose="02040503050406030204" pitchFamily="18" charset="0"/>
                                          </a:rPr>
                                          <m:t>𝐿</m:t>
                                        </m:r>
                                      </m:den>
                                    </m:f>
                                  </m:e>
                                </m:d>
                              </m:e>
                              <m:sub>
                                <m:r>
                                  <a:rPr lang="pt-BR" sz="2000" b="0" i="1" smtClean="0">
                                    <a:solidFill>
                                      <a:schemeClr val="bg1"/>
                                    </a:solidFill>
                                    <a:latin typeface="Cambria Math" panose="02040503050406030204" pitchFamily="18" charset="0"/>
                                  </a:rPr>
                                  <m:t>2</m:t>
                                </m:r>
                              </m:sub>
                            </m:sSub>
                          </m:num>
                          <m:den>
                            <m:sSub>
                              <m:sSubPr>
                                <m:ctrlPr>
                                  <a:rPr lang="pt-BR" sz="2000" i="1">
                                    <a:solidFill>
                                      <a:schemeClr val="bg1"/>
                                    </a:solidFill>
                                    <a:latin typeface="Cambria Math" panose="02040503050406030204" pitchFamily="18" charset="0"/>
                                  </a:rPr>
                                </m:ctrlPr>
                              </m:sSubPr>
                              <m:e>
                                <m:d>
                                  <m:dPr>
                                    <m:ctrlPr>
                                      <a:rPr lang="pt-BR" sz="2000" i="1">
                                        <a:solidFill>
                                          <a:schemeClr val="bg1"/>
                                        </a:solidFill>
                                        <a:latin typeface="Cambria Math" panose="02040503050406030204" pitchFamily="18" charset="0"/>
                                      </a:rPr>
                                    </m:ctrlPr>
                                  </m:dPr>
                                  <m:e>
                                    <m:f>
                                      <m:fPr>
                                        <m:type m:val="lin"/>
                                        <m:ctrlPr>
                                          <a:rPr lang="pt-BR" sz="2000" i="1">
                                            <a:solidFill>
                                              <a:schemeClr val="bg1"/>
                                            </a:solidFill>
                                            <a:latin typeface="Cambria Math" panose="02040503050406030204" pitchFamily="18" charset="0"/>
                                          </a:rPr>
                                        </m:ctrlPr>
                                      </m:fPr>
                                      <m:num>
                                        <m:r>
                                          <a:rPr lang="pt-BR" sz="2000" i="1">
                                            <a:solidFill>
                                              <a:schemeClr val="bg1"/>
                                            </a:solidFill>
                                            <a:latin typeface="Cambria Math" panose="02040503050406030204" pitchFamily="18" charset="0"/>
                                          </a:rPr>
                                          <m:t>𝑊</m:t>
                                        </m:r>
                                      </m:num>
                                      <m:den>
                                        <m:r>
                                          <a:rPr lang="pt-BR" sz="2000" i="1">
                                            <a:solidFill>
                                              <a:schemeClr val="bg1"/>
                                            </a:solidFill>
                                            <a:latin typeface="Cambria Math" panose="02040503050406030204" pitchFamily="18" charset="0"/>
                                          </a:rPr>
                                          <m:t>𝐿</m:t>
                                        </m:r>
                                      </m:den>
                                    </m:f>
                                  </m:e>
                                </m:d>
                              </m:e>
                              <m:sub>
                                <m:r>
                                  <a:rPr lang="pt-BR" sz="2000" b="0" i="1" smtClean="0">
                                    <a:solidFill>
                                      <a:schemeClr val="bg1"/>
                                    </a:solidFill>
                                    <a:latin typeface="Cambria Math" panose="02040503050406030204" pitchFamily="18" charset="0"/>
                                  </a:rPr>
                                  <m:t>1</m:t>
                                </m:r>
                              </m:sub>
                            </m:sSub>
                          </m:den>
                        </m:f>
                      </m:oMath>
                    </m:oMathPara>
                  </a14:m>
                  <a:endParaRPr lang="pt-BR" sz="3600" b="1" dirty="0">
                    <a:solidFill>
                      <a:schemeClr val="bg1"/>
                    </a:solidFill>
                  </a:endParaRPr>
                </a:p>
              </p:txBody>
            </p:sp>
          </mc:Choice>
          <mc:Fallback xmlns="">
            <p:sp>
              <p:nvSpPr>
                <p:cNvPr id="4" name="Espaço Reservado para Conteúdo 2"/>
                <p:cNvSpPr txBox="1">
                  <a:spLocks noRot="1" noChangeAspect="1" noMove="1" noResize="1" noEditPoints="1" noAdjustHandles="1" noChangeArrowheads="1" noChangeShapeType="1" noTextEdit="1"/>
                </p:cNvSpPr>
                <p:nvPr/>
              </p:nvSpPr>
              <p:spPr>
                <a:xfrm>
                  <a:off x="6732240" y="1484784"/>
                  <a:ext cx="2312640" cy="864096"/>
                </a:xfrm>
                <a:prstGeom prst="rect">
                  <a:avLst/>
                </a:prstGeom>
                <a:blipFill rotWithShape="0">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Espaço Reservado para Conteúdo 2"/>
                <p:cNvSpPr txBox="1">
                  <a:spLocks/>
                </p:cNvSpPr>
                <p:nvPr/>
              </p:nvSpPr>
              <p:spPr>
                <a:xfrm>
                  <a:off x="6732240" y="2420888"/>
                  <a:ext cx="2312640" cy="864096"/>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14:m>
                    <m:oMathPara xmlns:m="http://schemas.openxmlformats.org/officeDocument/2006/math">
                      <m:oMathParaPr>
                        <m:jc m:val="centerGroup"/>
                      </m:oMathParaPr>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𝐼</m:t>
                            </m:r>
                          </m:e>
                          <m:sub>
                            <m:r>
                              <a:rPr lang="pt-BR" sz="2000" b="0" i="1" smtClean="0">
                                <a:solidFill>
                                  <a:schemeClr val="bg1"/>
                                </a:solidFill>
                                <a:latin typeface="Cambria Math" panose="02040503050406030204" pitchFamily="18" charset="0"/>
                              </a:rPr>
                              <m:t>3</m:t>
                            </m:r>
                          </m:sub>
                        </m:sSub>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𝐼</m:t>
                            </m:r>
                          </m:e>
                          <m:sub>
                            <m:r>
                              <a:rPr lang="pt-BR" sz="2000" b="0" i="1" smtClean="0">
                                <a:solidFill>
                                  <a:schemeClr val="bg1"/>
                                </a:solidFill>
                                <a:latin typeface="Cambria Math" panose="02040503050406030204" pitchFamily="18" charset="0"/>
                              </a:rPr>
                              <m:t>𝑅𝐸𝐹</m:t>
                            </m:r>
                          </m:sub>
                        </m:sSub>
                        <m:f>
                          <m:fPr>
                            <m:ctrlPr>
                              <a:rPr lang="pt-BR" sz="2000" b="0" i="1" smtClean="0">
                                <a:solidFill>
                                  <a:schemeClr val="bg1"/>
                                </a:solidFill>
                                <a:latin typeface="Cambria Math" panose="02040503050406030204" pitchFamily="18" charset="0"/>
                              </a:rPr>
                            </m:ctrlPr>
                          </m:fPr>
                          <m:num>
                            <m:sSub>
                              <m:sSubPr>
                                <m:ctrlPr>
                                  <a:rPr lang="pt-BR" sz="2000" b="0" i="1" smtClean="0">
                                    <a:solidFill>
                                      <a:schemeClr val="bg1"/>
                                    </a:solidFill>
                                    <a:latin typeface="Cambria Math" panose="02040503050406030204" pitchFamily="18" charset="0"/>
                                  </a:rPr>
                                </m:ctrlPr>
                              </m:sSubPr>
                              <m:e>
                                <m:d>
                                  <m:dPr>
                                    <m:ctrlPr>
                                      <a:rPr lang="pt-BR" sz="2000" b="0" i="1" smtClean="0">
                                        <a:solidFill>
                                          <a:schemeClr val="bg1"/>
                                        </a:solidFill>
                                        <a:latin typeface="Cambria Math" panose="02040503050406030204" pitchFamily="18" charset="0"/>
                                      </a:rPr>
                                    </m:ctrlPr>
                                  </m:dPr>
                                  <m:e>
                                    <m:f>
                                      <m:fPr>
                                        <m:type m:val="lin"/>
                                        <m:ctrlPr>
                                          <a:rPr lang="pt-BR" sz="2000" b="0" i="1" smtClean="0">
                                            <a:solidFill>
                                              <a:schemeClr val="bg1"/>
                                            </a:solidFill>
                                            <a:latin typeface="Cambria Math" panose="02040503050406030204" pitchFamily="18" charset="0"/>
                                          </a:rPr>
                                        </m:ctrlPr>
                                      </m:fPr>
                                      <m:num>
                                        <m:r>
                                          <a:rPr lang="pt-BR" sz="2000" b="0" i="1" smtClean="0">
                                            <a:solidFill>
                                              <a:schemeClr val="bg1"/>
                                            </a:solidFill>
                                            <a:latin typeface="Cambria Math" panose="02040503050406030204" pitchFamily="18" charset="0"/>
                                          </a:rPr>
                                          <m:t>𝑊</m:t>
                                        </m:r>
                                      </m:num>
                                      <m:den>
                                        <m:r>
                                          <a:rPr lang="pt-BR" sz="2000" b="0" i="1" smtClean="0">
                                            <a:solidFill>
                                              <a:schemeClr val="bg1"/>
                                            </a:solidFill>
                                            <a:latin typeface="Cambria Math" panose="02040503050406030204" pitchFamily="18" charset="0"/>
                                          </a:rPr>
                                          <m:t>𝐿</m:t>
                                        </m:r>
                                      </m:den>
                                    </m:f>
                                  </m:e>
                                </m:d>
                              </m:e>
                              <m:sub>
                                <m:r>
                                  <a:rPr lang="pt-BR" sz="2000" b="0" i="1" smtClean="0">
                                    <a:solidFill>
                                      <a:schemeClr val="bg1"/>
                                    </a:solidFill>
                                    <a:latin typeface="Cambria Math" panose="02040503050406030204" pitchFamily="18" charset="0"/>
                                  </a:rPr>
                                  <m:t>3</m:t>
                                </m:r>
                              </m:sub>
                            </m:sSub>
                          </m:num>
                          <m:den>
                            <m:sSub>
                              <m:sSubPr>
                                <m:ctrlPr>
                                  <a:rPr lang="pt-BR" sz="2000" i="1">
                                    <a:solidFill>
                                      <a:schemeClr val="bg1"/>
                                    </a:solidFill>
                                    <a:latin typeface="Cambria Math" panose="02040503050406030204" pitchFamily="18" charset="0"/>
                                  </a:rPr>
                                </m:ctrlPr>
                              </m:sSubPr>
                              <m:e>
                                <m:d>
                                  <m:dPr>
                                    <m:ctrlPr>
                                      <a:rPr lang="pt-BR" sz="2000" i="1">
                                        <a:solidFill>
                                          <a:schemeClr val="bg1"/>
                                        </a:solidFill>
                                        <a:latin typeface="Cambria Math" panose="02040503050406030204" pitchFamily="18" charset="0"/>
                                      </a:rPr>
                                    </m:ctrlPr>
                                  </m:dPr>
                                  <m:e>
                                    <m:f>
                                      <m:fPr>
                                        <m:type m:val="lin"/>
                                        <m:ctrlPr>
                                          <a:rPr lang="pt-BR" sz="2000" i="1">
                                            <a:solidFill>
                                              <a:schemeClr val="bg1"/>
                                            </a:solidFill>
                                            <a:latin typeface="Cambria Math" panose="02040503050406030204" pitchFamily="18" charset="0"/>
                                          </a:rPr>
                                        </m:ctrlPr>
                                      </m:fPr>
                                      <m:num>
                                        <m:r>
                                          <a:rPr lang="pt-BR" sz="2000" i="1">
                                            <a:solidFill>
                                              <a:schemeClr val="bg1"/>
                                            </a:solidFill>
                                            <a:latin typeface="Cambria Math" panose="02040503050406030204" pitchFamily="18" charset="0"/>
                                          </a:rPr>
                                          <m:t>𝑊</m:t>
                                        </m:r>
                                      </m:num>
                                      <m:den>
                                        <m:r>
                                          <a:rPr lang="pt-BR" sz="2000" i="1">
                                            <a:solidFill>
                                              <a:schemeClr val="bg1"/>
                                            </a:solidFill>
                                            <a:latin typeface="Cambria Math" panose="02040503050406030204" pitchFamily="18" charset="0"/>
                                          </a:rPr>
                                          <m:t>𝐿</m:t>
                                        </m:r>
                                      </m:den>
                                    </m:f>
                                  </m:e>
                                </m:d>
                              </m:e>
                              <m:sub>
                                <m:r>
                                  <a:rPr lang="pt-BR" sz="2000" b="0" i="1" smtClean="0">
                                    <a:solidFill>
                                      <a:schemeClr val="bg1"/>
                                    </a:solidFill>
                                    <a:latin typeface="Cambria Math" panose="02040503050406030204" pitchFamily="18" charset="0"/>
                                  </a:rPr>
                                  <m:t>1</m:t>
                                </m:r>
                              </m:sub>
                            </m:sSub>
                          </m:den>
                        </m:f>
                      </m:oMath>
                    </m:oMathPara>
                  </a14:m>
                  <a:endParaRPr lang="pt-BR" sz="3600" b="1" dirty="0">
                    <a:solidFill>
                      <a:schemeClr val="bg1"/>
                    </a:solidFill>
                  </a:endParaRPr>
                </a:p>
              </p:txBody>
            </p:sp>
          </mc:Choice>
          <mc:Fallback xmlns="">
            <p:sp>
              <p:nvSpPr>
                <p:cNvPr id="5" name="Espaço Reservado para Conteúdo 2"/>
                <p:cNvSpPr txBox="1">
                  <a:spLocks noRot="1" noChangeAspect="1" noMove="1" noResize="1" noEditPoints="1" noAdjustHandles="1" noChangeArrowheads="1" noChangeShapeType="1" noTextEdit="1"/>
                </p:cNvSpPr>
                <p:nvPr/>
              </p:nvSpPr>
              <p:spPr>
                <a:xfrm>
                  <a:off x="6732240" y="2420888"/>
                  <a:ext cx="2312640" cy="864096"/>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Espaço Reservado para Conteúdo 2"/>
                <p:cNvSpPr txBox="1">
                  <a:spLocks/>
                </p:cNvSpPr>
                <p:nvPr/>
              </p:nvSpPr>
              <p:spPr>
                <a:xfrm>
                  <a:off x="6723856" y="4077072"/>
                  <a:ext cx="2312640" cy="864096"/>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14:m>
                    <m:oMathPara xmlns:m="http://schemas.openxmlformats.org/officeDocument/2006/math">
                      <m:oMathParaPr>
                        <m:jc m:val="centerGroup"/>
                      </m:oMathParaPr>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𝐼</m:t>
                            </m:r>
                          </m:e>
                          <m:sub>
                            <m:r>
                              <a:rPr lang="pt-BR" sz="2000" b="0" i="1" smtClean="0">
                                <a:solidFill>
                                  <a:schemeClr val="bg1"/>
                                </a:solidFill>
                                <a:latin typeface="Cambria Math" panose="02040503050406030204" pitchFamily="18" charset="0"/>
                              </a:rPr>
                              <m:t>5</m:t>
                            </m:r>
                          </m:sub>
                        </m:sSub>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𝐼</m:t>
                            </m:r>
                          </m:e>
                          <m:sub>
                            <m:r>
                              <a:rPr lang="pt-BR" sz="2000" b="0" i="1" smtClean="0">
                                <a:solidFill>
                                  <a:schemeClr val="bg1"/>
                                </a:solidFill>
                                <a:latin typeface="Cambria Math" panose="02040503050406030204" pitchFamily="18" charset="0"/>
                              </a:rPr>
                              <m:t>4</m:t>
                            </m:r>
                          </m:sub>
                        </m:sSub>
                        <m:f>
                          <m:fPr>
                            <m:ctrlPr>
                              <a:rPr lang="pt-BR" sz="2000" b="0" i="1" smtClean="0">
                                <a:solidFill>
                                  <a:schemeClr val="bg1"/>
                                </a:solidFill>
                                <a:latin typeface="Cambria Math" panose="02040503050406030204" pitchFamily="18" charset="0"/>
                              </a:rPr>
                            </m:ctrlPr>
                          </m:fPr>
                          <m:num>
                            <m:sSub>
                              <m:sSubPr>
                                <m:ctrlPr>
                                  <a:rPr lang="pt-BR" sz="2000" b="0" i="1" smtClean="0">
                                    <a:solidFill>
                                      <a:schemeClr val="bg1"/>
                                    </a:solidFill>
                                    <a:latin typeface="Cambria Math" panose="02040503050406030204" pitchFamily="18" charset="0"/>
                                  </a:rPr>
                                </m:ctrlPr>
                              </m:sSubPr>
                              <m:e>
                                <m:d>
                                  <m:dPr>
                                    <m:ctrlPr>
                                      <a:rPr lang="pt-BR" sz="2000" b="0" i="1" smtClean="0">
                                        <a:solidFill>
                                          <a:schemeClr val="bg1"/>
                                        </a:solidFill>
                                        <a:latin typeface="Cambria Math" panose="02040503050406030204" pitchFamily="18" charset="0"/>
                                      </a:rPr>
                                    </m:ctrlPr>
                                  </m:dPr>
                                  <m:e>
                                    <m:f>
                                      <m:fPr>
                                        <m:type m:val="lin"/>
                                        <m:ctrlPr>
                                          <a:rPr lang="pt-BR" sz="2000" b="0" i="1" smtClean="0">
                                            <a:solidFill>
                                              <a:schemeClr val="bg1"/>
                                            </a:solidFill>
                                            <a:latin typeface="Cambria Math" panose="02040503050406030204" pitchFamily="18" charset="0"/>
                                          </a:rPr>
                                        </m:ctrlPr>
                                      </m:fPr>
                                      <m:num>
                                        <m:r>
                                          <a:rPr lang="pt-BR" sz="2000" b="0" i="1" smtClean="0">
                                            <a:solidFill>
                                              <a:schemeClr val="bg1"/>
                                            </a:solidFill>
                                            <a:latin typeface="Cambria Math" panose="02040503050406030204" pitchFamily="18" charset="0"/>
                                          </a:rPr>
                                          <m:t>𝑊</m:t>
                                        </m:r>
                                      </m:num>
                                      <m:den>
                                        <m:r>
                                          <a:rPr lang="pt-BR" sz="2000" b="0" i="1" smtClean="0">
                                            <a:solidFill>
                                              <a:schemeClr val="bg1"/>
                                            </a:solidFill>
                                            <a:latin typeface="Cambria Math" panose="02040503050406030204" pitchFamily="18" charset="0"/>
                                          </a:rPr>
                                          <m:t>𝐿</m:t>
                                        </m:r>
                                      </m:den>
                                    </m:f>
                                  </m:e>
                                </m:d>
                              </m:e>
                              <m:sub>
                                <m:r>
                                  <a:rPr lang="pt-BR" sz="2000" b="0" i="1" smtClean="0">
                                    <a:solidFill>
                                      <a:schemeClr val="bg1"/>
                                    </a:solidFill>
                                    <a:latin typeface="Cambria Math" panose="02040503050406030204" pitchFamily="18" charset="0"/>
                                  </a:rPr>
                                  <m:t>5</m:t>
                                </m:r>
                              </m:sub>
                            </m:sSub>
                          </m:num>
                          <m:den>
                            <m:sSub>
                              <m:sSubPr>
                                <m:ctrlPr>
                                  <a:rPr lang="pt-BR" sz="2000" i="1">
                                    <a:solidFill>
                                      <a:schemeClr val="bg1"/>
                                    </a:solidFill>
                                    <a:latin typeface="Cambria Math" panose="02040503050406030204" pitchFamily="18" charset="0"/>
                                  </a:rPr>
                                </m:ctrlPr>
                              </m:sSubPr>
                              <m:e>
                                <m:d>
                                  <m:dPr>
                                    <m:ctrlPr>
                                      <a:rPr lang="pt-BR" sz="2000" i="1">
                                        <a:solidFill>
                                          <a:schemeClr val="bg1"/>
                                        </a:solidFill>
                                        <a:latin typeface="Cambria Math" panose="02040503050406030204" pitchFamily="18" charset="0"/>
                                      </a:rPr>
                                    </m:ctrlPr>
                                  </m:dPr>
                                  <m:e>
                                    <m:f>
                                      <m:fPr>
                                        <m:type m:val="lin"/>
                                        <m:ctrlPr>
                                          <a:rPr lang="pt-BR" sz="2000" i="1">
                                            <a:solidFill>
                                              <a:schemeClr val="bg1"/>
                                            </a:solidFill>
                                            <a:latin typeface="Cambria Math" panose="02040503050406030204" pitchFamily="18" charset="0"/>
                                          </a:rPr>
                                        </m:ctrlPr>
                                      </m:fPr>
                                      <m:num>
                                        <m:r>
                                          <a:rPr lang="pt-BR" sz="2000" i="1">
                                            <a:solidFill>
                                              <a:schemeClr val="bg1"/>
                                            </a:solidFill>
                                            <a:latin typeface="Cambria Math" panose="02040503050406030204" pitchFamily="18" charset="0"/>
                                          </a:rPr>
                                          <m:t>𝑊</m:t>
                                        </m:r>
                                      </m:num>
                                      <m:den>
                                        <m:r>
                                          <a:rPr lang="pt-BR" sz="2000" i="1">
                                            <a:solidFill>
                                              <a:schemeClr val="bg1"/>
                                            </a:solidFill>
                                            <a:latin typeface="Cambria Math" panose="02040503050406030204" pitchFamily="18" charset="0"/>
                                          </a:rPr>
                                          <m:t>𝐿</m:t>
                                        </m:r>
                                      </m:den>
                                    </m:f>
                                  </m:e>
                                </m:d>
                              </m:e>
                              <m:sub>
                                <m:r>
                                  <a:rPr lang="pt-BR" sz="2000" b="0" i="1" smtClean="0">
                                    <a:solidFill>
                                      <a:schemeClr val="bg1"/>
                                    </a:solidFill>
                                    <a:latin typeface="Cambria Math" panose="02040503050406030204" pitchFamily="18" charset="0"/>
                                  </a:rPr>
                                  <m:t>4</m:t>
                                </m:r>
                              </m:sub>
                            </m:sSub>
                          </m:den>
                        </m:f>
                      </m:oMath>
                    </m:oMathPara>
                  </a14:m>
                  <a:endParaRPr lang="pt-BR" sz="3600" b="1" dirty="0">
                    <a:solidFill>
                      <a:schemeClr val="bg1"/>
                    </a:solidFill>
                  </a:endParaRPr>
                </a:p>
              </p:txBody>
            </p:sp>
          </mc:Choice>
          <mc:Fallback xmlns="">
            <p:sp>
              <p:nvSpPr>
                <p:cNvPr id="6" name="Espaço Reservado para Conteúdo 2"/>
                <p:cNvSpPr txBox="1">
                  <a:spLocks noRot="1" noChangeAspect="1" noMove="1" noResize="1" noEditPoints="1" noAdjustHandles="1" noChangeArrowheads="1" noChangeShapeType="1" noTextEdit="1"/>
                </p:cNvSpPr>
                <p:nvPr/>
              </p:nvSpPr>
              <p:spPr>
                <a:xfrm>
                  <a:off x="6723856" y="4077072"/>
                  <a:ext cx="2312640" cy="864096"/>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Espaço Reservado para Conteúdo 2"/>
                <p:cNvSpPr txBox="1">
                  <a:spLocks/>
                </p:cNvSpPr>
                <p:nvPr/>
              </p:nvSpPr>
              <p:spPr>
                <a:xfrm>
                  <a:off x="6732240" y="3429000"/>
                  <a:ext cx="2312640" cy="648072"/>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14:m>
                    <m:oMathPara xmlns:m="http://schemas.openxmlformats.org/officeDocument/2006/math">
                      <m:oMathParaPr>
                        <m:jc m:val="centerGroup"/>
                      </m:oMathParaPr>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𝐼</m:t>
                            </m:r>
                          </m:e>
                          <m:sub>
                            <m:r>
                              <a:rPr lang="pt-BR" sz="2000" b="0" i="1" smtClean="0">
                                <a:solidFill>
                                  <a:schemeClr val="bg1"/>
                                </a:solidFill>
                                <a:latin typeface="Cambria Math" panose="02040503050406030204" pitchFamily="18" charset="0"/>
                              </a:rPr>
                              <m:t>4</m:t>
                            </m:r>
                          </m:sub>
                        </m:sSub>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𝐼</m:t>
                            </m:r>
                          </m:e>
                          <m:sub>
                            <m:r>
                              <a:rPr lang="pt-BR" sz="2000" b="0" i="1" smtClean="0">
                                <a:solidFill>
                                  <a:schemeClr val="bg1"/>
                                </a:solidFill>
                                <a:latin typeface="Cambria Math" panose="02040503050406030204" pitchFamily="18" charset="0"/>
                              </a:rPr>
                              <m:t>3</m:t>
                            </m:r>
                          </m:sub>
                        </m:sSub>
                      </m:oMath>
                    </m:oMathPara>
                  </a14:m>
                  <a:endParaRPr lang="pt-BR" sz="3600" b="1" dirty="0">
                    <a:solidFill>
                      <a:schemeClr val="bg1"/>
                    </a:solidFill>
                  </a:endParaRPr>
                </a:p>
              </p:txBody>
            </p:sp>
          </mc:Choice>
          <mc:Fallback xmlns="">
            <p:sp>
              <p:nvSpPr>
                <p:cNvPr id="8" name="Espaço Reservado para Conteúdo 2"/>
                <p:cNvSpPr txBox="1">
                  <a:spLocks noRot="1" noChangeAspect="1" noMove="1" noResize="1" noEditPoints="1" noAdjustHandles="1" noChangeArrowheads="1" noChangeShapeType="1" noTextEdit="1"/>
                </p:cNvSpPr>
                <p:nvPr/>
              </p:nvSpPr>
              <p:spPr>
                <a:xfrm>
                  <a:off x="6732240" y="3429000"/>
                  <a:ext cx="2312640" cy="648072"/>
                </a:xfrm>
                <a:prstGeom prst="rect">
                  <a:avLst/>
                </a:prstGeom>
                <a:blipFill rotWithShape="0">
                  <a:blip r:embed="rId7"/>
                  <a:stretch>
                    <a:fillRect/>
                  </a:stretch>
                </a:blipFill>
              </p:spPr>
              <p:txBody>
                <a:bodyPr/>
                <a:lstStyle/>
                <a:p>
                  <a:r>
                    <a:rPr lang="pt-BR">
                      <a:noFill/>
                    </a:rPr>
                    <a:t> </a:t>
                  </a:r>
                </a:p>
              </p:txBody>
            </p:sp>
          </mc:Fallback>
        </mc:AlternateContent>
      </p:grpSp>
      <p:grpSp>
        <p:nvGrpSpPr>
          <p:cNvPr id="19" name="Grupo 18"/>
          <p:cNvGrpSpPr/>
          <p:nvPr/>
        </p:nvGrpSpPr>
        <p:grpSpPr>
          <a:xfrm>
            <a:off x="1475656" y="2132856"/>
            <a:ext cx="2893032" cy="1728192"/>
            <a:chOff x="1475656" y="2132856"/>
            <a:chExt cx="2893032" cy="1728192"/>
          </a:xfrm>
        </p:grpSpPr>
        <p:sp>
          <p:nvSpPr>
            <p:cNvPr id="10" name="CaixaDeTexto 9"/>
            <p:cNvSpPr txBox="1"/>
            <p:nvPr/>
          </p:nvSpPr>
          <p:spPr bwMode="auto">
            <a:xfrm>
              <a:off x="1475656" y="2132856"/>
              <a:ext cx="2893032" cy="369332"/>
            </a:xfrm>
            <a:prstGeom prst="rect">
              <a:avLst/>
            </a:prstGeom>
            <a:blipFill rotWithShape="0">
              <a:blip r:embed="rId8"/>
              <a:stretch>
                <a:fillRect l="-1162" t="-2111" r="-498" b="-5013"/>
              </a:stretch>
            </a:blipFill>
            <a:ln w="9525">
              <a:solidFill>
                <a:srgbClr val="000000"/>
              </a:solidFill>
              <a:miter lim="800000"/>
              <a:headEnd/>
              <a:tailEnd/>
            </a:ln>
            <a:extLst/>
          </p:spPr>
          <p:txBody>
            <a:bodyPr wrap="square" lIns="0" tIns="0" rIns="0" bIns="0" rtlCol="0">
              <a:spAutoFit/>
            </a:bodyPr>
            <a:lstStyle/>
            <a:p>
              <a:r>
                <a:rPr lang="pt-BR" dirty="0" smtClean="0"/>
                <a:t>Sorvedouro de corrente</a:t>
              </a:r>
              <a:endParaRPr lang="pt-BR" dirty="0"/>
            </a:p>
          </p:txBody>
        </p:sp>
        <p:cxnSp>
          <p:nvCxnSpPr>
            <p:cNvPr id="11" name="Conector de seta reta 10"/>
            <p:cNvCxnSpPr/>
            <p:nvPr/>
          </p:nvCxnSpPr>
          <p:spPr>
            <a:xfrm>
              <a:off x="2987824" y="2502188"/>
              <a:ext cx="504056" cy="1358860"/>
            </a:xfrm>
            <a:prstGeom prst="straightConnector1">
              <a:avLst/>
            </a:prstGeom>
            <a:ln w="38100">
              <a:solidFill>
                <a:srgbClr val="F5821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upo 17"/>
          <p:cNvGrpSpPr/>
          <p:nvPr/>
        </p:nvGrpSpPr>
        <p:grpSpPr>
          <a:xfrm>
            <a:off x="2339752" y="1619508"/>
            <a:ext cx="3816424" cy="945396"/>
            <a:chOff x="2339752" y="1619508"/>
            <a:chExt cx="3816424" cy="945396"/>
          </a:xfrm>
        </p:grpSpPr>
        <p:sp>
          <p:nvSpPr>
            <p:cNvPr id="2" name="CaixaDeTexto 1"/>
            <p:cNvSpPr txBox="1"/>
            <p:nvPr/>
          </p:nvSpPr>
          <p:spPr bwMode="auto">
            <a:xfrm>
              <a:off x="2339752" y="1619508"/>
              <a:ext cx="2232248" cy="369332"/>
            </a:xfrm>
            <a:prstGeom prst="rect">
              <a:avLst/>
            </a:prstGeom>
            <a:blipFill rotWithShape="0">
              <a:blip r:embed="rId8"/>
              <a:stretch>
                <a:fillRect l="-1162" t="-2111" r="-498" b="-5013"/>
              </a:stretch>
            </a:blipFill>
            <a:ln w="9525">
              <a:solidFill>
                <a:srgbClr val="000000"/>
              </a:solidFill>
              <a:miter lim="800000"/>
              <a:headEnd/>
              <a:tailEnd/>
            </a:ln>
            <a:extLst/>
          </p:spPr>
          <p:txBody>
            <a:bodyPr wrap="square" lIns="0" tIns="0" rIns="0" bIns="0" rtlCol="0">
              <a:spAutoFit/>
            </a:bodyPr>
            <a:lstStyle/>
            <a:p>
              <a:r>
                <a:rPr lang="pt-BR" dirty="0" smtClean="0"/>
                <a:t>Fonte de corrente</a:t>
              </a:r>
              <a:endParaRPr lang="pt-BR" dirty="0"/>
            </a:p>
          </p:txBody>
        </p:sp>
        <p:cxnSp>
          <p:nvCxnSpPr>
            <p:cNvPr id="13" name="Conector de seta reta 12"/>
            <p:cNvCxnSpPr/>
            <p:nvPr/>
          </p:nvCxnSpPr>
          <p:spPr>
            <a:xfrm>
              <a:off x="4368688" y="1988840"/>
              <a:ext cx="1787488" cy="576064"/>
            </a:xfrm>
            <a:prstGeom prst="straightConnector1">
              <a:avLst/>
            </a:prstGeom>
            <a:ln w="38100">
              <a:solidFill>
                <a:srgbClr val="F5821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upo 22"/>
          <p:cNvGrpSpPr/>
          <p:nvPr/>
        </p:nvGrpSpPr>
        <p:grpSpPr>
          <a:xfrm>
            <a:off x="2051720" y="2852936"/>
            <a:ext cx="4248472" cy="864096"/>
            <a:chOff x="2051720" y="2852936"/>
            <a:chExt cx="4248472" cy="864096"/>
          </a:xfrm>
        </p:grpSpPr>
        <p:cxnSp>
          <p:nvCxnSpPr>
            <p:cNvPr id="12" name="Conector de seta reta 11"/>
            <p:cNvCxnSpPr/>
            <p:nvPr/>
          </p:nvCxnSpPr>
          <p:spPr>
            <a:xfrm>
              <a:off x="2051720" y="3356992"/>
              <a:ext cx="1656184" cy="144016"/>
            </a:xfrm>
            <a:prstGeom prst="straightConnector1">
              <a:avLst/>
            </a:prstGeom>
            <a:ln w="63500">
              <a:solidFill>
                <a:srgbClr val="F5821E"/>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p:nvPr/>
          </p:nvCxnSpPr>
          <p:spPr>
            <a:xfrm>
              <a:off x="2051720" y="3501008"/>
              <a:ext cx="2952328" cy="216024"/>
            </a:xfrm>
            <a:prstGeom prst="straightConnector1">
              <a:avLst/>
            </a:prstGeom>
            <a:ln w="63500">
              <a:solidFill>
                <a:srgbClr val="F5821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p:cNvCxnSpPr/>
            <p:nvPr/>
          </p:nvCxnSpPr>
          <p:spPr>
            <a:xfrm flipV="1">
              <a:off x="5364088" y="2852936"/>
              <a:ext cx="936104" cy="72008"/>
            </a:xfrm>
            <a:prstGeom prst="straightConnector1">
              <a:avLst/>
            </a:prstGeom>
            <a:ln w="63500">
              <a:solidFill>
                <a:srgbClr val="F5821E"/>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18"/>
                                        </p:tgtEl>
                                      </p:cBhvr>
                                    </p:animEffect>
                                    <p:set>
                                      <p:cBhvr>
                                        <p:cTn id="11" dur="1" fill="hold">
                                          <p:stCondLst>
                                            <p:cond delay="499"/>
                                          </p:stCondLst>
                                        </p:cTn>
                                        <p:tgtEl>
                                          <p:spTgt spid="1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196752"/>
            <a:ext cx="4729162" cy="343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spaço Reservado para Conteúdo 2"/>
          <p:cNvSpPr txBox="1">
            <a:spLocks/>
          </p:cNvSpPr>
          <p:nvPr/>
        </p:nvSpPr>
        <p:spPr>
          <a:xfrm>
            <a:off x="1547664" y="692696"/>
            <a:ext cx="7344816" cy="576064"/>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b="1" dirty="0" smtClean="0">
                <a:solidFill>
                  <a:schemeClr val="bg1"/>
                </a:solidFill>
              </a:rPr>
              <a:t>6.3.3 Circuitos com TBJ</a:t>
            </a:r>
            <a:endParaRPr lang="pt-BR" sz="3600" b="1" dirty="0">
              <a:solidFill>
                <a:schemeClr val="bg1"/>
              </a:solidFill>
            </a:endParaRPr>
          </a:p>
        </p:txBody>
      </p:sp>
      <p:sp>
        <p:nvSpPr>
          <p:cNvPr id="4" name="Espaço Reservado para Conteúdo 2"/>
          <p:cNvSpPr txBox="1">
            <a:spLocks/>
          </p:cNvSpPr>
          <p:nvPr/>
        </p:nvSpPr>
        <p:spPr>
          <a:xfrm>
            <a:off x="6300558" y="1196752"/>
            <a:ext cx="2744321" cy="1944216"/>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dirty="0" smtClean="0">
                <a:solidFill>
                  <a:schemeClr val="bg1"/>
                </a:solidFill>
              </a:rPr>
              <a:t>Espelho de corrente básico com TBJ, que trabalha de maneira muito similar ao circuito com MOS.</a:t>
            </a:r>
          </a:p>
        </p:txBody>
      </p:sp>
      <p:sp>
        <p:nvSpPr>
          <p:cNvPr id="5" name="Espaço Reservado para Conteúdo 2"/>
          <p:cNvSpPr txBox="1">
            <a:spLocks/>
          </p:cNvSpPr>
          <p:nvPr/>
        </p:nvSpPr>
        <p:spPr>
          <a:xfrm>
            <a:off x="1547664" y="4581128"/>
            <a:ext cx="7596336" cy="1862852"/>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dirty="0" smtClean="0">
                <a:solidFill>
                  <a:schemeClr val="bg1"/>
                </a:solidFill>
              </a:rPr>
              <a:t>Mas há duas diferenças importantes: a corrente de base não nula (ou seja, o valor finito de </a:t>
            </a:r>
            <a:r>
              <a:rPr lang="el-GR" sz="2400" dirty="0" smtClean="0">
                <a:solidFill>
                  <a:schemeClr val="bg1"/>
                </a:solidFill>
              </a:rPr>
              <a:t>β</a:t>
            </a:r>
            <a:r>
              <a:rPr lang="pt-BR" sz="2400" dirty="0" smtClean="0">
                <a:solidFill>
                  <a:schemeClr val="bg1"/>
                </a:solidFill>
              </a:rPr>
              <a:t>) do TBJ, que causa um erro na razão de transferência de corrente do espelho, e o fato da razão de transferência de corrente ser determinada pelas áreas relativas das junções base-emissor.</a:t>
            </a:r>
            <a:endParaRPr lang="pt-BR" sz="2400" dirty="0">
              <a:solidFill>
                <a:schemeClr val="bg1"/>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579" y="1196752"/>
            <a:ext cx="5152247"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spaço Reservado para Conteúdo 2"/>
          <p:cNvSpPr txBox="1">
            <a:spLocks/>
          </p:cNvSpPr>
          <p:nvPr/>
        </p:nvSpPr>
        <p:spPr>
          <a:xfrm>
            <a:off x="1547664" y="692696"/>
            <a:ext cx="4729162" cy="576064"/>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b="1" dirty="0" smtClean="0">
                <a:solidFill>
                  <a:schemeClr val="bg1"/>
                </a:solidFill>
              </a:rPr>
              <a:t>6.3.3 Circuitos com TBJ</a:t>
            </a:r>
            <a:endParaRPr lang="pt-BR" sz="3600" b="1" dirty="0">
              <a:solidFill>
                <a:schemeClr val="bg1"/>
              </a:solidFill>
            </a:endParaRPr>
          </a:p>
        </p:txBody>
      </p:sp>
      <mc:AlternateContent xmlns:mc="http://schemas.openxmlformats.org/markup-compatibility/2006" xmlns:a14="http://schemas.microsoft.com/office/drawing/2010/main">
        <mc:Choice Requires="a14">
          <p:sp>
            <p:nvSpPr>
              <p:cNvPr id="5" name="Espaço Reservado para Conteúdo 2"/>
              <p:cNvSpPr txBox="1">
                <a:spLocks/>
              </p:cNvSpPr>
              <p:nvPr/>
            </p:nvSpPr>
            <p:spPr>
              <a:xfrm>
                <a:off x="1584176" y="5013176"/>
                <a:ext cx="7596336" cy="1512168"/>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dirty="0" smtClean="0">
                    <a:solidFill>
                      <a:schemeClr val="bg1"/>
                    </a:solidFill>
                  </a:rPr>
                  <a:t>A tensão </a:t>
                </a:r>
                <a14:m>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𝑉</m:t>
                        </m:r>
                      </m:e>
                      <m:sub>
                        <m:r>
                          <a:rPr lang="pt-BR" sz="2400" b="0" i="1" smtClean="0">
                            <a:solidFill>
                              <a:schemeClr val="bg1"/>
                            </a:solidFill>
                            <a:latin typeface="Cambria Math" panose="02040503050406030204" pitchFamily="18" charset="0"/>
                          </a:rPr>
                          <m:t>𝐵𝐸</m:t>
                        </m:r>
                      </m:sub>
                    </m:sSub>
                  </m:oMath>
                </a14:m>
                <a:r>
                  <a:rPr lang="pt-BR" sz="2400" dirty="0" smtClean="0">
                    <a:solidFill>
                      <a:schemeClr val="bg1"/>
                    </a:solidFill>
                  </a:rPr>
                  <a:t> é a mesma para Q</a:t>
                </a:r>
                <a:r>
                  <a:rPr lang="pt-BR" sz="2400" baseline="-30000" dirty="0" smtClean="0">
                    <a:solidFill>
                      <a:schemeClr val="bg1"/>
                    </a:solidFill>
                  </a:rPr>
                  <a:t>2</a:t>
                </a:r>
                <a:r>
                  <a:rPr lang="pt-BR" sz="2400" dirty="0" smtClean="0">
                    <a:solidFill>
                      <a:schemeClr val="bg1"/>
                    </a:solidFill>
                  </a:rPr>
                  <a:t>. Então, se Q1 e Q2 forem casados, isto é, se as áreas de suas junções base-emissor forem as mesmas, e assim ambos tiverem a mesma corrente de escala </a:t>
                </a:r>
                <a14:m>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𝐼</m:t>
                        </m:r>
                      </m:e>
                      <m:sub>
                        <m:r>
                          <a:rPr lang="pt-BR" sz="2400" b="0" i="1" smtClean="0">
                            <a:solidFill>
                              <a:schemeClr val="bg1"/>
                            </a:solidFill>
                            <a:latin typeface="Cambria Math" panose="02040503050406030204" pitchFamily="18" charset="0"/>
                          </a:rPr>
                          <m:t>𝑆</m:t>
                        </m:r>
                      </m:sub>
                    </m:sSub>
                  </m:oMath>
                </a14:m>
                <a:r>
                  <a:rPr lang="pt-BR" sz="2400" dirty="0" smtClean="0">
                    <a:solidFill>
                      <a:schemeClr val="bg1"/>
                    </a:solidFill>
                  </a:rPr>
                  <a:t>, então </a:t>
                </a:r>
                <a14:m>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𝐼</m:t>
                        </m:r>
                      </m:e>
                      <m:sub>
                        <m:r>
                          <a:rPr lang="pt-BR" sz="2400" b="0" i="1" smtClean="0">
                            <a:solidFill>
                              <a:schemeClr val="bg1"/>
                            </a:solidFill>
                            <a:latin typeface="Cambria Math" panose="02040503050406030204" pitchFamily="18" charset="0"/>
                          </a:rPr>
                          <m:t>0</m:t>
                        </m:r>
                      </m:sub>
                    </m:sSub>
                    <m:r>
                      <a:rPr lang="pt-BR" sz="2400" b="0" i="1" smtClean="0">
                        <a:solidFill>
                          <a:schemeClr val="bg1"/>
                        </a:solidFill>
                        <a:latin typeface="Cambria Math" panose="02040503050406030204" pitchFamily="18" charset="0"/>
                      </a:rPr>
                      <m:t>=</m:t>
                    </m:r>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𝐼</m:t>
                        </m:r>
                      </m:e>
                      <m:sub>
                        <m:r>
                          <a:rPr lang="pt-BR" sz="2400" b="0" i="1" smtClean="0">
                            <a:solidFill>
                              <a:schemeClr val="bg1"/>
                            </a:solidFill>
                            <a:latin typeface="Cambria Math" panose="02040503050406030204" pitchFamily="18" charset="0"/>
                          </a:rPr>
                          <m:t>𝑅𝐸𝐹</m:t>
                        </m:r>
                      </m:sub>
                    </m:sSub>
                  </m:oMath>
                </a14:m>
                <a:r>
                  <a:rPr lang="pt-BR" sz="2400" dirty="0" smtClean="0">
                    <a:solidFill>
                      <a:schemeClr val="bg1"/>
                    </a:solidFill>
                  </a:rPr>
                  <a:t>.</a:t>
                </a:r>
                <a:endParaRPr lang="pt-BR" sz="2400" dirty="0">
                  <a:solidFill>
                    <a:schemeClr val="bg1"/>
                  </a:solidFill>
                </a:endParaRPr>
              </a:p>
            </p:txBody>
          </p:sp>
        </mc:Choice>
        <mc:Fallback xmlns="">
          <p:sp>
            <p:nvSpPr>
              <p:cNvPr id="5" name="Espaço Reservado para Conteúdo 2"/>
              <p:cNvSpPr txBox="1">
                <a:spLocks noRot="1" noChangeAspect="1" noMove="1" noResize="1" noEditPoints="1" noAdjustHandles="1" noChangeArrowheads="1" noChangeShapeType="1" noTextEdit="1"/>
              </p:cNvSpPr>
              <p:nvPr/>
            </p:nvSpPr>
            <p:spPr>
              <a:xfrm>
                <a:off x="1584176" y="5013176"/>
                <a:ext cx="7596336" cy="1512168"/>
              </a:xfrm>
              <a:prstGeom prst="rect">
                <a:avLst/>
              </a:prstGeom>
              <a:blipFill rotWithShape="0">
                <a:blip r:embed="rId3"/>
                <a:stretch>
                  <a:fillRect l="-1284" t="-3226" r="-321" b="-12097"/>
                </a:stretch>
              </a:blipFill>
            </p:spPr>
            <p:txBody>
              <a:bodyPr/>
              <a:lstStyle/>
              <a:p>
                <a:r>
                  <a:rPr lang="pt-BR">
                    <a:noFill/>
                  </a:rPr>
                  <a:t> </a:t>
                </a:r>
              </a:p>
            </p:txBody>
          </p:sp>
        </mc:Fallback>
      </mc:AlternateContent>
      <p:sp>
        <p:nvSpPr>
          <p:cNvPr id="6" name="Espaço Reservado para Conteúdo 2"/>
          <p:cNvSpPr txBox="1">
            <a:spLocks/>
          </p:cNvSpPr>
          <p:nvPr/>
        </p:nvSpPr>
        <p:spPr>
          <a:xfrm>
            <a:off x="6300558" y="980728"/>
            <a:ext cx="2744321" cy="1584176"/>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dirty="0" smtClean="0">
                <a:solidFill>
                  <a:schemeClr val="bg1"/>
                </a:solidFill>
              </a:rPr>
              <a:t>Supondo </a:t>
            </a:r>
            <a:r>
              <a:rPr lang="el-GR" sz="2400" i="1" dirty="0" smtClean="0">
                <a:solidFill>
                  <a:schemeClr val="bg1"/>
                </a:solidFill>
              </a:rPr>
              <a:t>β</a:t>
            </a:r>
            <a:r>
              <a:rPr lang="pt-BR" sz="2400" dirty="0" smtClean="0">
                <a:solidFill>
                  <a:schemeClr val="bg1"/>
                </a:solidFill>
              </a:rPr>
              <a:t> bastante alto, pode-se desprezar as correntes de base.</a:t>
            </a:r>
            <a:r>
              <a:rPr lang="pt-BR" sz="2400" dirty="0">
                <a:solidFill>
                  <a:schemeClr val="bg1"/>
                </a:solidFill>
              </a:rPr>
              <a:t> </a:t>
            </a:r>
            <a:endParaRPr lang="pt-BR" sz="2400" dirty="0" smtClean="0">
              <a:solidFill>
                <a:schemeClr val="bg1"/>
              </a:solidFill>
            </a:endParaRPr>
          </a:p>
        </p:txBody>
      </p:sp>
      <mc:AlternateContent xmlns:mc="http://schemas.openxmlformats.org/markup-compatibility/2006" xmlns:a14="http://schemas.microsoft.com/office/drawing/2010/main">
        <mc:Choice Requires="a14">
          <p:sp>
            <p:nvSpPr>
              <p:cNvPr id="7" name="Espaço Reservado para Conteúdo 2"/>
              <p:cNvSpPr txBox="1">
                <a:spLocks/>
              </p:cNvSpPr>
              <p:nvPr/>
            </p:nvSpPr>
            <p:spPr>
              <a:xfrm>
                <a:off x="6300192" y="2636912"/>
                <a:ext cx="2744321" cy="2304256"/>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dirty="0" smtClean="0">
                    <a:solidFill>
                      <a:schemeClr val="bg1"/>
                    </a:solidFill>
                  </a:rPr>
                  <a:t>A corrente </a:t>
                </a:r>
                <a14:m>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𝐼</m:t>
                        </m:r>
                      </m:e>
                      <m:sub>
                        <m:r>
                          <a:rPr lang="pt-BR" sz="2400" b="0" i="1" smtClean="0">
                            <a:solidFill>
                              <a:schemeClr val="bg1"/>
                            </a:solidFill>
                            <a:latin typeface="Cambria Math" panose="02040503050406030204" pitchFamily="18" charset="0"/>
                          </a:rPr>
                          <m:t>𝑅𝐸𝐹</m:t>
                        </m:r>
                      </m:sub>
                    </m:sSub>
                  </m:oMath>
                </a14:m>
                <a:r>
                  <a:rPr lang="pt-BR" sz="2400" dirty="0" smtClean="0">
                    <a:solidFill>
                      <a:schemeClr val="bg1"/>
                    </a:solidFill>
                  </a:rPr>
                  <a:t> passa pelo transistor conectado como diodo Q</a:t>
                </a:r>
                <a:r>
                  <a:rPr lang="pt-BR" sz="2400" baseline="-30000" dirty="0" smtClean="0">
                    <a:solidFill>
                      <a:schemeClr val="bg1"/>
                    </a:solidFill>
                  </a:rPr>
                  <a:t>1</a:t>
                </a:r>
                <a:r>
                  <a:rPr lang="pt-BR" sz="2400" dirty="0" smtClean="0">
                    <a:solidFill>
                      <a:schemeClr val="bg1"/>
                    </a:solidFill>
                  </a:rPr>
                  <a:t>, estabelecendo sua tensão </a:t>
                </a:r>
                <a14:m>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𝑉</m:t>
                        </m:r>
                      </m:e>
                      <m:sub>
                        <m:r>
                          <a:rPr lang="pt-BR" sz="2400" b="0" i="1" smtClean="0">
                            <a:solidFill>
                              <a:schemeClr val="bg1"/>
                            </a:solidFill>
                            <a:latin typeface="Cambria Math" panose="02040503050406030204" pitchFamily="18" charset="0"/>
                          </a:rPr>
                          <m:t>𝐵𝐸</m:t>
                        </m:r>
                      </m:sub>
                    </m:sSub>
                  </m:oMath>
                </a14:m>
                <a:r>
                  <a:rPr lang="pt-BR" sz="2400" dirty="0" smtClean="0">
                    <a:solidFill>
                      <a:schemeClr val="bg1"/>
                    </a:solidFill>
                  </a:rPr>
                  <a:t>.</a:t>
                </a:r>
              </a:p>
            </p:txBody>
          </p:sp>
        </mc:Choice>
        <mc:Fallback xmlns="">
          <p:sp>
            <p:nvSpPr>
              <p:cNvPr id="7" name="Espaço Reservado para Conteúdo 2"/>
              <p:cNvSpPr txBox="1">
                <a:spLocks noRot="1" noChangeAspect="1" noMove="1" noResize="1" noEditPoints="1" noAdjustHandles="1" noChangeArrowheads="1" noChangeShapeType="1" noTextEdit="1"/>
              </p:cNvSpPr>
              <p:nvPr/>
            </p:nvSpPr>
            <p:spPr>
              <a:xfrm>
                <a:off x="6300192" y="2636912"/>
                <a:ext cx="2744321" cy="2304256"/>
              </a:xfrm>
              <a:prstGeom prst="rect">
                <a:avLst/>
              </a:prstGeom>
              <a:blipFill rotWithShape="0">
                <a:blip r:embed="rId4"/>
                <a:stretch>
                  <a:fillRect l="-3326" t="-2116" r="-2882" b="-5291"/>
                </a:stretch>
              </a:blipFill>
            </p:spPr>
            <p:txBody>
              <a:bodyPr/>
              <a:lstStyle/>
              <a:p>
                <a:r>
                  <a:rPr lang="pt-BR">
                    <a:noFill/>
                  </a:rPr>
                  <a:t> </a:t>
                </a:r>
              </a:p>
            </p:txBody>
          </p:sp>
        </mc:Fallback>
      </mc:AlternateContent>
    </p:spTree>
    <p:extLst>
      <p:ext uri="{BB962C8B-B14F-4D97-AF65-F5344CB8AC3E}">
        <p14:creationId xmlns:p14="http://schemas.microsoft.com/office/powerpoint/2010/main" val="28054935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419" y="548680"/>
            <a:ext cx="5026407" cy="3652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Espaço Reservado para Conteúdo 2"/>
              <p:cNvSpPr txBox="1">
                <a:spLocks/>
              </p:cNvSpPr>
              <p:nvPr/>
            </p:nvSpPr>
            <p:spPr>
              <a:xfrm>
                <a:off x="1547664" y="4149080"/>
                <a:ext cx="7596336" cy="2448272"/>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dirty="0" smtClean="0">
                    <a:solidFill>
                      <a:schemeClr val="bg1"/>
                    </a:solidFill>
                  </a:rPr>
                  <a:t>Para obter uma razão de transferência de corrente maior que um, digamos </a:t>
                </a:r>
                <a:r>
                  <a:rPr lang="pt-BR" sz="2400" i="1" dirty="0" smtClean="0">
                    <a:solidFill>
                      <a:schemeClr val="bg1"/>
                    </a:solidFill>
                  </a:rPr>
                  <a:t>m</a:t>
                </a:r>
                <a:r>
                  <a:rPr lang="pt-BR" sz="2400" dirty="0" smtClean="0">
                    <a:solidFill>
                      <a:schemeClr val="bg1"/>
                    </a:solidFill>
                  </a:rPr>
                  <a:t>, basta que a área da junção base-emissor de Q</a:t>
                </a:r>
                <a:r>
                  <a:rPr lang="pt-BR" sz="2400" baseline="-30000" dirty="0" smtClean="0">
                    <a:solidFill>
                      <a:schemeClr val="bg1"/>
                    </a:solidFill>
                  </a:rPr>
                  <a:t>2</a:t>
                </a:r>
                <a:r>
                  <a:rPr lang="pt-BR" sz="2400" dirty="0" smtClean="0">
                    <a:solidFill>
                      <a:schemeClr val="bg1"/>
                    </a:solidFill>
                  </a:rPr>
                  <a:t> seja </a:t>
                </a:r>
                <a:r>
                  <a:rPr lang="pt-BR" sz="2400" i="1" dirty="0" smtClean="0">
                    <a:solidFill>
                      <a:schemeClr val="bg1"/>
                    </a:solidFill>
                  </a:rPr>
                  <a:t>m</a:t>
                </a:r>
                <a:r>
                  <a:rPr lang="pt-BR" sz="2400" dirty="0" smtClean="0">
                    <a:solidFill>
                      <a:schemeClr val="bg1"/>
                    </a:solidFill>
                  </a:rPr>
                  <a:t> vezes a de Q</a:t>
                </a:r>
                <a:r>
                  <a:rPr lang="pt-BR" sz="2400" baseline="-30000" dirty="0">
                    <a:solidFill>
                      <a:schemeClr val="bg1"/>
                    </a:solidFill>
                  </a:rPr>
                  <a:t>1</a:t>
                </a:r>
                <a:r>
                  <a:rPr lang="pt-BR" sz="2400" dirty="0" smtClean="0">
                    <a:solidFill>
                      <a:schemeClr val="bg1"/>
                    </a:solidFill>
                  </a:rPr>
                  <a:t>. Com isso, </a:t>
                </a:r>
                <a14:m>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𝐼</m:t>
                        </m:r>
                      </m:e>
                      <m:sub>
                        <m:r>
                          <a:rPr lang="pt-BR" sz="2400" b="0" i="1" smtClean="0">
                            <a:solidFill>
                              <a:schemeClr val="bg1"/>
                            </a:solidFill>
                            <a:latin typeface="Cambria Math" panose="02040503050406030204" pitchFamily="18" charset="0"/>
                          </a:rPr>
                          <m:t>0</m:t>
                        </m:r>
                      </m:sub>
                    </m:sSub>
                    <m:r>
                      <a:rPr lang="pt-BR" sz="2400" b="0" i="1" smtClean="0">
                        <a:solidFill>
                          <a:schemeClr val="bg1"/>
                        </a:solidFill>
                        <a:latin typeface="Cambria Math" panose="02040503050406030204" pitchFamily="18" charset="0"/>
                      </a:rPr>
                      <m:t>=</m:t>
                    </m:r>
                    <m:r>
                      <a:rPr lang="pt-BR" sz="2400" b="0" i="1" smtClean="0">
                        <a:solidFill>
                          <a:schemeClr val="bg1"/>
                        </a:solidFill>
                        <a:latin typeface="Cambria Math" panose="02040503050406030204" pitchFamily="18" charset="0"/>
                      </a:rPr>
                      <m:t>𝑚</m:t>
                    </m:r>
                    <m:sSub>
                      <m:sSubPr>
                        <m:ctrlPr>
                          <a:rPr lang="pt-BR" sz="2400" b="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𝐼</m:t>
                        </m:r>
                      </m:e>
                      <m:sub>
                        <m:r>
                          <a:rPr lang="pt-BR" sz="2400" b="0" i="1" smtClean="0">
                            <a:solidFill>
                              <a:schemeClr val="bg1"/>
                            </a:solidFill>
                            <a:latin typeface="Cambria Math" panose="02040503050406030204" pitchFamily="18" charset="0"/>
                          </a:rPr>
                          <m:t>𝑅𝐸𝐹</m:t>
                        </m:r>
                      </m:sub>
                    </m:sSub>
                  </m:oMath>
                </a14:m>
                <a:r>
                  <a:rPr lang="pt-BR" sz="2400" dirty="0" smtClean="0">
                    <a:solidFill>
                      <a:schemeClr val="bg1"/>
                    </a:solidFill>
                  </a:rPr>
                  <a:t>. Assim,</a:t>
                </a:r>
              </a:p>
              <a:p>
                <a:pPr marL="0" indent="0">
                  <a:buFontTx/>
                  <a:buNone/>
                </a:pPr>
                <a14:m>
                  <m:oMathPara xmlns:m="http://schemas.openxmlformats.org/officeDocument/2006/math">
                    <m:oMathParaPr>
                      <m:jc m:val="centerGroup"/>
                    </m:oMathParaPr>
                    <m:oMath xmlns:m="http://schemas.openxmlformats.org/officeDocument/2006/math">
                      <m:f>
                        <m:fPr>
                          <m:ctrlPr>
                            <a:rPr lang="pt-BR" sz="2400" i="1" smtClean="0">
                              <a:solidFill>
                                <a:schemeClr val="bg1"/>
                              </a:solidFill>
                              <a:latin typeface="Cambria Math" panose="02040503050406030204" pitchFamily="18" charset="0"/>
                            </a:rPr>
                          </m:ctrlPr>
                        </m:fPr>
                        <m:num>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𝐼</m:t>
                              </m:r>
                            </m:e>
                            <m:sub>
                              <m:r>
                                <a:rPr lang="pt-BR" sz="2400" b="0" i="1" smtClean="0">
                                  <a:solidFill>
                                    <a:schemeClr val="bg1"/>
                                  </a:solidFill>
                                  <a:latin typeface="Cambria Math" panose="02040503050406030204" pitchFamily="18" charset="0"/>
                                </a:rPr>
                                <m:t>0</m:t>
                              </m:r>
                            </m:sub>
                          </m:sSub>
                        </m:num>
                        <m:den>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𝐼</m:t>
                              </m:r>
                            </m:e>
                            <m:sub>
                              <m:r>
                                <a:rPr lang="pt-BR" sz="2400" b="0" i="1" smtClean="0">
                                  <a:solidFill>
                                    <a:schemeClr val="bg1"/>
                                  </a:solidFill>
                                  <a:latin typeface="Cambria Math" panose="02040503050406030204" pitchFamily="18" charset="0"/>
                                </a:rPr>
                                <m:t>𝑅𝐸𝐹</m:t>
                              </m:r>
                            </m:sub>
                          </m:sSub>
                        </m:den>
                      </m:f>
                      <m:r>
                        <a:rPr lang="pt-BR" sz="2400" b="0" i="1" smtClean="0">
                          <a:solidFill>
                            <a:schemeClr val="bg1"/>
                          </a:solidFill>
                          <a:latin typeface="Cambria Math" panose="02040503050406030204" pitchFamily="18" charset="0"/>
                        </a:rPr>
                        <m:t>=</m:t>
                      </m:r>
                      <m:f>
                        <m:fPr>
                          <m:ctrlPr>
                            <a:rPr lang="pt-BR" sz="2400" i="1">
                              <a:solidFill>
                                <a:schemeClr val="bg1"/>
                              </a:solidFill>
                              <a:latin typeface="Cambria Math" panose="02040503050406030204" pitchFamily="18" charset="0"/>
                            </a:rPr>
                          </m:ctrlPr>
                        </m:fPr>
                        <m:num>
                          <m:sSub>
                            <m:sSubPr>
                              <m:ctrlPr>
                                <a:rPr lang="pt-BR" sz="2400" i="1">
                                  <a:solidFill>
                                    <a:schemeClr val="bg1"/>
                                  </a:solidFill>
                                  <a:latin typeface="Cambria Math" panose="02040503050406030204" pitchFamily="18" charset="0"/>
                                </a:rPr>
                              </m:ctrlPr>
                            </m:sSubPr>
                            <m:e>
                              <m:r>
                                <a:rPr lang="pt-BR" sz="2400" i="1">
                                  <a:solidFill>
                                    <a:schemeClr val="bg1"/>
                                  </a:solidFill>
                                  <a:latin typeface="Cambria Math" panose="02040503050406030204" pitchFamily="18" charset="0"/>
                                </a:rPr>
                                <m:t>𝐼</m:t>
                              </m:r>
                            </m:e>
                            <m:sub>
                              <m:r>
                                <a:rPr lang="pt-BR" sz="2400" b="0" i="1" smtClean="0">
                                  <a:solidFill>
                                    <a:schemeClr val="bg1"/>
                                  </a:solidFill>
                                  <a:latin typeface="Cambria Math" panose="02040503050406030204" pitchFamily="18" charset="0"/>
                                </a:rPr>
                                <m:t>𝑆</m:t>
                              </m:r>
                              <m:r>
                                <a:rPr lang="pt-BR" sz="2400" b="0" i="1" smtClean="0">
                                  <a:solidFill>
                                    <a:schemeClr val="bg1"/>
                                  </a:solidFill>
                                  <a:latin typeface="Cambria Math" panose="02040503050406030204" pitchFamily="18" charset="0"/>
                                </a:rPr>
                                <m:t>2</m:t>
                              </m:r>
                            </m:sub>
                          </m:sSub>
                        </m:num>
                        <m:den>
                          <m:sSub>
                            <m:sSubPr>
                              <m:ctrlPr>
                                <a:rPr lang="pt-BR" sz="2400" i="1">
                                  <a:solidFill>
                                    <a:schemeClr val="bg1"/>
                                  </a:solidFill>
                                  <a:latin typeface="Cambria Math" panose="02040503050406030204" pitchFamily="18" charset="0"/>
                                </a:rPr>
                              </m:ctrlPr>
                            </m:sSubPr>
                            <m:e>
                              <m:r>
                                <a:rPr lang="pt-BR" sz="2400" i="1">
                                  <a:solidFill>
                                    <a:schemeClr val="bg1"/>
                                  </a:solidFill>
                                  <a:latin typeface="Cambria Math" panose="02040503050406030204" pitchFamily="18" charset="0"/>
                                </a:rPr>
                                <m:t>𝐼</m:t>
                              </m:r>
                            </m:e>
                            <m:sub>
                              <m:r>
                                <a:rPr lang="pt-BR" sz="2400" b="0" i="1" smtClean="0">
                                  <a:solidFill>
                                    <a:schemeClr val="bg1"/>
                                  </a:solidFill>
                                  <a:latin typeface="Cambria Math" panose="02040503050406030204" pitchFamily="18" charset="0"/>
                                </a:rPr>
                                <m:t>𝑆</m:t>
                              </m:r>
                              <m:r>
                                <a:rPr lang="pt-BR" sz="2400" b="0" i="1" smtClean="0">
                                  <a:solidFill>
                                    <a:schemeClr val="bg1"/>
                                  </a:solidFill>
                                  <a:latin typeface="Cambria Math" panose="02040503050406030204" pitchFamily="18" charset="0"/>
                                </a:rPr>
                                <m:t>1</m:t>
                              </m:r>
                            </m:sub>
                          </m:sSub>
                        </m:den>
                      </m:f>
                      <m:r>
                        <a:rPr lang="pt-BR" sz="2400" b="0" i="1" smtClean="0">
                          <a:solidFill>
                            <a:schemeClr val="bg1"/>
                          </a:solidFill>
                          <a:latin typeface="Cambria Math" panose="02040503050406030204" pitchFamily="18" charset="0"/>
                        </a:rPr>
                        <m:t>=</m:t>
                      </m:r>
                      <m:f>
                        <m:fPr>
                          <m:ctrlPr>
                            <a:rPr lang="pt-BR" sz="2400" b="0" i="1" smtClean="0">
                              <a:solidFill>
                                <a:schemeClr val="bg1"/>
                              </a:solidFill>
                              <a:latin typeface="Cambria Math" panose="02040503050406030204" pitchFamily="18" charset="0"/>
                            </a:rPr>
                          </m:ctrlPr>
                        </m:fPr>
                        <m:num>
                          <m:r>
                            <a:rPr lang="pt-BR" sz="2400" b="0" i="1" smtClean="0">
                              <a:solidFill>
                                <a:schemeClr val="bg1"/>
                              </a:solidFill>
                              <a:latin typeface="Cambria Math" panose="02040503050406030204" pitchFamily="18" charset="0"/>
                            </a:rPr>
                            <m:t>Á</m:t>
                          </m:r>
                          <m:r>
                            <a:rPr lang="pt-BR" sz="2400" b="0" i="1" smtClean="0">
                              <a:solidFill>
                                <a:schemeClr val="bg1"/>
                              </a:solidFill>
                              <a:latin typeface="Cambria Math" panose="02040503050406030204" pitchFamily="18" charset="0"/>
                            </a:rPr>
                            <m:t>𝑟𝑒𝑎</m:t>
                          </m:r>
                          <m:r>
                            <a:rPr lang="pt-BR" sz="2400" b="0" i="1" smtClean="0">
                              <a:solidFill>
                                <a:schemeClr val="bg1"/>
                              </a:solidFill>
                              <a:latin typeface="Cambria Math" panose="02040503050406030204" pitchFamily="18" charset="0"/>
                            </a:rPr>
                            <m:t> </m:t>
                          </m:r>
                          <m:r>
                            <a:rPr lang="pt-BR" sz="2400" b="0" i="1" smtClean="0">
                              <a:solidFill>
                                <a:schemeClr val="bg1"/>
                              </a:solidFill>
                              <a:latin typeface="Cambria Math" panose="02040503050406030204" pitchFamily="18" charset="0"/>
                            </a:rPr>
                            <m:t>𝑑𝑎</m:t>
                          </m:r>
                          <m:r>
                            <a:rPr lang="pt-BR" sz="2400" b="0" i="1" smtClean="0">
                              <a:solidFill>
                                <a:schemeClr val="bg1"/>
                              </a:solidFill>
                              <a:latin typeface="Cambria Math" panose="02040503050406030204" pitchFamily="18" charset="0"/>
                            </a:rPr>
                            <m:t> </m:t>
                          </m:r>
                          <m:r>
                            <a:rPr lang="pt-BR" sz="2400" b="0" i="1" smtClean="0">
                              <a:solidFill>
                                <a:schemeClr val="bg1"/>
                              </a:solidFill>
                              <a:latin typeface="Cambria Math" panose="02040503050406030204" pitchFamily="18" charset="0"/>
                            </a:rPr>
                            <m:t>𝐽𝐵𝐸</m:t>
                          </m:r>
                          <m:r>
                            <a:rPr lang="pt-BR" sz="2400" b="0" i="1" smtClean="0">
                              <a:solidFill>
                                <a:schemeClr val="bg1"/>
                              </a:solidFill>
                              <a:latin typeface="Cambria Math" panose="02040503050406030204" pitchFamily="18" charset="0"/>
                            </a:rPr>
                            <m:t> </m:t>
                          </m:r>
                          <m:r>
                            <a:rPr lang="pt-BR" sz="2400" b="0" i="1" smtClean="0">
                              <a:solidFill>
                                <a:schemeClr val="bg1"/>
                              </a:solidFill>
                              <a:latin typeface="Cambria Math" panose="02040503050406030204" pitchFamily="18" charset="0"/>
                            </a:rPr>
                            <m:t>𝑑𝑒</m:t>
                          </m:r>
                          <m:r>
                            <a:rPr lang="pt-BR" sz="2400" b="0" i="1" smtClean="0">
                              <a:solidFill>
                                <a:schemeClr val="bg1"/>
                              </a:solidFill>
                              <a:latin typeface="Cambria Math" panose="02040503050406030204" pitchFamily="18" charset="0"/>
                            </a:rPr>
                            <m:t> </m:t>
                          </m:r>
                          <m:sSub>
                            <m:sSubPr>
                              <m:ctrlPr>
                                <a:rPr lang="pt-BR" sz="2400" b="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𝑄</m:t>
                              </m:r>
                            </m:e>
                            <m:sub>
                              <m:r>
                                <a:rPr lang="pt-BR" sz="2400" b="0" i="1" smtClean="0">
                                  <a:solidFill>
                                    <a:schemeClr val="bg1"/>
                                  </a:solidFill>
                                  <a:latin typeface="Cambria Math" panose="02040503050406030204" pitchFamily="18" charset="0"/>
                                </a:rPr>
                                <m:t>2</m:t>
                              </m:r>
                            </m:sub>
                          </m:sSub>
                        </m:num>
                        <m:den>
                          <m:r>
                            <a:rPr lang="pt-BR" sz="2400" i="1">
                              <a:solidFill>
                                <a:schemeClr val="bg1"/>
                              </a:solidFill>
                              <a:latin typeface="Cambria Math" panose="02040503050406030204" pitchFamily="18" charset="0"/>
                            </a:rPr>
                            <m:t>Á</m:t>
                          </m:r>
                          <m:r>
                            <a:rPr lang="pt-BR" sz="2400" i="1">
                              <a:solidFill>
                                <a:schemeClr val="bg1"/>
                              </a:solidFill>
                              <a:latin typeface="Cambria Math" panose="02040503050406030204" pitchFamily="18" charset="0"/>
                            </a:rPr>
                            <m:t>𝑟𝑒𝑎</m:t>
                          </m:r>
                          <m:r>
                            <a:rPr lang="pt-BR" sz="2400" i="1">
                              <a:solidFill>
                                <a:schemeClr val="bg1"/>
                              </a:solidFill>
                              <a:latin typeface="Cambria Math" panose="02040503050406030204" pitchFamily="18" charset="0"/>
                            </a:rPr>
                            <m:t> </m:t>
                          </m:r>
                          <m:r>
                            <a:rPr lang="pt-BR" sz="2400" i="1">
                              <a:solidFill>
                                <a:schemeClr val="bg1"/>
                              </a:solidFill>
                              <a:latin typeface="Cambria Math" panose="02040503050406030204" pitchFamily="18" charset="0"/>
                            </a:rPr>
                            <m:t>𝑑𝑎</m:t>
                          </m:r>
                          <m:r>
                            <a:rPr lang="pt-BR" sz="2400" i="1">
                              <a:solidFill>
                                <a:schemeClr val="bg1"/>
                              </a:solidFill>
                              <a:latin typeface="Cambria Math" panose="02040503050406030204" pitchFamily="18" charset="0"/>
                            </a:rPr>
                            <m:t> </m:t>
                          </m:r>
                          <m:r>
                            <a:rPr lang="pt-BR" sz="2400" i="1">
                              <a:solidFill>
                                <a:schemeClr val="bg1"/>
                              </a:solidFill>
                              <a:latin typeface="Cambria Math" panose="02040503050406030204" pitchFamily="18" charset="0"/>
                            </a:rPr>
                            <m:t>𝐽𝐵𝐸</m:t>
                          </m:r>
                          <m:r>
                            <a:rPr lang="pt-BR" sz="2400" i="1">
                              <a:solidFill>
                                <a:schemeClr val="bg1"/>
                              </a:solidFill>
                              <a:latin typeface="Cambria Math" panose="02040503050406030204" pitchFamily="18" charset="0"/>
                            </a:rPr>
                            <m:t> </m:t>
                          </m:r>
                          <m:r>
                            <a:rPr lang="pt-BR" sz="2400" i="1">
                              <a:solidFill>
                                <a:schemeClr val="bg1"/>
                              </a:solidFill>
                              <a:latin typeface="Cambria Math" panose="02040503050406030204" pitchFamily="18" charset="0"/>
                            </a:rPr>
                            <m:t>𝑑𝑒</m:t>
                          </m:r>
                          <m:r>
                            <a:rPr lang="pt-BR" sz="2400" i="1">
                              <a:solidFill>
                                <a:schemeClr val="bg1"/>
                              </a:solidFill>
                              <a:latin typeface="Cambria Math" panose="02040503050406030204" pitchFamily="18" charset="0"/>
                            </a:rPr>
                            <m:t> </m:t>
                          </m:r>
                          <m:sSub>
                            <m:sSubPr>
                              <m:ctrlPr>
                                <a:rPr lang="pt-BR" sz="2400" i="1">
                                  <a:solidFill>
                                    <a:schemeClr val="bg1"/>
                                  </a:solidFill>
                                  <a:latin typeface="Cambria Math" panose="02040503050406030204" pitchFamily="18" charset="0"/>
                                </a:rPr>
                              </m:ctrlPr>
                            </m:sSubPr>
                            <m:e>
                              <m:r>
                                <a:rPr lang="pt-BR" sz="2400" i="1">
                                  <a:solidFill>
                                    <a:schemeClr val="bg1"/>
                                  </a:solidFill>
                                  <a:latin typeface="Cambria Math" panose="02040503050406030204" pitchFamily="18" charset="0"/>
                                </a:rPr>
                                <m:t>𝑄</m:t>
                              </m:r>
                            </m:e>
                            <m:sub>
                              <m:r>
                                <a:rPr lang="pt-BR" sz="2400" b="0" i="1" smtClean="0">
                                  <a:solidFill>
                                    <a:schemeClr val="bg1"/>
                                  </a:solidFill>
                                  <a:latin typeface="Cambria Math" panose="02040503050406030204" pitchFamily="18" charset="0"/>
                                </a:rPr>
                                <m:t>1</m:t>
                              </m:r>
                            </m:sub>
                          </m:sSub>
                        </m:den>
                      </m:f>
                    </m:oMath>
                  </m:oMathPara>
                </a14:m>
                <a:endParaRPr lang="pt-BR" sz="2400" dirty="0" smtClean="0">
                  <a:solidFill>
                    <a:schemeClr val="bg1"/>
                  </a:solidFill>
                </a:endParaRPr>
              </a:p>
              <a:p>
                <a:pPr marL="0" indent="0">
                  <a:buFontTx/>
                  <a:buNone/>
                </a:pPr>
                <a:r>
                  <a:rPr lang="pt-BR" sz="2400" dirty="0" smtClean="0">
                    <a:solidFill>
                      <a:schemeClr val="bg1"/>
                    </a:solidFill>
                  </a:rPr>
                  <a:t>Se </a:t>
                </a:r>
                <a:r>
                  <a:rPr lang="pt-BR" sz="2400" i="1" dirty="0" smtClean="0">
                    <a:solidFill>
                      <a:schemeClr val="bg1"/>
                    </a:solidFill>
                  </a:rPr>
                  <a:t>m</a:t>
                </a:r>
                <a:r>
                  <a:rPr lang="pt-BR" sz="2400" dirty="0" smtClean="0">
                    <a:solidFill>
                      <a:schemeClr val="bg1"/>
                    </a:solidFill>
                  </a:rPr>
                  <a:t> for inteiro, podem-se usar </a:t>
                </a:r>
                <a:r>
                  <a:rPr lang="pt-BR" sz="2400" i="1" dirty="0" smtClean="0">
                    <a:solidFill>
                      <a:schemeClr val="bg1"/>
                    </a:solidFill>
                  </a:rPr>
                  <a:t>m</a:t>
                </a:r>
                <a:r>
                  <a:rPr lang="pt-BR" sz="2400" dirty="0" smtClean="0">
                    <a:solidFill>
                      <a:schemeClr val="bg1"/>
                    </a:solidFill>
                  </a:rPr>
                  <a:t> transistores em paralelo.</a:t>
                </a:r>
                <a:endParaRPr lang="pt-BR" sz="2400" dirty="0">
                  <a:solidFill>
                    <a:schemeClr val="bg1"/>
                  </a:solidFill>
                </a:endParaRPr>
              </a:p>
            </p:txBody>
          </p:sp>
        </mc:Choice>
        <mc:Fallback xmlns="">
          <p:sp>
            <p:nvSpPr>
              <p:cNvPr id="5" name="Espaço Reservado para Conteúdo 2"/>
              <p:cNvSpPr txBox="1">
                <a:spLocks noRot="1" noChangeAspect="1" noMove="1" noResize="1" noEditPoints="1" noAdjustHandles="1" noChangeArrowheads="1" noChangeShapeType="1" noTextEdit="1"/>
              </p:cNvSpPr>
              <p:nvPr/>
            </p:nvSpPr>
            <p:spPr>
              <a:xfrm>
                <a:off x="1547664" y="4149080"/>
                <a:ext cx="7596336" cy="2448272"/>
              </a:xfrm>
              <a:prstGeom prst="rect">
                <a:avLst/>
              </a:prstGeom>
              <a:blipFill rotWithShape="0">
                <a:blip r:embed="rId3"/>
                <a:stretch>
                  <a:fillRect l="-1284" t="-1995" r="-1124" b="-623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Espaço Reservado para Conteúdo 2"/>
              <p:cNvSpPr txBox="1">
                <a:spLocks/>
              </p:cNvSpPr>
              <p:nvPr/>
            </p:nvSpPr>
            <p:spPr>
              <a:xfrm>
                <a:off x="6300558" y="908720"/>
                <a:ext cx="2744321" cy="3024336"/>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dirty="0" smtClean="0">
                    <a:solidFill>
                      <a:schemeClr val="bg1"/>
                    </a:solidFill>
                  </a:rPr>
                  <a:t>Para isto  ocorrer, porém, é preciso que a tensão de coletor seja cerca de 0,3V acima da de emissor (</a:t>
                </a:r>
                <a14:m>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𝑉</m:t>
                        </m:r>
                      </m:e>
                      <m:sub>
                        <m:r>
                          <a:rPr lang="pt-BR" sz="2400" b="0" i="1" smtClean="0">
                            <a:solidFill>
                              <a:schemeClr val="bg1"/>
                            </a:solidFill>
                            <a:latin typeface="Cambria Math" panose="02040503050406030204" pitchFamily="18" charset="0"/>
                          </a:rPr>
                          <m:t>𝐶𝐸</m:t>
                        </m:r>
                      </m:sub>
                    </m:sSub>
                    <m:r>
                      <a:rPr lang="pt-BR" sz="2400" i="1">
                        <a:solidFill>
                          <a:schemeClr val="bg1"/>
                        </a:solidFill>
                        <a:latin typeface="Cambria Math" panose="02040503050406030204" pitchFamily="18" charset="0"/>
                        <a:ea typeface="Cambria Math" panose="02040503050406030204" pitchFamily="18" charset="0"/>
                      </a:rPr>
                      <m:t>&gt;</m:t>
                    </m:r>
                    <m:r>
                      <a:rPr lang="pt-BR" sz="2400" b="0" i="1" smtClean="0">
                        <a:solidFill>
                          <a:schemeClr val="bg1"/>
                        </a:solidFill>
                        <a:latin typeface="Cambria Math" panose="02040503050406030204" pitchFamily="18" charset="0"/>
                        <a:ea typeface="Cambria Math" panose="02040503050406030204" pitchFamily="18" charset="0"/>
                      </a:rPr>
                      <m:t>0,3</m:t>
                    </m:r>
                    <m:r>
                      <a:rPr lang="pt-BR" sz="2400" b="0" i="1" smtClean="0">
                        <a:solidFill>
                          <a:schemeClr val="bg1"/>
                        </a:solidFill>
                        <a:latin typeface="Cambria Math" panose="02040503050406030204" pitchFamily="18" charset="0"/>
                        <a:ea typeface="Cambria Math" panose="02040503050406030204" pitchFamily="18" charset="0"/>
                      </a:rPr>
                      <m:t>𝑉</m:t>
                    </m:r>
                    <m:r>
                      <a:rPr lang="pt-BR" sz="2400" b="0" i="1" smtClean="0">
                        <a:solidFill>
                          <a:schemeClr val="bg1"/>
                        </a:solidFill>
                        <a:latin typeface="Cambria Math" panose="02040503050406030204" pitchFamily="18" charset="0"/>
                        <a:ea typeface="Cambria Math" panose="02040503050406030204" pitchFamily="18" charset="0"/>
                      </a:rPr>
                      <m:t>)</m:t>
                    </m:r>
                  </m:oMath>
                </a14:m>
                <a:r>
                  <a:rPr lang="pt-BR" sz="2400" dirty="0" smtClean="0">
                    <a:solidFill>
                      <a:schemeClr val="bg1"/>
                    </a:solidFill>
                  </a:rPr>
                  <a:t>, para manter o TBJ na região ativa. </a:t>
                </a:r>
              </a:p>
            </p:txBody>
          </p:sp>
        </mc:Choice>
        <mc:Fallback xmlns="">
          <p:sp>
            <p:nvSpPr>
              <p:cNvPr id="6" name="Espaço Reservado para Conteúdo 2"/>
              <p:cNvSpPr txBox="1">
                <a:spLocks noRot="1" noChangeAspect="1" noMove="1" noResize="1" noEditPoints="1" noAdjustHandles="1" noChangeArrowheads="1" noChangeShapeType="1" noTextEdit="1"/>
              </p:cNvSpPr>
              <p:nvPr/>
            </p:nvSpPr>
            <p:spPr>
              <a:xfrm>
                <a:off x="6300558" y="908720"/>
                <a:ext cx="2744321" cy="3024336"/>
              </a:xfrm>
              <a:prstGeom prst="rect">
                <a:avLst/>
              </a:prstGeom>
              <a:blipFill rotWithShape="0">
                <a:blip r:embed="rId4"/>
                <a:stretch>
                  <a:fillRect l="-3556" t="-1613" r="-5333" b="-4435"/>
                </a:stretch>
              </a:blipFill>
            </p:spPr>
            <p:txBody>
              <a:bodyPr/>
              <a:lstStyle/>
              <a:p>
                <a:r>
                  <a:rPr lang="pt-BR">
                    <a:noFill/>
                  </a:rPr>
                  <a:t> </a:t>
                </a:r>
              </a:p>
            </p:txBody>
          </p:sp>
        </mc:Fallback>
      </mc:AlternateContent>
      <p:grpSp>
        <p:nvGrpSpPr>
          <p:cNvPr id="7" name="Grupo 6"/>
          <p:cNvGrpSpPr/>
          <p:nvPr/>
        </p:nvGrpSpPr>
        <p:grpSpPr>
          <a:xfrm>
            <a:off x="4572000" y="2636912"/>
            <a:ext cx="4176464" cy="3960440"/>
            <a:chOff x="4572000" y="2636912"/>
            <a:chExt cx="4176464" cy="3960440"/>
          </a:xfrm>
        </p:grpSpPr>
        <p:cxnSp>
          <p:nvCxnSpPr>
            <p:cNvPr id="3" name="Conector de seta reta 2"/>
            <p:cNvCxnSpPr/>
            <p:nvPr/>
          </p:nvCxnSpPr>
          <p:spPr>
            <a:xfrm flipH="1" flipV="1">
              <a:off x="4572000" y="2636912"/>
              <a:ext cx="2448272" cy="3600400"/>
            </a:xfrm>
            <a:prstGeom prst="straightConnector1">
              <a:avLst/>
            </a:prstGeom>
            <a:ln w="50800">
              <a:solidFill>
                <a:schemeClr val="accent5">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Retângulo 3"/>
            <p:cNvSpPr/>
            <p:nvPr/>
          </p:nvSpPr>
          <p:spPr>
            <a:xfrm>
              <a:off x="5508104" y="6237312"/>
              <a:ext cx="3240360" cy="36004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19397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759932"/>
            <a:ext cx="4767262" cy="365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Espaço Reservado para Conteúdo 2"/>
              <p:cNvSpPr txBox="1">
                <a:spLocks/>
              </p:cNvSpPr>
              <p:nvPr/>
            </p:nvSpPr>
            <p:spPr>
              <a:xfrm>
                <a:off x="6364183" y="908719"/>
                <a:ext cx="2744321" cy="3726433"/>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dirty="0" smtClean="0">
                    <a:solidFill>
                      <a:schemeClr val="bg1"/>
                    </a:solidFill>
                  </a:rPr>
                  <a:t>Considerando-se, agora, </a:t>
                </a:r>
                <a:r>
                  <a:rPr lang="el-GR" sz="2400" i="1" dirty="0" smtClean="0">
                    <a:solidFill>
                      <a:schemeClr val="bg1"/>
                    </a:solidFill>
                  </a:rPr>
                  <a:t>β</a:t>
                </a:r>
                <a:r>
                  <a:rPr lang="pt-BR" sz="2400" dirty="0">
                    <a:solidFill>
                      <a:schemeClr val="bg1"/>
                    </a:solidFill>
                  </a:rPr>
                  <a:t> </a:t>
                </a:r>
                <a:r>
                  <a:rPr lang="pt-BR" sz="2400" dirty="0" smtClean="0">
                    <a:solidFill>
                      <a:schemeClr val="bg1"/>
                    </a:solidFill>
                  </a:rPr>
                  <a:t>finito, e </a:t>
                </a:r>
                <a14:m>
                  <m:oMath xmlns:m="http://schemas.openxmlformats.org/officeDocument/2006/math">
                    <m:r>
                      <a:rPr lang="pt-BR" sz="2400" i="1" dirty="0" smtClean="0">
                        <a:solidFill>
                          <a:schemeClr val="bg1"/>
                        </a:solidFill>
                        <a:latin typeface="Cambria Math" panose="02040503050406030204" pitchFamily="18" charset="0"/>
                      </a:rPr>
                      <m:t>𝑚</m:t>
                    </m:r>
                    <m:r>
                      <a:rPr lang="pt-BR" sz="2400" i="1" dirty="0" smtClean="0">
                        <a:solidFill>
                          <a:schemeClr val="bg1"/>
                        </a:solidFill>
                        <a:latin typeface="Cambria Math" panose="02040503050406030204" pitchFamily="18" charset="0"/>
                      </a:rPr>
                      <m:t>=1</m:t>
                    </m:r>
                  </m:oMath>
                </a14:m>
                <a:r>
                  <a:rPr lang="pt-BR" sz="2400" i="1" dirty="0" smtClean="0">
                    <a:solidFill>
                      <a:schemeClr val="bg1"/>
                    </a:solidFill>
                  </a:rPr>
                  <a:t>,</a:t>
                </a:r>
                <a:r>
                  <a:rPr lang="pt-BR" sz="2400" dirty="0" smtClean="0">
                    <a:solidFill>
                      <a:schemeClr val="bg1"/>
                    </a:solidFill>
                  </a:rPr>
                  <a:t> temos a figura ao lado. A partir da figura se obtém, lembrando que os dois transistores têm o mesmo V</a:t>
                </a:r>
                <a:r>
                  <a:rPr lang="pt-BR" sz="2400" baseline="-30000" dirty="0" smtClean="0">
                    <a:solidFill>
                      <a:schemeClr val="bg1"/>
                    </a:solidFill>
                  </a:rPr>
                  <a:t>BE</a:t>
                </a:r>
                <a:r>
                  <a:rPr lang="pt-BR" sz="2400" dirty="0" smtClean="0">
                    <a:solidFill>
                      <a:schemeClr val="bg1"/>
                    </a:solidFill>
                  </a:rPr>
                  <a:t>, e assim </a:t>
                </a:r>
                <a14:m>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𝐼</m:t>
                        </m:r>
                      </m:e>
                      <m:sub>
                        <m:r>
                          <a:rPr lang="pt-BR" sz="2400" b="0" i="1" smtClean="0">
                            <a:solidFill>
                              <a:schemeClr val="bg1"/>
                            </a:solidFill>
                            <a:latin typeface="Cambria Math" panose="02040503050406030204" pitchFamily="18" charset="0"/>
                          </a:rPr>
                          <m:t>0</m:t>
                        </m:r>
                      </m:sub>
                    </m:sSub>
                    <m:r>
                      <a:rPr lang="pt-BR" sz="2400" b="0" i="1" smtClean="0">
                        <a:solidFill>
                          <a:schemeClr val="bg1"/>
                        </a:solidFill>
                        <a:latin typeface="Cambria Math" panose="02040503050406030204" pitchFamily="18" charset="0"/>
                      </a:rPr>
                      <m:t>=</m:t>
                    </m:r>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𝐼</m:t>
                        </m:r>
                      </m:e>
                      <m:sub>
                        <m:r>
                          <a:rPr lang="pt-BR" sz="2400" b="0" i="1" smtClean="0">
                            <a:solidFill>
                              <a:schemeClr val="bg1"/>
                            </a:solidFill>
                            <a:latin typeface="Cambria Math" panose="02040503050406030204" pitchFamily="18" charset="0"/>
                          </a:rPr>
                          <m:t>𝐶</m:t>
                        </m:r>
                      </m:sub>
                    </m:sSub>
                  </m:oMath>
                </a14:m>
                <a:r>
                  <a:rPr lang="pt-BR" sz="2400" dirty="0" smtClean="0">
                    <a:solidFill>
                      <a:schemeClr val="bg1"/>
                    </a:solidFill>
                  </a:rPr>
                  <a:t>, </a:t>
                </a:r>
              </a:p>
            </p:txBody>
          </p:sp>
        </mc:Choice>
        <mc:Fallback xmlns="">
          <p:sp>
            <p:nvSpPr>
              <p:cNvPr id="4" name="Espaço Reservado para Conteúdo 2"/>
              <p:cNvSpPr txBox="1">
                <a:spLocks noRot="1" noChangeAspect="1" noMove="1" noResize="1" noEditPoints="1" noAdjustHandles="1" noChangeArrowheads="1" noChangeShapeType="1" noTextEdit="1"/>
              </p:cNvSpPr>
              <p:nvPr/>
            </p:nvSpPr>
            <p:spPr>
              <a:xfrm>
                <a:off x="6364183" y="908719"/>
                <a:ext cx="2744321" cy="3726433"/>
              </a:xfrm>
              <a:prstGeom prst="rect">
                <a:avLst/>
              </a:prstGeom>
              <a:blipFill rotWithShape="0">
                <a:blip r:embed="rId3"/>
                <a:stretch>
                  <a:fillRect l="-3556" t="-1309" r="-3333" b="-441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Espaço Reservado para Conteúdo 2"/>
              <p:cNvSpPr txBox="1">
                <a:spLocks/>
              </p:cNvSpPr>
              <p:nvPr/>
            </p:nvSpPr>
            <p:spPr>
              <a:xfrm>
                <a:off x="1547664" y="4653136"/>
                <a:ext cx="7596336" cy="2016224"/>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14:m>
                  <m:oMathPara xmlns:m="http://schemas.openxmlformats.org/officeDocument/2006/math">
                    <m:oMathParaPr>
                      <m:jc m:val="centerGroup"/>
                    </m:oMathParaPr>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a:solidFill>
                                <a:schemeClr val="bg1"/>
                              </a:solidFill>
                              <a:latin typeface="Cambria Math" panose="02040503050406030204" pitchFamily="18" charset="0"/>
                            </a:rPr>
                            <m:t>𝐼</m:t>
                          </m:r>
                        </m:e>
                        <m:sub>
                          <m:r>
                            <a:rPr lang="pt-BR" sz="2400">
                              <a:solidFill>
                                <a:schemeClr val="bg1"/>
                              </a:solidFill>
                              <a:latin typeface="Cambria Math" panose="02040503050406030204" pitchFamily="18" charset="0"/>
                            </a:rPr>
                            <m:t>𝑅𝐸𝐹</m:t>
                          </m:r>
                        </m:sub>
                      </m:sSub>
                      <m:r>
                        <a:rPr lang="pt-BR" sz="2400">
                          <a:solidFill>
                            <a:schemeClr val="bg1"/>
                          </a:solidFill>
                          <a:latin typeface="Cambria Math" panose="02040503050406030204" pitchFamily="18" charset="0"/>
                        </a:rPr>
                        <m:t>=</m:t>
                      </m:r>
                      <m:sSub>
                        <m:sSubPr>
                          <m:ctrlPr>
                            <a:rPr lang="pt-BR" sz="2400" i="1">
                              <a:solidFill>
                                <a:schemeClr val="bg1"/>
                              </a:solidFill>
                              <a:latin typeface="Cambria Math" panose="02040503050406030204" pitchFamily="18" charset="0"/>
                            </a:rPr>
                          </m:ctrlPr>
                        </m:sSubPr>
                        <m:e>
                          <m:r>
                            <a:rPr lang="pt-BR" sz="2400">
                              <a:solidFill>
                                <a:schemeClr val="bg1"/>
                              </a:solidFill>
                              <a:latin typeface="Cambria Math" panose="02040503050406030204" pitchFamily="18" charset="0"/>
                            </a:rPr>
                            <m:t>𝐼</m:t>
                          </m:r>
                        </m:e>
                        <m:sub>
                          <m:r>
                            <a:rPr lang="pt-BR" sz="2400">
                              <a:solidFill>
                                <a:schemeClr val="bg1"/>
                              </a:solidFill>
                              <a:latin typeface="Cambria Math" panose="02040503050406030204" pitchFamily="18" charset="0"/>
                            </a:rPr>
                            <m:t>𝐶</m:t>
                          </m:r>
                        </m:sub>
                      </m:sSub>
                      <m:r>
                        <a:rPr lang="pt-BR" sz="2400">
                          <a:solidFill>
                            <a:schemeClr val="bg1"/>
                          </a:solidFill>
                          <a:latin typeface="Cambria Math" panose="02040503050406030204" pitchFamily="18" charset="0"/>
                        </a:rPr>
                        <m:t>+2</m:t>
                      </m:r>
                      <m:f>
                        <m:fPr>
                          <m:type m:val="lin"/>
                          <m:ctrlPr>
                            <a:rPr lang="pt-BR" sz="2400" i="1">
                              <a:solidFill>
                                <a:schemeClr val="bg1"/>
                              </a:solidFill>
                              <a:latin typeface="Cambria Math" panose="02040503050406030204" pitchFamily="18" charset="0"/>
                            </a:rPr>
                          </m:ctrlPr>
                        </m:fPr>
                        <m:num>
                          <m:sSub>
                            <m:sSubPr>
                              <m:ctrlPr>
                                <a:rPr lang="pt-BR" sz="2400" i="1">
                                  <a:solidFill>
                                    <a:schemeClr val="bg1"/>
                                  </a:solidFill>
                                  <a:latin typeface="Cambria Math" panose="02040503050406030204" pitchFamily="18" charset="0"/>
                                </a:rPr>
                              </m:ctrlPr>
                            </m:sSubPr>
                            <m:e>
                              <m:r>
                                <a:rPr lang="pt-BR" sz="2400">
                                  <a:solidFill>
                                    <a:schemeClr val="bg1"/>
                                  </a:solidFill>
                                  <a:latin typeface="Cambria Math" panose="02040503050406030204" pitchFamily="18" charset="0"/>
                                </a:rPr>
                                <m:t>𝐼</m:t>
                              </m:r>
                            </m:e>
                            <m:sub>
                              <m:r>
                                <a:rPr lang="pt-BR" sz="2400">
                                  <a:solidFill>
                                    <a:schemeClr val="bg1"/>
                                  </a:solidFill>
                                  <a:latin typeface="Cambria Math" panose="02040503050406030204" pitchFamily="18" charset="0"/>
                                </a:rPr>
                                <m:t>𝐶</m:t>
                              </m:r>
                            </m:sub>
                          </m:sSub>
                        </m:num>
                        <m:den>
                          <m:r>
                            <a:rPr lang="pt-BR" sz="2400">
                              <a:solidFill>
                                <a:schemeClr val="bg1"/>
                              </a:solidFill>
                              <a:latin typeface="Cambria Math" panose="02040503050406030204" pitchFamily="18" charset="0"/>
                            </a:rPr>
                            <m:t>𝛽</m:t>
                          </m:r>
                        </m:den>
                      </m:f>
                      <m:r>
                        <a:rPr lang="pt-BR" sz="2400">
                          <a:solidFill>
                            <a:schemeClr val="bg1"/>
                          </a:solidFill>
                          <a:latin typeface="Cambria Math" panose="02040503050406030204" pitchFamily="18" charset="0"/>
                        </a:rPr>
                        <m:t>=</m:t>
                      </m:r>
                      <m:sSub>
                        <m:sSubPr>
                          <m:ctrlPr>
                            <a:rPr lang="pt-BR" sz="2400" i="1">
                              <a:solidFill>
                                <a:schemeClr val="bg1"/>
                              </a:solidFill>
                              <a:latin typeface="Cambria Math" panose="02040503050406030204" pitchFamily="18" charset="0"/>
                            </a:rPr>
                          </m:ctrlPr>
                        </m:sSubPr>
                        <m:e>
                          <m:r>
                            <a:rPr lang="pt-BR" sz="2400">
                              <a:solidFill>
                                <a:schemeClr val="bg1"/>
                              </a:solidFill>
                              <a:latin typeface="Cambria Math" panose="02040503050406030204" pitchFamily="18" charset="0"/>
                            </a:rPr>
                            <m:t>𝐼</m:t>
                          </m:r>
                        </m:e>
                        <m:sub>
                          <m:r>
                            <a:rPr lang="pt-BR" sz="2400">
                              <a:solidFill>
                                <a:schemeClr val="bg1"/>
                              </a:solidFill>
                              <a:latin typeface="Cambria Math" panose="02040503050406030204" pitchFamily="18" charset="0"/>
                            </a:rPr>
                            <m:t>𝐶</m:t>
                          </m:r>
                        </m:sub>
                      </m:sSub>
                      <m:d>
                        <m:dPr>
                          <m:ctrlPr>
                            <a:rPr lang="pt-BR" sz="2400" i="1">
                              <a:solidFill>
                                <a:schemeClr val="bg1"/>
                              </a:solidFill>
                              <a:latin typeface="Cambria Math" panose="02040503050406030204" pitchFamily="18" charset="0"/>
                            </a:rPr>
                          </m:ctrlPr>
                        </m:dPr>
                        <m:e>
                          <m:r>
                            <a:rPr lang="pt-BR" sz="2400">
                              <a:solidFill>
                                <a:schemeClr val="bg1"/>
                              </a:solidFill>
                              <a:latin typeface="Cambria Math" panose="02040503050406030204" pitchFamily="18" charset="0"/>
                            </a:rPr>
                            <m:t>1+</m:t>
                          </m:r>
                          <m:f>
                            <m:fPr>
                              <m:ctrlPr>
                                <a:rPr lang="pt-BR" sz="2400" i="1">
                                  <a:solidFill>
                                    <a:schemeClr val="bg1"/>
                                  </a:solidFill>
                                  <a:latin typeface="Cambria Math" panose="02040503050406030204" pitchFamily="18" charset="0"/>
                                </a:rPr>
                              </m:ctrlPr>
                            </m:fPr>
                            <m:num>
                              <m:r>
                                <a:rPr lang="pt-BR" sz="2400">
                                  <a:solidFill>
                                    <a:schemeClr val="bg1"/>
                                  </a:solidFill>
                                  <a:latin typeface="Cambria Math" panose="02040503050406030204" pitchFamily="18" charset="0"/>
                                </a:rPr>
                                <m:t>2</m:t>
                              </m:r>
                            </m:num>
                            <m:den>
                              <m:r>
                                <a:rPr lang="pt-BR" sz="2400">
                                  <a:solidFill>
                                    <a:schemeClr val="bg1"/>
                                  </a:solidFill>
                                  <a:latin typeface="Cambria Math" panose="02040503050406030204" pitchFamily="18" charset="0"/>
                                </a:rPr>
                                <m:t>𝛽</m:t>
                              </m:r>
                            </m:den>
                          </m:f>
                        </m:e>
                      </m:d>
                    </m:oMath>
                  </m:oMathPara>
                </a14:m>
                <a:endParaRPr lang="pt-BR" sz="2400" dirty="0">
                  <a:solidFill>
                    <a:schemeClr val="bg1"/>
                  </a:solidFill>
                </a:endParaRPr>
              </a:p>
              <a:p>
                <a:pPr marL="0" indent="0">
                  <a:buFontTx/>
                  <a:buNone/>
                </a:pPr>
                <a14:m>
                  <m:oMath xmlns:m="http://schemas.openxmlformats.org/officeDocument/2006/math">
                    <m:f>
                      <m:fPr>
                        <m:ctrlPr>
                          <a:rPr lang="pt-BR" sz="2800" b="0" i="1" smtClean="0">
                            <a:solidFill>
                              <a:schemeClr val="bg1"/>
                            </a:solidFill>
                            <a:latin typeface="Cambria Math" panose="02040503050406030204" pitchFamily="18" charset="0"/>
                          </a:rPr>
                        </m:ctrlPr>
                      </m:fPr>
                      <m:num>
                        <m:sSub>
                          <m:sSubPr>
                            <m:ctrlPr>
                              <a:rPr lang="pt-BR" sz="2800" i="1">
                                <a:solidFill>
                                  <a:schemeClr val="bg1"/>
                                </a:solidFill>
                                <a:latin typeface="Cambria Math" panose="02040503050406030204" pitchFamily="18" charset="0"/>
                              </a:rPr>
                            </m:ctrlPr>
                          </m:sSubPr>
                          <m:e>
                            <m:r>
                              <a:rPr lang="pt-BR" sz="2800" i="1">
                                <a:solidFill>
                                  <a:schemeClr val="bg1"/>
                                </a:solidFill>
                                <a:latin typeface="Cambria Math" panose="02040503050406030204" pitchFamily="18" charset="0"/>
                              </a:rPr>
                              <m:t>𝐼</m:t>
                            </m:r>
                          </m:e>
                          <m:sub>
                            <m:r>
                              <a:rPr lang="pt-BR" sz="2800" b="0" i="1" smtClean="0">
                                <a:solidFill>
                                  <a:schemeClr val="bg1"/>
                                </a:solidFill>
                                <a:latin typeface="Cambria Math" panose="02040503050406030204" pitchFamily="18" charset="0"/>
                              </a:rPr>
                              <m:t>0</m:t>
                            </m:r>
                          </m:sub>
                        </m:sSub>
                      </m:num>
                      <m:den>
                        <m:sSub>
                          <m:sSubPr>
                            <m:ctrlPr>
                              <a:rPr lang="pt-BR" sz="2800" i="1">
                                <a:solidFill>
                                  <a:schemeClr val="bg1"/>
                                </a:solidFill>
                                <a:latin typeface="Cambria Math" panose="02040503050406030204" pitchFamily="18" charset="0"/>
                              </a:rPr>
                            </m:ctrlPr>
                          </m:sSubPr>
                          <m:e>
                            <m:r>
                              <a:rPr lang="pt-BR" sz="2800" i="1">
                                <a:solidFill>
                                  <a:schemeClr val="bg1"/>
                                </a:solidFill>
                                <a:latin typeface="Cambria Math" panose="02040503050406030204" pitchFamily="18" charset="0"/>
                              </a:rPr>
                              <m:t>𝐼</m:t>
                            </m:r>
                          </m:e>
                          <m:sub>
                            <m:r>
                              <a:rPr lang="pt-BR" sz="2800" b="0" i="1" smtClean="0">
                                <a:solidFill>
                                  <a:schemeClr val="bg1"/>
                                </a:solidFill>
                                <a:latin typeface="Cambria Math" panose="02040503050406030204" pitchFamily="18" charset="0"/>
                              </a:rPr>
                              <m:t>𝑅𝐸𝐹</m:t>
                            </m:r>
                          </m:sub>
                        </m:sSub>
                      </m:den>
                    </m:f>
                    <m:r>
                      <a:rPr lang="pt-BR" sz="2800" b="0" i="1" smtClean="0">
                        <a:solidFill>
                          <a:schemeClr val="bg1"/>
                        </a:solidFill>
                        <a:latin typeface="Cambria Math" panose="02040503050406030204" pitchFamily="18" charset="0"/>
                      </a:rPr>
                      <m:t>=</m:t>
                    </m:r>
                    <m:f>
                      <m:fPr>
                        <m:ctrlPr>
                          <a:rPr lang="pt-BR" sz="2800" b="0" i="1" smtClean="0">
                            <a:solidFill>
                              <a:schemeClr val="bg1"/>
                            </a:solidFill>
                            <a:latin typeface="Cambria Math" panose="02040503050406030204" pitchFamily="18" charset="0"/>
                          </a:rPr>
                        </m:ctrlPr>
                      </m:fPr>
                      <m:num>
                        <m:sSub>
                          <m:sSubPr>
                            <m:ctrlPr>
                              <a:rPr lang="pt-BR" sz="2800" i="1">
                                <a:solidFill>
                                  <a:schemeClr val="bg1"/>
                                </a:solidFill>
                                <a:latin typeface="Cambria Math" panose="02040503050406030204" pitchFamily="18" charset="0"/>
                              </a:rPr>
                            </m:ctrlPr>
                          </m:sSubPr>
                          <m:e>
                            <m:r>
                              <a:rPr lang="pt-BR" sz="2800" i="1">
                                <a:solidFill>
                                  <a:schemeClr val="bg1"/>
                                </a:solidFill>
                                <a:latin typeface="Cambria Math" panose="02040503050406030204" pitchFamily="18" charset="0"/>
                              </a:rPr>
                              <m:t>𝐼</m:t>
                            </m:r>
                          </m:e>
                          <m:sub>
                            <m:r>
                              <a:rPr lang="pt-BR" sz="2800" b="0" i="1" smtClean="0">
                                <a:solidFill>
                                  <a:schemeClr val="bg1"/>
                                </a:solidFill>
                                <a:latin typeface="Cambria Math" panose="02040503050406030204" pitchFamily="18" charset="0"/>
                              </a:rPr>
                              <m:t>𝐶</m:t>
                            </m:r>
                          </m:sub>
                        </m:sSub>
                      </m:num>
                      <m:den>
                        <m:sSub>
                          <m:sSubPr>
                            <m:ctrlPr>
                              <a:rPr lang="pt-BR" sz="2800" b="0" i="1" smtClean="0">
                                <a:solidFill>
                                  <a:schemeClr val="bg1"/>
                                </a:solidFill>
                                <a:latin typeface="Cambria Math" panose="02040503050406030204" pitchFamily="18" charset="0"/>
                              </a:rPr>
                            </m:ctrlPr>
                          </m:sSubPr>
                          <m:e>
                            <m:r>
                              <a:rPr lang="pt-BR" sz="2800" b="0" i="1" smtClean="0">
                                <a:solidFill>
                                  <a:schemeClr val="bg1"/>
                                </a:solidFill>
                                <a:latin typeface="Cambria Math" panose="02040503050406030204" pitchFamily="18" charset="0"/>
                              </a:rPr>
                              <m:t>𝐼</m:t>
                            </m:r>
                          </m:e>
                          <m:sub>
                            <m:r>
                              <a:rPr lang="pt-BR" sz="2800" b="0" i="1" smtClean="0">
                                <a:solidFill>
                                  <a:schemeClr val="bg1"/>
                                </a:solidFill>
                                <a:latin typeface="Cambria Math" panose="02040503050406030204" pitchFamily="18" charset="0"/>
                              </a:rPr>
                              <m:t>𝐶</m:t>
                            </m:r>
                          </m:sub>
                        </m:sSub>
                        <m:d>
                          <m:dPr>
                            <m:ctrlPr>
                              <a:rPr lang="pt-BR" sz="2800" b="0" i="1" smtClean="0">
                                <a:solidFill>
                                  <a:schemeClr val="bg1"/>
                                </a:solidFill>
                                <a:latin typeface="Cambria Math" panose="02040503050406030204" pitchFamily="18" charset="0"/>
                              </a:rPr>
                            </m:ctrlPr>
                          </m:dPr>
                          <m:e>
                            <m:r>
                              <a:rPr lang="pt-BR" sz="2800" b="0" i="1" smtClean="0">
                                <a:solidFill>
                                  <a:schemeClr val="bg1"/>
                                </a:solidFill>
                                <a:latin typeface="Cambria Math" panose="02040503050406030204" pitchFamily="18" charset="0"/>
                              </a:rPr>
                              <m:t>1+</m:t>
                            </m:r>
                            <m:f>
                              <m:fPr>
                                <m:ctrlPr>
                                  <a:rPr lang="pt-BR" sz="2800" b="0" i="1" smtClean="0">
                                    <a:solidFill>
                                      <a:schemeClr val="bg1"/>
                                    </a:solidFill>
                                    <a:latin typeface="Cambria Math" panose="02040503050406030204" pitchFamily="18" charset="0"/>
                                  </a:rPr>
                                </m:ctrlPr>
                              </m:fPr>
                              <m:num>
                                <m:r>
                                  <a:rPr lang="pt-BR" sz="2800" b="0" i="1" smtClean="0">
                                    <a:solidFill>
                                      <a:schemeClr val="bg1"/>
                                    </a:solidFill>
                                    <a:latin typeface="Cambria Math" panose="02040503050406030204" pitchFamily="18" charset="0"/>
                                  </a:rPr>
                                  <m:t>2</m:t>
                                </m:r>
                              </m:num>
                              <m:den>
                                <m:r>
                                  <a:rPr lang="pt-BR" sz="2800" b="0" i="1" smtClean="0">
                                    <a:solidFill>
                                      <a:schemeClr val="bg1"/>
                                    </a:solidFill>
                                    <a:latin typeface="Cambria Math" panose="02040503050406030204" pitchFamily="18" charset="0"/>
                                    <a:ea typeface="Cambria Math" panose="02040503050406030204" pitchFamily="18" charset="0"/>
                                  </a:rPr>
                                  <m:t>𝛽</m:t>
                                </m:r>
                              </m:den>
                            </m:f>
                          </m:e>
                        </m:d>
                      </m:den>
                    </m:f>
                    <m:r>
                      <a:rPr lang="pt-BR" sz="2800" b="0" i="1" smtClean="0">
                        <a:solidFill>
                          <a:schemeClr val="bg1"/>
                        </a:solidFill>
                        <a:latin typeface="Cambria Math" panose="02040503050406030204" pitchFamily="18" charset="0"/>
                      </a:rPr>
                      <m:t>=</m:t>
                    </m:r>
                    <m:f>
                      <m:fPr>
                        <m:ctrlPr>
                          <a:rPr lang="pt-BR" sz="2800" b="0" i="1" smtClean="0">
                            <a:solidFill>
                              <a:schemeClr val="bg1"/>
                            </a:solidFill>
                            <a:latin typeface="Cambria Math" panose="02040503050406030204" pitchFamily="18" charset="0"/>
                          </a:rPr>
                        </m:ctrlPr>
                      </m:fPr>
                      <m:num>
                        <m:r>
                          <a:rPr lang="pt-BR" sz="2800" b="0" i="1" smtClean="0">
                            <a:solidFill>
                              <a:schemeClr val="bg1"/>
                            </a:solidFill>
                            <a:latin typeface="Cambria Math" panose="02040503050406030204" pitchFamily="18" charset="0"/>
                          </a:rPr>
                          <m:t>1</m:t>
                        </m:r>
                      </m:num>
                      <m:den>
                        <m:r>
                          <a:rPr lang="pt-BR" sz="2800" b="0" i="1" smtClean="0">
                            <a:solidFill>
                              <a:schemeClr val="bg1"/>
                            </a:solidFill>
                            <a:latin typeface="Cambria Math" panose="02040503050406030204" pitchFamily="18" charset="0"/>
                          </a:rPr>
                          <m:t>1+</m:t>
                        </m:r>
                        <m:f>
                          <m:fPr>
                            <m:ctrlPr>
                              <a:rPr lang="pt-BR" sz="2800" b="0" i="1" smtClean="0">
                                <a:solidFill>
                                  <a:schemeClr val="bg1"/>
                                </a:solidFill>
                                <a:latin typeface="Cambria Math" panose="02040503050406030204" pitchFamily="18" charset="0"/>
                              </a:rPr>
                            </m:ctrlPr>
                          </m:fPr>
                          <m:num>
                            <m:r>
                              <a:rPr lang="pt-BR" sz="2800" b="0" i="1" smtClean="0">
                                <a:solidFill>
                                  <a:schemeClr val="bg1"/>
                                </a:solidFill>
                                <a:latin typeface="Cambria Math" panose="02040503050406030204" pitchFamily="18" charset="0"/>
                              </a:rPr>
                              <m:t>2</m:t>
                            </m:r>
                          </m:num>
                          <m:den>
                            <m:r>
                              <a:rPr lang="pt-BR" sz="2800" b="0" i="1" smtClean="0">
                                <a:solidFill>
                                  <a:schemeClr val="bg1"/>
                                </a:solidFill>
                                <a:latin typeface="Cambria Math" panose="02040503050406030204" pitchFamily="18" charset="0"/>
                                <a:ea typeface="Cambria Math" panose="02040503050406030204" pitchFamily="18" charset="0"/>
                              </a:rPr>
                              <m:t>𝛽</m:t>
                            </m:r>
                          </m:den>
                        </m:f>
                      </m:den>
                    </m:f>
                  </m:oMath>
                </a14:m>
                <a:r>
                  <a:rPr lang="pt-BR" sz="2800" dirty="0" smtClean="0">
                    <a:solidFill>
                      <a:schemeClr val="bg1"/>
                    </a:solidFill>
                  </a:rPr>
                  <a:t>                     </a:t>
                </a:r>
                <a14:m>
                  <m:oMath xmlns:m="http://schemas.openxmlformats.org/officeDocument/2006/math">
                    <m:d>
                      <m:dPr>
                        <m:ctrlPr>
                          <a:rPr lang="pt-BR" sz="2800" i="1" dirty="0" smtClean="0">
                            <a:solidFill>
                              <a:schemeClr val="bg1"/>
                            </a:solidFill>
                            <a:latin typeface="Cambria Math" panose="02040503050406030204" pitchFamily="18" charset="0"/>
                          </a:rPr>
                        </m:ctrlPr>
                      </m:dPr>
                      <m:e>
                        <m:f>
                          <m:fPr>
                            <m:ctrlPr>
                              <a:rPr lang="pt-BR" sz="2800" i="1" dirty="0">
                                <a:solidFill>
                                  <a:schemeClr val="bg1"/>
                                </a:solidFill>
                                <a:latin typeface="Cambria Math" panose="02040503050406030204" pitchFamily="18" charset="0"/>
                              </a:rPr>
                            </m:ctrlPr>
                          </m:fPr>
                          <m:num>
                            <m:sSub>
                              <m:sSubPr>
                                <m:ctrlPr>
                                  <a:rPr lang="pt-BR" sz="2800" i="1" dirty="0">
                                    <a:solidFill>
                                      <a:schemeClr val="bg1"/>
                                    </a:solidFill>
                                    <a:latin typeface="Cambria Math" panose="02040503050406030204" pitchFamily="18" charset="0"/>
                                  </a:rPr>
                                </m:ctrlPr>
                              </m:sSubPr>
                              <m:e>
                                <m:r>
                                  <a:rPr lang="pt-BR" sz="2800" i="1" dirty="0">
                                    <a:solidFill>
                                      <a:schemeClr val="bg1"/>
                                    </a:solidFill>
                                    <a:latin typeface="Cambria Math" panose="02040503050406030204" pitchFamily="18" charset="0"/>
                                  </a:rPr>
                                  <m:t>𝐼</m:t>
                                </m:r>
                              </m:e>
                              <m:sub>
                                <m:r>
                                  <a:rPr lang="pt-BR" sz="2800" i="1" dirty="0">
                                    <a:solidFill>
                                      <a:schemeClr val="bg1"/>
                                    </a:solidFill>
                                    <a:latin typeface="Cambria Math" panose="02040503050406030204" pitchFamily="18" charset="0"/>
                                  </a:rPr>
                                  <m:t>0</m:t>
                                </m:r>
                              </m:sub>
                            </m:sSub>
                          </m:num>
                          <m:den>
                            <m:sSub>
                              <m:sSubPr>
                                <m:ctrlPr>
                                  <a:rPr lang="pt-BR" sz="2800" i="1" dirty="0">
                                    <a:solidFill>
                                      <a:schemeClr val="bg1"/>
                                    </a:solidFill>
                                    <a:latin typeface="Cambria Math" panose="02040503050406030204" pitchFamily="18" charset="0"/>
                                  </a:rPr>
                                </m:ctrlPr>
                              </m:sSubPr>
                              <m:e>
                                <m:r>
                                  <a:rPr lang="pt-BR" sz="2800" i="1" dirty="0">
                                    <a:solidFill>
                                      <a:schemeClr val="bg1"/>
                                    </a:solidFill>
                                    <a:latin typeface="Cambria Math" panose="02040503050406030204" pitchFamily="18" charset="0"/>
                                  </a:rPr>
                                  <m:t>𝐼</m:t>
                                </m:r>
                              </m:e>
                              <m:sub>
                                <m:r>
                                  <a:rPr lang="pt-BR" sz="2800" i="1" dirty="0">
                                    <a:solidFill>
                                      <a:schemeClr val="bg1"/>
                                    </a:solidFill>
                                    <a:latin typeface="Cambria Math" panose="02040503050406030204" pitchFamily="18" charset="0"/>
                                  </a:rPr>
                                  <m:t>𝑅𝐸𝐹</m:t>
                                </m:r>
                              </m:sub>
                            </m:sSub>
                          </m:den>
                        </m:f>
                        <m:r>
                          <a:rPr lang="pt-BR" sz="2800" i="1" dirty="0">
                            <a:solidFill>
                              <a:schemeClr val="bg1"/>
                            </a:solidFill>
                            <a:latin typeface="Cambria Math" panose="02040503050406030204" pitchFamily="18" charset="0"/>
                          </a:rPr>
                          <m:t>=</m:t>
                        </m:r>
                        <m:f>
                          <m:fPr>
                            <m:ctrlPr>
                              <a:rPr lang="pt-BR" sz="2800" i="1" dirty="0">
                                <a:solidFill>
                                  <a:schemeClr val="bg1"/>
                                </a:solidFill>
                                <a:latin typeface="Cambria Math" panose="02040503050406030204" pitchFamily="18" charset="0"/>
                              </a:rPr>
                            </m:ctrlPr>
                          </m:fPr>
                          <m:num>
                            <m:r>
                              <a:rPr lang="pt-BR" sz="2800" i="1" dirty="0">
                                <a:solidFill>
                                  <a:schemeClr val="bg1"/>
                                </a:solidFill>
                                <a:latin typeface="Cambria Math" panose="02040503050406030204" pitchFamily="18" charset="0"/>
                              </a:rPr>
                              <m:t>𝑚</m:t>
                            </m:r>
                          </m:num>
                          <m:den>
                            <m:r>
                              <a:rPr lang="pt-BR" sz="2800" i="1" dirty="0">
                                <a:solidFill>
                                  <a:schemeClr val="bg1"/>
                                </a:solidFill>
                                <a:latin typeface="Cambria Math" panose="02040503050406030204" pitchFamily="18" charset="0"/>
                              </a:rPr>
                              <m:t>1+</m:t>
                            </m:r>
                            <m:f>
                              <m:fPr>
                                <m:ctrlPr>
                                  <a:rPr lang="pt-BR" sz="2800" i="1" dirty="0">
                                    <a:solidFill>
                                      <a:schemeClr val="bg1"/>
                                    </a:solidFill>
                                    <a:latin typeface="Cambria Math" panose="02040503050406030204" pitchFamily="18" charset="0"/>
                                  </a:rPr>
                                </m:ctrlPr>
                              </m:fPr>
                              <m:num>
                                <m:r>
                                  <a:rPr lang="pt-BR" sz="2800" i="1" dirty="0">
                                    <a:solidFill>
                                      <a:schemeClr val="bg1"/>
                                    </a:solidFill>
                                    <a:latin typeface="Cambria Math" panose="02040503050406030204" pitchFamily="18" charset="0"/>
                                  </a:rPr>
                                  <m:t>𝑚</m:t>
                                </m:r>
                                <m:r>
                                  <a:rPr lang="pt-BR" sz="2800" i="1" dirty="0">
                                    <a:solidFill>
                                      <a:schemeClr val="bg1"/>
                                    </a:solidFill>
                                    <a:latin typeface="Cambria Math" panose="02040503050406030204" pitchFamily="18" charset="0"/>
                                  </a:rPr>
                                  <m:t>+1</m:t>
                                </m:r>
                              </m:num>
                              <m:den>
                                <m:r>
                                  <a:rPr lang="pt-BR" sz="2800" i="1" dirty="0">
                                    <a:solidFill>
                                      <a:schemeClr val="bg1"/>
                                    </a:solidFill>
                                    <a:latin typeface="Cambria Math" panose="02040503050406030204" pitchFamily="18" charset="0"/>
                                    <a:ea typeface="Cambria Math" panose="02040503050406030204" pitchFamily="18" charset="0"/>
                                  </a:rPr>
                                  <m:t>𝛽</m:t>
                                </m:r>
                              </m:den>
                            </m:f>
                          </m:den>
                        </m:f>
                      </m:e>
                    </m:d>
                  </m:oMath>
                </a14:m>
                <a:endParaRPr lang="pt-BR" sz="2800" dirty="0" smtClean="0">
                  <a:solidFill>
                    <a:schemeClr val="bg1"/>
                  </a:solidFill>
                </a:endParaRPr>
              </a:p>
            </p:txBody>
          </p:sp>
        </mc:Choice>
        <mc:Fallback xmlns="">
          <p:sp>
            <p:nvSpPr>
              <p:cNvPr id="5" name="Espaço Reservado para Conteúdo 2"/>
              <p:cNvSpPr txBox="1">
                <a:spLocks noRot="1" noChangeAspect="1" noMove="1" noResize="1" noEditPoints="1" noAdjustHandles="1" noChangeArrowheads="1" noChangeShapeType="1" noTextEdit="1"/>
              </p:cNvSpPr>
              <p:nvPr/>
            </p:nvSpPr>
            <p:spPr>
              <a:xfrm>
                <a:off x="1547664" y="4653136"/>
                <a:ext cx="7596336" cy="2016224"/>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Espaço Reservado para Conteúdo 2"/>
              <p:cNvSpPr txBox="1">
                <a:spLocks/>
              </p:cNvSpPr>
              <p:nvPr/>
            </p:nvSpPr>
            <p:spPr>
              <a:xfrm>
                <a:off x="1547664" y="4941168"/>
                <a:ext cx="7596336" cy="1440160"/>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dirty="0" smtClean="0">
                    <a:solidFill>
                      <a:schemeClr val="bg1"/>
                    </a:solidFill>
                  </a:rPr>
                  <a:t>Em comum com o espelho de corrente MOS, o espelho com TBJ também tem uma resistência de saída finita </a:t>
                </a:r>
                <a14:m>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𝑅</m:t>
                        </m:r>
                      </m:e>
                      <m:sub>
                        <m:r>
                          <a:rPr lang="pt-BR" sz="2400" b="0" i="1" smtClean="0">
                            <a:solidFill>
                              <a:schemeClr val="bg1"/>
                            </a:solidFill>
                            <a:latin typeface="Cambria Math" panose="02040503050406030204" pitchFamily="18" charset="0"/>
                          </a:rPr>
                          <m:t>𝑜</m:t>
                        </m:r>
                      </m:sub>
                    </m:sSub>
                  </m:oMath>
                </a14:m>
                <a:r>
                  <a:rPr lang="pt-BR" sz="2400" dirty="0" smtClean="0">
                    <a:solidFill>
                      <a:schemeClr val="bg1"/>
                    </a:solidFill>
                  </a:rPr>
                  <a:t>, dada por </a:t>
                </a:r>
                <a14:m>
                  <m:oMath xmlns:m="http://schemas.openxmlformats.org/officeDocument/2006/math">
                    <m:sSub>
                      <m:sSubPr>
                        <m:ctrlPr>
                          <a:rPr lang="pt-BR" sz="2400" i="1" smtClean="0">
                            <a:solidFill>
                              <a:schemeClr val="bg1"/>
                            </a:solidFill>
                            <a:latin typeface="Cambria Math" panose="02040503050406030204" pitchFamily="18" charset="0"/>
                          </a:rPr>
                        </m:ctrlPr>
                      </m:sSubPr>
                      <m:e>
                        <m:r>
                          <m:rPr>
                            <m:sty m:val="p"/>
                          </m:rPr>
                          <a:rPr lang="pt-BR" sz="2400" b="0" i="0" smtClean="0">
                            <a:solidFill>
                              <a:schemeClr val="bg1"/>
                            </a:solidFill>
                            <a:latin typeface="Cambria Math" panose="02040503050406030204" pitchFamily="18" charset="0"/>
                          </a:rPr>
                          <m:t>R</m:t>
                        </m:r>
                      </m:e>
                      <m:sub>
                        <m:r>
                          <m:rPr>
                            <m:sty m:val="p"/>
                          </m:rPr>
                          <a:rPr lang="pt-BR" sz="2400" b="0" i="0" smtClean="0">
                            <a:solidFill>
                              <a:schemeClr val="bg1"/>
                            </a:solidFill>
                            <a:latin typeface="Cambria Math" panose="02040503050406030204" pitchFamily="18" charset="0"/>
                          </a:rPr>
                          <m:t>o</m:t>
                        </m:r>
                      </m:sub>
                    </m:sSub>
                    <m:r>
                      <a:rPr lang="pt-BR" sz="2400" i="1" smtClean="0">
                        <a:solidFill>
                          <a:schemeClr val="bg1"/>
                        </a:solidFill>
                        <a:latin typeface="Cambria Math" panose="02040503050406030204" pitchFamily="18" charset="0"/>
                        <a:ea typeface="Cambria Math" panose="02040503050406030204" pitchFamily="18" charset="0"/>
                      </a:rPr>
                      <m:t>≡</m:t>
                    </m:r>
                    <m:f>
                      <m:fPr>
                        <m:ctrlPr>
                          <a:rPr lang="pt-BR" sz="2400" i="1" smtClean="0">
                            <a:solidFill>
                              <a:schemeClr val="bg1"/>
                            </a:solidFill>
                            <a:latin typeface="Cambria Math" panose="02040503050406030204" pitchFamily="18" charset="0"/>
                            <a:ea typeface="Cambria Math" panose="02040503050406030204" pitchFamily="18" charset="0"/>
                          </a:rPr>
                        </m:ctrlPr>
                      </m:fPr>
                      <m:num>
                        <m:sSub>
                          <m:sSubPr>
                            <m:ctrlPr>
                              <a:rPr lang="pt-BR" sz="2400" i="1" smtClean="0">
                                <a:solidFill>
                                  <a:schemeClr val="bg1"/>
                                </a:solidFill>
                                <a:latin typeface="Cambria Math" panose="02040503050406030204" pitchFamily="18" charset="0"/>
                                <a:ea typeface="Cambria Math" panose="02040503050406030204" pitchFamily="18" charset="0"/>
                              </a:rPr>
                            </m:ctrlPr>
                          </m:sSubPr>
                          <m:e>
                            <m:r>
                              <m:rPr>
                                <m:sty m:val="p"/>
                              </m:rPr>
                              <a:rPr lang="el-GR" sz="2400" i="1" smtClean="0">
                                <a:solidFill>
                                  <a:schemeClr val="bg1"/>
                                </a:solidFill>
                                <a:latin typeface="Cambria Math" panose="02040503050406030204" pitchFamily="18" charset="0"/>
                                <a:ea typeface="Cambria Math" panose="02040503050406030204" pitchFamily="18" charset="0"/>
                              </a:rPr>
                              <m:t>Δ</m:t>
                            </m:r>
                            <m:r>
                              <a:rPr lang="pt-BR" sz="2400" b="0" i="1" smtClean="0">
                                <a:solidFill>
                                  <a:schemeClr val="bg1"/>
                                </a:solidFill>
                                <a:latin typeface="Cambria Math" panose="02040503050406030204" pitchFamily="18" charset="0"/>
                                <a:ea typeface="Cambria Math" panose="02040503050406030204" pitchFamily="18" charset="0"/>
                              </a:rPr>
                              <m:t>𝑉</m:t>
                            </m:r>
                          </m:e>
                          <m:sub>
                            <m:r>
                              <a:rPr lang="pt-BR" sz="2400" b="0" i="1" smtClean="0">
                                <a:solidFill>
                                  <a:schemeClr val="bg1"/>
                                </a:solidFill>
                                <a:latin typeface="Cambria Math" panose="02040503050406030204" pitchFamily="18" charset="0"/>
                                <a:ea typeface="Cambria Math" panose="02040503050406030204" pitchFamily="18" charset="0"/>
                              </a:rPr>
                              <m:t>0</m:t>
                            </m:r>
                          </m:sub>
                        </m:sSub>
                      </m:num>
                      <m:den>
                        <m:sSub>
                          <m:sSubPr>
                            <m:ctrlPr>
                              <a:rPr lang="pt-BR" sz="2400" i="1" smtClean="0">
                                <a:solidFill>
                                  <a:schemeClr val="bg1"/>
                                </a:solidFill>
                                <a:latin typeface="Cambria Math" panose="02040503050406030204" pitchFamily="18" charset="0"/>
                                <a:ea typeface="Cambria Math" panose="02040503050406030204" pitchFamily="18" charset="0"/>
                              </a:rPr>
                            </m:ctrlPr>
                          </m:sSubPr>
                          <m:e>
                            <m:r>
                              <m:rPr>
                                <m:sty m:val="p"/>
                              </m:rPr>
                              <a:rPr lang="el-GR" sz="2400" i="1" smtClean="0">
                                <a:solidFill>
                                  <a:schemeClr val="bg1"/>
                                </a:solidFill>
                                <a:latin typeface="Cambria Math" panose="02040503050406030204" pitchFamily="18" charset="0"/>
                                <a:ea typeface="Cambria Math" panose="02040503050406030204" pitchFamily="18" charset="0"/>
                              </a:rPr>
                              <m:t>Δ</m:t>
                            </m:r>
                            <m:r>
                              <a:rPr lang="pt-BR" sz="2400" b="0" i="1" smtClean="0">
                                <a:solidFill>
                                  <a:schemeClr val="bg1"/>
                                </a:solidFill>
                                <a:latin typeface="Cambria Math" panose="02040503050406030204" pitchFamily="18" charset="0"/>
                                <a:ea typeface="Cambria Math" panose="02040503050406030204" pitchFamily="18" charset="0"/>
                              </a:rPr>
                              <m:t>𝐼</m:t>
                            </m:r>
                          </m:e>
                          <m:sub>
                            <m:r>
                              <a:rPr lang="pt-BR" sz="2400" b="0" i="1" smtClean="0">
                                <a:solidFill>
                                  <a:schemeClr val="bg1"/>
                                </a:solidFill>
                                <a:latin typeface="Cambria Math" panose="02040503050406030204" pitchFamily="18" charset="0"/>
                                <a:ea typeface="Cambria Math" panose="02040503050406030204" pitchFamily="18" charset="0"/>
                              </a:rPr>
                              <m:t>0</m:t>
                            </m:r>
                          </m:sub>
                        </m:sSub>
                      </m:den>
                    </m:f>
                    <m:r>
                      <a:rPr lang="pt-BR" sz="2400">
                        <a:solidFill>
                          <a:schemeClr val="bg1"/>
                        </a:solidFill>
                        <a:latin typeface="Cambria Math" panose="02040503050406030204" pitchFamily="18" charset="0"/>
                      </a:rPr>
                      <m:t>=</m:t>
                    </m:r>
                    <m:sSub>
                      <m:sSubPr>
                        <m:ctrlPr>
                          <a:rPr lang="pt-BR" sz="2400" i="1" smtClean="0">
                            <a:solidFill>
                              <a:schemeClr val="bg1"/>
                            </a:solidFill>
                            <a:latin typeface="Cambria Math" panose="02040503050406030204" pitchFamily="18" charset="0"/>
                          </a:rPr>
                        </m:ctrlPr>
                      </m:sSubPr>
                      <m:e>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𝑟</m:t>
                            </m:r>
                          </m:e>
                          <m:sub>
                            <m:r>
                              <a:rPr lang="pt-BR" sz="2400" b="0" i="1" smtClean="0">
                                <a:solidFill>
                                  <a:schemeClr val="bg1"/>
                                </a:solidFill>
                                <a:latin typeface="Cambria Math" panose="02040503050406030204" pitchFamily="18" charset="0"/>
                              </a:rPr>
                              <m:t>𝑜</m:t>
                            </m:r>
                            <m:r>
                              <a:rPr lang="pt-BR" sz="2400" b="0" i="1" smtClean="0">
                                <a:solidFill>
                                  <a:schemeClr val="bg1"/>
                                </a:solidFill>
                                <a:latin typeface="Cambria Math" panose="02040503050406030204" pitchFamily="18" charset="0"/>
                              </a:rPr>
                              <m:t>2</m:t>
                            </m:r>
                          </m:sub>
                        </m:sSub>
                        <m:r>
                          <a:rPr lang="pt-BR" sz="2400" b="0" i="1" smtClean="0">
                            <a:solidFill>
                              <a:schemeClr val="bg1"/>
                            </a:solidFill>
                            <a:latin typeface="Cambria Math" panose="02040503050406030204" pitchFamily="18" charset="0"/>
                          </a:rPr>
                          <m:t>=</m:t>
                        </m:r>
                        <m:f>
                          <m:fPr>
                            <m:ctrlPr>
                              <a:rPr lang="pt-BR" sz="2400" i="1">
                                <a:solidFill>
                                  <a:schemeClr val="bg1"/>
                                </a:solidFill>
                                <a:latin typeface="Cambria Math" panose="02040503050406030204" pitchFamily="18" charset="0"/>
                                <a:ea typeface="Cambria Math" panose="02040503050406030204" pitchFamily="18" charset="0"/>
                              </a:rPr>
                            </m:ctrlPr>
                          </m:fPr>
                          <m:num>
                            <m:sSub>
                              <m:sSubPr>
                                <m:ctrlPr>
                                  <a:rPr lang="pt-BR" sz="2400" i="1">
                                    <a:solidFill>
                                      <a:schemeClr val="bg1"/>
                                    </a:solidFill>
                                    <a:latin typeface="Cambria Math" panose="02040503050406030204" pitchFamily="18" charset="0"/>
                                    <a:ea typeface="Cambria Math" panose="02040503050406030204" pitchFamily="18" charset="0"/>
                                  </a:rPr>
                                </m:ctrlPr>
                              </m:sSubPr>
                              <m:e>
                                <m:r>
                                  <a:rPr lang="pt-BR" sz="2400" i="1">
                                    <a:solidFill>
                                      <a:schemeClr val="bg1"/>
                                    </a:solidFill>
                                    <a:latin typeface="Cambria Math" panose="02040503050406030204" pitchFamily="18" charset="0"/>
                                    <a:ea typeface="Cambria Math" panose="02040503050406030204" pitchFamily="18" charset="0"/>
                                  </a:rPr>
                                  <m:t>𝑉</m:t>
                                </m:r>
                              </m:e>
                              <m:sub>
                                <m:r>
                                  <a:rPr lang="pt-BR" sz="2400" b="0" i="1" smtClean="0">
                                    <a:solidFill>
                                      <a:schemeClr val="bg1"/>
                                    </a:solidFill>
                                    <a:latin typeface="Cambria Math" panose="02040503050406030204" pitchFamily="18" charset="0"/>
                                    <a:ea typeface="Cambria Math" panose="02040503050406030204" pitchFamily="18" charset="0"/>
                                  </a:rPr>
                                  <m:t>𝐴</m:t>
                                </m:r>
                                <m:r>
                                  <a:rPr lang="pt-BR" sz="2400" b="0" i="1" smtClean="0">
                                    <a:solidFill>
                                      <a:schemeClr val="bg1"/>
                                    </a:solidFill>
                                    <a:latin typeface="Cambria Math" panose="02040503050406030204" pitchFamily="18" charset="0"/>
                                    <a:ea typeface="Cambria Math" panose="02040503050406030204" pitchFamily="18" charset="0"/>
                                  </a:rPr>
                                  <m:t>2</m:t>
                                </m:r>
                              </m:sub>
                            </m:sSub>
                          </m:num>
                          <m:den>
                            <m:sSub>
                              <m:sSubPr>
                                <m:ctrlPr>
                                  <a:rPr lang="pt-BR" sz="2400" i="1">
                                    <a:solidFill>
                                      <a:schemeClr val="bg1"/>
                                    </a:solidFill>
                                    <a:latin typeface="Cambria Math" panose="02040503050406030204" pitchFamily="18" charset="0"/>
                                    <a:ea typeface="Cambria Math" panose="02040503050406030204" pitchFamily="18" charset="0"/>
                                  </a:rPr>
                                </m:ctrlPr>
                              </m:sSubPr>
                              <m:e>
                                <m:r>
                                  <a:rPr lang="pt-BR" sz="2400" i="1">
                                    <a:solidFill>
                                      <a:schemeClr val="bg1"/>
                                    </a:solidFill>
                                    <a:latin typeface="Cambria Math" panose="02040503050406030204" pitchFamily="18" charset="0"/>
                                    <a:ea typeface="Cambria Math" panose="02040503050406030204" pitchFamily="18" charset="0"/>
                                  </a:rPr>
                                  <m:t>𝐼</m:t>
                                </m:r>
                              </m:e>
                              <m:sub>
                                <m:r>
                                  <a:rPr lang="pt-BR" sz="2400" i="1">
                                    <a:solidFill>
                                      <a:schemeClr val="bg1"/>
                                    </a:solidFill>
                                    <a:latin typeface="Cambria Math" panose="02040503050406030204" pitchFamily="18" charset="0"/>
                                    <a:ea typeface="Cambria Math" panose="02040503050406030204" pitchFamily="18" charset="0"/>
                                  </a:rPr>
                                  <m:t>0</m:t>
                                </m:r>
                              </m:sub>
                            </m:sSub>
                          </m:den>
                        </m:f>
                      </m:e>
                      <m:sub/>
                    </m:sSub>
                  </m:oMath>
                </a14:m>
                <a:endParaRPr lang="pt-BR" sz="2400" dirty="0">
                  <a:solidFill>
                    <a:schemeClr val="bg1"/>
                  </a:solidFill>
                </a:endParaRPr>
              </a:p>
            </p:txBody>
          </p:sp>
        </mc:Choice>
        <mc:Fallback xmlns="">
          <p:sp>
            <p:nvSpPr>
              <p:cNvPr id="6" name="Espaço Reservado para Conteúdo 2"/>
              <p:cNvSpPr txBox="1">
                <a:spLocks noRot="1" noChangeAspect="1" noMove="1" noResize="1" noEditPoints="1" noAdjustHandles="1" noChangeArrowheads="1" noChangeShapeType="1" noTextEdit="1"/>
              </p:cNvSpPr>
              <p:nvPr/>
            </p:nvSpPr>
            <p:spPr>
              <a:xfrm>
                <a:off x="1547664" y="4941168"/>
                <a:ext cx="7596336" cy="1440160"/>
              </a:xfrm>
              <a:prstGeom prst="rect">
                <a:avLst/>
              </a:prstGeom>
              <a:blipFill rotWithShape="0">
                <a:blip r:embed="rId5"/>
                <a:stretch>
                  <a:fillRect l="-1284" t="-3390" r="-1124"/>
                </a:stretch>
              </a:blipFill>
            </p:spPr>
            <p:txBody>
              <a:bodyPr/>
              <a:lstStyle/>
              <a:p>
                <a:r>
                  <a:rPr lang="pt-BR">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268760"/>
            <a:ext cx="536801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Espaço Reservado para Conteúdo 2"/>
              <p:cNvSpPr txBox="1">
                <a:spLocks/>
              </p:cNvSpPr>
              <p:nvPr/>
            </p:nvSpPr>
            <p:spPr>
              <a:xfrm>
                <a:off x="1611655" y="5085184"/>
                <a:ext cx="7424841" cy="1512168"/>
              </a:xfrm>
              <a:prstGeom prst="rect">
                <a:avLst/>
              </a:prstGeom>
            </p:spPr>
            <p:txBody>
              <a:bodyPr lIns="0" tIns="0" rIns="0" bIns="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dirty="0" smtClean="0">
                    <a:solidFill>
                      <a:schemeClr val="bg1"/>
                    </a:solidFill>
                  </a:rPr>
                  <a:t>A corrente </a:t>
                </a:r>
                <a14:m>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𝐼</m:t>
                        </m:r>
                      </m:e>
                      <m:sub>
                        <m:r>
                          <a:rPr lang="pt-BR" sz="2400" b="0" i="1" smtClean="0">
                            <a:solidFill>
                              <a:schemeClr val="bg1"/>
                            </a:solidFill>
                            <a:latin typeface="Cambria Math" panose="02040503050406030204" pitchFamily="18" charset="0"/>
                          </a:rPr>
                          <m:t>𝑅𝐸𝐹</m:t>
                        </m:r>
                      </m:sub>
                    </m:sSub>
                  </m:oMath>
                </a14:m>
                <a:r>
                  <a:rPr lang="pt-BR" sz="2400" dirty="0" smtClean="0">
                    <a:solidFill>
                      <a:schemeClr val="bg1"/>
                    </a:solidFill>
                  </a:rPr>
                  <a:t> é fornecida por uma simples resistência. </a:t>
                </a:r>
              </a:p>
              <a:p>
                <a:pPr marL="0" indent="0">
                  <a:buFontTx/>
                  <a:buNone/>
                </a:pPr>
                <a14:m>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𝐼</m:t>
                        </m:r>
                      </m:e>
                      <m:sub>
                        <m:r>
                          <a:rPr lang="pt-BR" sz="2400" b="0" i="1" smtClean="0">
                            <a:solidFill>
                              <a:schemeClr val="bg1"/>
                            </a:solidFill>
                            <a:latin typeface="Cambria Math" panose="02040503050406030204" pitchFamily="18" charset="0"/>
                          </a:rPr>
                          <m:t>𝑅𝐸𝐹</m:t>
                        </m:r>
                      </m:sub>
                    </m:sSub>
                    <m:r>
                      <a:rPr lang="pt-BR" sz="2400" b="0" i="1" smtClean="0">
                        <a:solidFill>
                          <a:schemeClr val="bg1"/>
                        </a:solidFill>
                        <a:latin typeface="Cambria Math" panose="02040503050406030204" pitchFamily="18" charset="0"/>
                      </a:rPr>
                      <m:t>=</m:t>
                    </m:r>
                    <m:f>
                      <m:fPr>
                        <m:ctrlPr>
                          <a:rPr lang="pt-BR" sz="2400" b="0" i="1" smtClean="0">
                            <a:solidFill>
                              <a:schemeClr val="bg1"/>
                            </a:solidFill>
                            <a:latin typeface="Cambria Math" panose="02040503050406030204" pitchFamily="18" charset="0"/>
                          </a:rPr>
                        </m:ctrlPr>
                      </m:fPr>
                      <m:num>
                        <m:sSub>
                          <m:sSubPr>
                            <m:ctrlPr>
                              <a:rPr lang="pt-BR" sz="2400" b="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𝑉</m:t>
                            </m:r>
                          </m:e>
                          <m:sub>
                            <m:r>
                              <a:rPr lang="pt-BR" sz="2400" b="0" i="1" smtClean="0">
                                <a:solidFill>
                                  <a:schemeClr val="bg1"/>
                                </a:solidFill>
                                <a:latin typeface="Cambria Math" panose="02040503050406030204" pitchFamily="18" charset="0"/>
                              </a:rPr>
                              <m:t>𝐶𝐶</m:t>
                            </m:r>
                          </m:sub>
                        </m:sSub>
                        <m:r>
                          <a:rPr lang="pt-BR" sz="2400" b="0" i="1" smtClean="0">
                            <a:solidFill>
                              <a:schemeClr val="bg1"/>
                            </a:solidFill>
                            <a:latin typeface="Cambria Math" panose="02040503050406030204" pitchFamily="18" charset="0"/>
                          </a:rPr>
                          <m:t>−</m:t>
                        </m:r>
                        <m:sSub>
                          <m:sSubPr>
                            <m:ctrlPr>
                              <a:rPr lang="pt-BR" sz="2400" b="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𝑉</m:t>
                            </m:r>
                          </m:e>
                          <m:sub>
                            <m:r>
                              <a:rPr lang="pt-BR" sz="2400" b="0" i="1" smtClean="0">
                                <a:solidFill>
                                  <a:schemeClr val="bg1"/>
                                </a:solidFill>
                                <a:latin typeface="Cambria Math" panose="02040503050406030204" pitchFamily="18" charset="0"/>
                              </a:rPr>
                              <m:t>𝐵𝐸</m:t>
                            </m:r>
                          </m:sub>
                        </m:sSub>
                      </m:num>
                      <m:den>
                        <m:r>
                          <a:rPr lang="pt-BR" sz="2400" b="0" i="1" smtClean="0">
                            <a:solidFill>
                              <a:schemeClr val="bg1"/>
                            </a:solidFill>
                            <a:latin typeface="Cambria Math" panose="02040503050406030204" pitchFamily="18" charset="0"/>
                          </a:rPr>
                          <m:t>𝑅</m:t>
                        </m:r>
                      </m:den>
                    </m:f>
                  </m:oMath>
                </a14:m>
                <a:r>
                  <a:rPr lang="pt-BR" sz="2400" dirty="0" smtClean="0">
                    <a:solidFill>
                      <a:schemeClr val="bg1"/>
                    </a:solidFill>
                  </a:rPr>
                  <a:t>      </a:t>
                </a:r>
                <a14:m>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𝐼</m:t>
                        </m:r>
                      </m:e>
                      <m:sub>
                        <m:r>
                          <a:rPr lang="pt-BR" sz="2400" b="0" i="1" smtClean="0">
                            <a:solidFill>
                              <a:schemeClr val="bg1"/>
                            </a:solidFill>
                            <a:latin typeface="Cambria Math" panose="02040503050406030204" pitchFamily="18" charset="0"/>
                          </a:rPr>
                          <m:t>0</m:t>
                        </m:r>
                      </m:sub>
                    </m:sSub>
                    <m:r>
                      <a:rPr lang="pt-BR" sz="2400" b="0" i="1" smtClean="0">
                        <a:solidFill>
                          <a:schemeClr val="bg1"/>
                        </a:solidFill>
                        <a:latin typeface="Cambria Math" panose="02040503050406030204" pitchFamily="18" charset="0"/>
                      </a:rPr>
                      <m:t>=</m:t>
                    </m:r>
                    <m:f>
                      <m:fPr>
                        <m:ctrlPr>
                          <a:rPr lang="pt-BR" sz="2400" b="0" i="1" smtClean="0">
                            <a:solidFill>
                              <a:schemeClr val="bg1"/>
                            </a:solidFill>
                            <a:latin typeface="Cambria Math" panose="02040503050406030204" pitchFamily="18" charset="0"/>
                          </a:rPr>
                        </m:ctrlPr>
                      </m:fPr>
                      <m:num>
                        <m:sSub>
                          <m:sSubPr>
                            <m:ctrlPr>
                              <a:rPr lang="pt-BR" sz="2400" b="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𝐼</m:t>
                            </m:r>
                          </m:e>
                          <m:sub>
                            <m:r>
                              <a:rPr lang="pt-BR" sz="2400" b="0" i="1" smtClean="0">
                                <a:solidFill>
                                  <a:schemeClr val="bg1"/>
                                </a:solidFill>
                                <a:latin typeface="Cambria Math" panose="02040503050406030204" pitchFamily="18" charset="0"/>
                              </a:rPr>
                              <m:t>𝑅𝐸𝐹</m:t>
                            </m:r>
                          </m:sub>
                        </m:sSub>
                      </m:num>
                      <m:den>
                        <m:r>
                          <a:rPr lang="pt-BR" sz="2400" b="0" i="1" smtClean="0">
                            <a:solidFill>
                              <a:schemeClr val="bg1"/>
                            </a:solidFill>
                            <a:latin typeface="Cambria Math" panose="02040503050406030204" pitchFamily="18" charset="0"/>
                          </a:rPr>
                          <m:t>1+</m:t>
                        </m:r>
                        <m:f>
                          <m:fPr>
                            <m:ctrlPr>
                              <a:rPr lang="pt-BR" sz="2400" b="0" i="1" smtClean="0">
                                <a:solidFill>
                                  <a:schemeClr val="bg1"/>
                                </a:solidFill>
                                <a:latin typeface="Cambria Math" panose="02040503050406030204" pitchFamily="18" charset="0"/>
                              </a:rPr>
                            </m:ctrlPr>
                          </m:fPr>
                          <m:num>
                            <m:r>
                              <a:rPr lang="pt-BR" sz="2400" b="0" i="1" smtClean="0">
                                <a:solidFill>
                                  <a:schemeClr val="bg1"/>
                                </a:solidFill>
                                <a:latin typeface="Cambria Math" panose="02040503050406030204" pitchFamily="18" charset="0"/>
                              </a:rPr>
                              <m:t>2</m:t>
                            </m:r>
                          </m:num>
                          <m:den>
                            <m:r>
                              <a:rPr lang="pt-BR" sz="2400" b="0" i="1" smtClean="0">
                                <a:solidFill>
                                  <a:schemeClr val="bg1"/>
                                </a:solidFill>
                                <a:latin typeface="Cambria Math" panose="02040503050406030204" pitchFamily="18" charset="0"/>
                                <a:ea typeface="Cambria Math" panose="02040503050406030204" pitchFamily="18" charset="0"/>
                              </a:rPr>
                              <m:t>𝛽</m:t>
                            </m:r>
                          </m:den>
                        </m:f>
                      </m:den>
                    </m:f>
                    <m:d>
                      <m:dPr>
                        <m:ctrlPr>
                          <a:rPr lang="pt-BR" sz="2400" b="0" i="1" smtClean="0">
                            <a:solidFill>
                              <a:schemeClr val="bg1"/>
                            </a:solidFill>
                            <a:latin typeface="Cambria Math" panose="02040503050406030204" pitchFamily="18" charset="0"/>
                          </a:rPr>
                        </m:ctrlPr>
                      </m:dPr>
                      <m:e>
                        <m:r>
                          <a:rPr lang="pt-BR" sz="2400" b="0" i="1" smtClean="0">
                            <a:solidFill>
                              <a:schemeClr val="bg1"/>
                            </a:solidFill>
                            <a:latin typeface="Cambria Math" panose="02040503050406030204" pitchFamily="18" charset="0"/>
                          </a:rPr>
                          <m:t>1+</m:t>
                        </m:r>
                        <m:f>
                          <m:fPr>
                            <m:ctrlPr>
                              <a:rPr lang="pt-BR" sz="2400" b="0" i="1" smtClean="0">
                                <a:solidFill>
                                  <a:schemeClr val="bg1"/>
                                </a:solidFill>
                                <a:latin typeface="Cambria Math" panose="02040503050406030204" pitchFamily="18" charset="0"/>
                              </a:rPr>
                            </m:ctrlPr>
                          </m:fPr>
                          <m:num>
                            <m:sSub>
                              <m:sSubPr>
                                <m:ctrlPr>
                                  <a:rPr lang="pt-BR" sz="2400" b="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𝑉</m:t>
                                </m:r>
                              </m:e>
                              <m:sub>
                                <m:r>
                                  <a:rPr lang="pt-BR" sz="2400" b="0" i="1" smtClean="0">
                                    <a:solidFill>
                                      <a:schemeClr val="bg1"/>
                                    </a:solidFill>
                                    <a:latin typeface="Cambria Math" panose="02040503050406030204" pitchFamily="18" charset="0"/>
                                  </a:rPr>
                                  <m:t>0</m:t>
                                </m:r>
                              </m:sub>
                            </m:sSub>
                            <m:r>
                              <a:rPr lang="pt-BR" sz="2400" b="0" i="1" smtClean="0">
                                <a:solidFill>
                                  <a:schemeClr val="bg1"/>
                                </a:solidFill>
                                <a:latin typeface="Cambria Math" panose="02040503050406030204" pitchFamily="18" charset="0"/>
                              </a:rPr>
                              <m:t>−</m:t>
                            </m:r>
                            <m:sSub>
                              <m:sSubPr>
                                <m:ctrlPr>
                                  <a:rPr lang="pt-BR" sz="2400" b="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𝑉</m:t>
                                </m:r>
                              </m:e>
                              <m:sub>
                                <m:r>
                                  <a:rPr lang="pt-BR" sz="2400" b="0" i="1" smtClean="0">
                                    <a:solidFill>
                                      <a:schemeClr val="bg1"/>
                                    </a:solidFill>
                                    <a:latin typeface="Cambria Math" panose="02040503050406030204" pitchFamily="18" charset="0"/>
                                  </a:rPr>
                                  <m:t>𝐵𝐸</m:t>
                                </m:r>
                              </m:sub>
                            </m:sSub>
                          </m:num>
                          <m:den>
                            <m:sSub>
                              <m:sSubPr>
                                <m:ctrlPr>
                                  <a:rPr lang="pt-BR" sz="2400" b="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𝑉</m:t>
                                </m:r>
                              </m:e>
                              <m:sub>
                                <m:r>
                                  <a:rPr lang="pt-BR" sz="2400" b="0" i="1" smtClean="0">
                                    <a:solidFill>
                                      <a:schemeClr val="bg1"/>
                                    </a:solidFill>
                                    <a:latin typeface="Cambria Math" panose="02040503050406030204" pitchFamily="18" charset="0"/>
                                  </a:rPr>
                                  <m:t>𝐴</m:t>
                                </m:r>
                              </m:sub>
                            </m:sSub>
                          </m:den>
                        </m:f>
                      </m:e>
                    </m:d>
                  </m:oMath>
                </a14:m>
                <a:endParaRPr lang="pt-BR" sz="2400" dirty="0" smtClean="0">
                  <a:solidFill>
                    <a:schemeClr val="bg1"/>
                  </a:solidFill>
                </a:endParaRPr>
              </a:p>
            </p:txBody>
          </p:sp>
        </mc:Choice>
        <mc:Fallback xmlns="">
          <p:sp>
            <p:nvSpPr>
              <p:cNvPr id="3" name="Espaço Reservado para Conteúdo 2"/>
              <p:cNvSpPr txBox="1">
                <a:spLocks noRot="1" noChangeAspect="1" noMove="1" noResize="1" noEditPoints="1" noAdjustHandles="1" noChangeArrowheads="1" noChangeShapeType="1" noTextEdit="1"/>
              </p:cNvSpPr>
              <p:nvPr/>
            </p:nvSpPr>
            <p:spPr>
              <a:xfrm>
                <a:off x="1611655" y="5085184"/>
                <a:ext cx="7424841" cy="1512168"/>
              </a:xfrm>
              <a:prstGeom prst="rect">
                <a:avLst/>
              </a:prstGeom>
              <a:blipFill rotWithShape="0">
                <a:blip r:embed="rId3"/>
                <a:stretch>
                  <a:fillRect l="-2463" t="-6048"/>
                </a:stretch>
              </a:blipFill>
            </p:spPr>
            <p:txBody>
              <a:bodyPr/>
              <a:lstStyle/>
              <a:p>
                <a:r>
                  <a:rPr lang="pt-BR">
                    <a:noFill/>
                  </a:rPr>
                  <a:t> </a:t>
                </a:r>
              </a:p>
            </p:txBody>
          </p:sp>
        </mc:Fallback>
      </mc:AlternateContent>
      <p:sp>
        <p:nvSpPr>
          <p:cNvPr id="4" name="Espaço Reservado para Conteúdo 2"/>
          <p:cNvSpPr txBox="1">
            <a:spLocks/>
          </p:cNvSpPr>
          <p:nvPr/>
        </p:nvSpPr>
        <p:spPr>
          <a:xfrm>
            <a:off x="1611655" y="764704"/>
            <a:ext cx="4328497" cy="504055"/>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b="1" dirty="0" smtClean="0">
                <a:solidFill>
                  <a:schemeClr val="bg1"/>
                </a:solidFill>
              </a:rPr>
              <a:t>Uma fonte de corrente simples</a:t>
            </a:r>
          </a:p>
        </p:txBody>
      </p:sp>
      <mc:AlternateContent xmlns:mc="http://schemas.openxmlformats.org/markup-compatibility/2006" xmlns:a14="http://schemas.microsoft.com/office/drawing/2010/main">
        <mc:Choice Requires="a14">
          <p:sp>
            <p:nvSpPr>
              <p:cNvPr id="5" name="Espaço Reservado para Conteúdo 2"/>
              <p:cNvSpPr txBox="1">
                <a:spLocks/>
              </p:cNvSpPr>
              <p:nvPr/>
            </p:nvSpPr>
            <p:spPr>
              <a:xfrm>
                <a:off x="5292080" y="5229200"/>
                <a:ext cx="3032720" cy="1296144"/>
              </a:xfrm>
              <a:prstGeom prst="rect">
                <a:avLst/>
              </a:prstGeom>
            </p:spPr>
            <p:txBody>
              <a:bodyPr lIns="0" tIns="0" rIns="0" bIns="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dirty="0" smtClean="0">
                    <a:solidFill>
                      <a:schemeClr val="bg1"/>
                    </a:solidFill>
                  </a:rPr>
                  <a:t>Neste caso, </a:t>
                </a:r>
              </a:p>
              <a:p>
                <a:pPr marL="0" indent="0">
                  <a:buFontTx/>
                  <a:buNone/>
                </a:pPr>
                <a14:m>
                  <m:oMathPara xmlns:m="http://schemas.openxmlformats.org/officeDocument/2006/math">
                    <m:oMathParaPr>
                      <m:jc m:val="centerGroup"/>
                    </m:oMathParaPr>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𝑅</m:t>
                          </m:r>
                        </m:e>
                        <m:sub>
                          <m:r>
                            <a:rPr lang="pt-BR" sz="2400" b="0" i="1" smtClean="0">
                              <a:solidFill>
                                <a:schemeClr val="bg1"/>
                              </a:solidFill>
                              <a:latin typeface="Cambria Math" panose="02040503050406030204" pitchFamily="18" charset="0"/>
                            </a:rPr>
                            <m:t>0</m:t>
                          </m:r>
                        </m:sub>
                      </m:sSub>
                      <m:r>
                        <a:rPr lang="pt-BR" sz="2400" b="0" i="1" smtClean="0">
                          <a:solidFill>
                            <a:schemeClr val="bg1"/>
                          </a:solidFill>
                          <a:latin typeface="Cambria Math" panose="02040503050406030204" pitchFamily="18" charset="0"/>
                        </a:rPr>
                        <m:t>=</m:t>
                      </m:r>
                      <m:sSub>
                        <m:sSubPr>
                          <m:ctrlPr>
                            <a:rPr lang="pt-BR" sz="2400" b="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𝑟</m:t>
                          </m:r>
                        </m:e>
                        <m:sub>
                          <m:r>
                            <a:rPr lang="pt-BR" sz="2400" b="0" i="1" smtClean="0">
                              <a:solidFill>
                                <a:schemeClr val="bg1"/>
                              </a:solidFill>
                              <a:latin typeface="Cambria Math" panose="02040503050406030204" pitchFamily="18" charset="0"/>
                            </a:rPr>
                            <m:t>𝑜</m:t>
                          </m:r>
                          <m:r>
                            <a:rPr lang="pt-BR" sz="2400" b="0" i="1" smtClean="0">
                              <a:solidFill>
                                <a:schemeClr val="bg1"/>
                              </a:solidFill>
                              <a:latin typeface="Cambria Math" panose="02040503050406030204" pitchFamily="18" charset="0"/>
                            </a:rPr>
                            <m:t>2</m:t>
                          </m:r>
                        </m:sub>
                      </m:sSub>
                      <m:r>
                        <a:rPr lang="pt-BR" sz="2400" b="0" i="1" smtClean="0">
                          <a:solidFill>
                            <a:schemeClr val="bg1"/>
                          </a:solidFill>
                          <a:latin typeface="Cambria Math" panose="02040503050406030204" pitchFamily="18" charset="0"/>
                          <a:ea typeface="Cambria Math" panose="02040503050406030204" pitchFamily="18" charset="0"/>
                        </a:rPr>
                        <m:t>≅</m:t>
                      </m:r>
                      <m:f>
                        <m:fPr>
                          <m:ctrlPr>
                            <a:rPr lang="pt-BR" sz="2400" b="0" i="1" smtClean="0">
                              <a:solidFill>
                                <a:schemeClr val="bg1"/>
                              </a:solidFill>
                              <a:latin typeface="Cambria Math" panose="02040503050406030204" pitchFamily="18" charset="0"/>
                              <a:ea typeface="Cambria Math" panose="02040503050406030204" pitchFamily="18" charset="0"/>
                            </a:rPr>
                          </m:ctrlPr>
                        </m:fPr>
                        <m:num>
                          <m:sSub>
                            <m:sSubPr>
                              <m:ctrlPr>
                                <a:rPr lang="pt-BR" sz="2400" b="0" i="1" smtClean="0">
                                  <a:solidFill>
                                    <a:schemeClr val="bg1"/>
                                  </a:solidFill>
                                  <a:latin typeface="Cambria Math" panose="02040503050406030204" pitchFamily="18" charset="0"/>
                                  <a:ea typeface="Cambria Math" panose="02040503050406030204" pitchFamily="18" charset="0"/>
                                </a:rPr>
                              </m:ctrlPr>
                            </m:sSubPr>
                            <m:e>
                              <m:r>
                                <a:rPr lang="pt-BR" sz="2400" b="0" i="1" smtClean="0">
                                  <a:solidFill>
                                    <a:schemeClr val="bg1"/>
                                  </a:solidFill>
                                  <a:latin typeface="Cambria Math" panose="02040503050406030204" pitchFamily="18" charset="0"/>
                                  <a:ea typeface="Cambria Math" panose="02040503050406030204" pitchFamily="18" charset="0"/>
                                </a:rPr>
                                <m:t>𝑉</m:t>
                              </m:r>
                            </m:e>
                            <m:sub>
                              <m:r>
                                <a:rPr lang="pt-BR" sz="2400" b="0" i="1" smtClean="0">
                                  <a:solidFill>
                                    <a:schemeClr val="bg1"/>
                                  </a:solidFill>
                                  <a:latin typeface="Cambria Math" panose="02040503050406030204" pitchFamily="18" charset="0"/>
                                  <a:ea typeface="Cambria Math" panose="02040503050406030204" pitchFamily="18" charset="0"/>
                                </a:rPr>
                                <m:t>𝐴</m:t>
                              </m:r>
                            </m:sub>
                          </m:sSub>
                        </m:num>
                        <m:den>
                          <m:sSub>
                            <m:sSubPr>
                              <m:ctrlPr>
                                <a:rPr lang="pt-BR" sz="2400" b="0" i="1" smtClean="0">
                                  <a:solidFill>
                                    <a:schemeClr val="bg1"/>
                                  </a:solidFill>
                                  <a:latin typeface="Cambria Math" panose="02040503050406030204" pitchFamily="18" charset="0"/>
                                  <a:ea typeface="Cambria Math" panose="02040503050406030204" pitchFamily="18" charset="0"/>
                                </a:rPr>
                              </m:ctrlPr>
                            </m:sSubPr>
                            <m:e>
                              <m:r>
                                <a:rPr lang="pt-BR" sz="2400" b="0" i="1" smtClean="0">
                                  <a:solidFill>
                                    <a:schemeClr val="bg1"/>
                                  </a:solidFill>
                                  <a:latin typeface="Cambria Math" panose="02040503050406030204" pitchFamily="18" charset="0"/>
                                  <a:ea typeface="Cambria Math" panose="02040503050406030204" pitchFamily="18" charset="0"/>
                                </a:rPr>
                                <m:t>𝐼</m:t>
                              </m:r>
                            </m:e>
                            <m:sub>
                              <m:r>
                                <a:rPr lang="pt-BR" sz="2400" b="0" i="1" smtClean="0">
                                  <a:solidFill>
                                    <a:schemeClr val="bg1"/>
                                  </a:solidFill>
                                  <a:latin typeface="Cambria Math" panose="02040503050406030204" pitchFamily="18" charset="0"/>
                                  <a:ea typeface="Cambria Math" panose="02040503050406030204" pitchFamily="18" charset="0"/>
                                </a:rPr>
                                <m:t>0</m:t>
                              </m:r>
                            </m:sub>
                          </m:sSub>
                        </m:den>
                      </m:f>
                      <m:r>
                        <a:rPr lang="pt-BR" sz="2400" b="0" i="1" smtClean="0">
                          <a:solidFill>
                            <a:schemeClr val="bg1"/>
                          </a:solidFill>
                          <a:latin typeface="Cambria Math" panose="02040503050406030204" pitchFamily="18" charset="0"/>
                          <a:ea typeface="Cambria Math" panose="02040503050406030204" pitchFamily="18" charset="0"/>
                        </a:rPr>
                        <m:t>≅</m:t>
                      </m:r>
                      <m:f>
                        <m:fPr>
                          <m:ctrlPr>
                            <a:rPr lang="pt-BR" sz="2400" b="0" i="1" smtClean="0">
                              <a:solidFill>
                                <a:schemeClr val="bg1"/>
                              </a:solidFill>
                              <a:latin typeface="Cambria Math" panose="02040503050406030204" pitchFamily="18" charset="0"/>
                              <a:ea typeface="Cambria Math" panose="02040503050406030204" pitchFamily="18" charset="0"/>
                            </a:rPr>
                          </m:ctrlPr>
                        </m:fPr>
                        <m:num>
                          <m:sSub>
                            <m:sSubPr>
                              <m:ctrlPr>
                                <a:rPr lang="pt-BR" sz="2400" b="0" i="1" smtClean="0">
                                  <a:solidFill>
                                    <a:schemeClr val="bg1"/>
                                  </a:solidFill>
                                  <a:latin typeface="Cambria Math" panose="02040503050406030204" pitchFamily="18" charset="0"/>
                                  <a:ea typeface="Cambria Math" panose="02040503050406030204" pitchFamily="18" charset="0"/>
                                </a:rPr>
                              </m:ctrlPr>
                            </m:sSubPr>
                            <m:e>
                              <m:r>
                                <a:rPr lang="pt-BR" sz="2400" b="0" i="1" smtClean="0">
                                  <a:solidFill>
                                    <a:schemeClr val="bg1"/>
                                  </a:solidFill>
                                  <a:latin typeface="Cambria Math" panose="02040503050406030204" pitchFamily="18" charset="0"/>
                                  <a:ea typeface="Cambria Math" panose="02040503050406030204" pitchFamily="18" charset="0"/>
                                </a:rPr>
                                <m:t>𝑉</m:t>
                              </m:r>
                            </m:e>
                            <m:sub>
                              <m:r>
                                <a:rPr lang="pt-BR" sz="2400" b="0" i="1" smtClean="0">
                                  <a:solidFill>
                                    <a:schemeClr val="bg1"/>
                                  </a:solidFill>
                                  <a:latin typeface="Cambria Math" panose="02040503050406030204" pitchFamily="18" charset="0"/>
                                  <a:ea typeface="Cambria Math" panose="02040503050406030204" pitchFamily="18" charset="0"/>
                                </a:rPr>
                                <m:t>𝐴</m:t>
                              </m:r>
                            </m:sub>
                          </m:sSub>
                        </m:num>
                        <m:den>
                          <m:sSub>
                            <m:sSubPr>
                              <m:ctrlPr>
                                <a:rPr lang="pt-BR" sz="2400" b="0" i="1" smtClean="0">
                                  <a:solidFill>
                                    <a:schemeClr val="bg1"/>
                                  </a:solidFill>
                                  <a:latin typeface="Cambria Math" panose="02040503050406030204" pitchFamily="18" charset="0"/>
                                  <a:ea typeface="Cambria Math" panose="02040503050406030204" pitchFamily="18" charset="0"/>
                                </a:rPr>
                              </m:ctrlPr>
                            </m:sSubPr>
                            <m:e>
                              <m:r>
                                <a:rPr lang="pt-BR" sz="2400" b="0" i="1" smtClean="0">
                                  <a:solidFill>
                                    <a:schemeClr val="bg1"/>
                                  </a:solidFill>
                                  <a:latin typeface="Cambria Math" panose="02040503050406030204" pitchFamily="18" charset="0"/>
                                  <a:ea typeface="Cambria Math" panose="02040503050406030204" pitchFamily="18" charset="0"/>
                                </a:rPr>
                                <m:t>𝐼</m:t>
                              </m:r>
                            </m:e>
                            <m:sub>
                              <m:r>
                                <a:rPr lang="pt-BR" sz="2400" b="0" i="1" smtClean="0">
                                  <a:solidFill>
                                    <a:schemeClr val="bg1"/>
                                  </a:solidFill>
                                  <a:latin typeface="Cambria Math" panose="02040503050406030204" pitchFamily="18" charset="0"/>
                                  <a:ea typeface="Cambria Math" panose="02040503050406030204" pitchFamily="18" charset="0"/>
                                </a:rPr>
                                <m:t>𝑅𝐸𝐹</m:t>
                              </m:r>
                            </m:sub>
                          </m:sSub>
                        </m:den>
                      </m:f>
                    </m:oMath>
                  </m:oMathPara>
                </a14:m>
                <a:endParaRPr lang="pt-BR" sz="2400" dirty="0" smtClean="0">
                  <a:solidFill>
                    <a:schemeClr val="bg1"/>
                  </a:solidFill>
                </a:endParaRPr>
              </a:p>
            </p:txBody>
          </p:sp>
        </mc:Choice>
        <mc:Fallback xmlns="">
          <p:sp>
            <p:nvSpPr>
              <p:cNvPr id="5" name="Espaço Reservado para Conteúdo 2"/>
              <p:cNvSpPr txBox="1">
                <a:spLocks noRot="1" noChangeAspect="1" noMove="1" noResize="1" noEditPoints="1" noAdjustHandles="1" noChangeArrowheads="1" noChangeShapeType="1" noTextEdit="1"/>
              </p:cNvSpPr>
              <p:nvPr/>
            </p:nvSpPr>
            <p:spPr>
              <a:xfrm>
                <a:off x="5292080" y="5229200"/>
                <a:ext cx="3032720" cy="1296144"/>
              </a:xfrm>
              <a:prstGeom prst="rect">
                <a:avLst/>
              </a:prstGeom>
              <a:blipFill rotWithShape="0">
                <a:blip r:embed="rId4"/>
                <a:stretch>
                  <a:fillRect l="-6024" t="-7547"/>
                </a:stretch>
              </a:blipFill>
            </p:spPr>
            <p:txBody>
              <a:bodyPr/>
              <a:lstStyle/>
              <a:p>
                <a:r>
                  <a:rPr lang="pt-BR">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aixaDeTexto 1"/>
          <p:cNvSpPr txBox="1">
            <a:spLocks noChangeArrowheads="1"/>
          </p:cNvSpPr>
          <p:nvPr/>
        </p:nvSpPr>
        <p:spPr bwMode="auto">
          <a:xfrm>
            <a:off x="1619250" y="981075"/>
            <a:ext cx="7345363"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 typeface="Arial" panose="020B0604020202020204" pitchFamily="34" charset="0"/>
              <a:buChar char="•"/>
            </a:pPr>
            <a:r>
              <a:rPr lang="pt-BR" altLang="pt-BR" dirty="0">
                <a:solidFill>
                  <a:schemeClr val="bg1"/>
                </a:solidFill>
              </a:rPr>
              <a:t>Concluindo esta segunda parte do livro, o Capítulo 9 será também abordado, na parte relativa ao estudo de circuitos de amplificadores operacionais</a:t>
            </a:r>
            <a:r>
              <a:rPr lang="pt-BR" altLang="pt-BR" dirty="0" smtClean="0">
                <a:solidFill>
                  <a:schemeClr val="bg1"/>
                </a:solidFill>
              </a:rPr>
              <a:t>. Neste ponto voltaremos ao Capítulo 2, para um estudo específico de aplicações dos amplificadores operacionais, vendo-os, agora, como um bloco, não mais considerando os detalhes do seu circuito interno.</a:t>
            </a:r>
            <a:endParaRPr lang="pt-BR" altLang="pt-BR" dirty="0">
              <a:solidFill>
                <a:schemeClr val="bg1"/>
              </a:solidFill>
            </a:endParaRPr>
          </a:p>
          <a:p>
            <a:pPr eaLnBrk="1" hangingPunct="1">
              <a:buFont typeface="Arial" panose="020B0604020202020204" pitchFamily="34" charset="0"/>
              <a:buChar char="•"/>
            </a:pPr>
            <a:r>
              <a:rPr lang="pt-BR" altLang="pt-BR" dirty="0">
                <a:solidFill>
                  <a:schemeClr val="bg1"/>
                </a:solidFill>
              </a:rPr>
              <a:t>Posteriormente, para concluir a ementa da disciplina, será abordado o Capítulo 13, na parte que se refere a circuitos osciladores </a:t>
            </a:r>
            <a:r>
              <a:rPr lang="pt-BR" altLang="pt-BR" dirty="0" smtClean="0">
                <a:solidFill>
                  <a:schemeClr val="bg1"/>
                </a:solidFill>
              </a:rPr>
              <a:t>senoidais, considerando os osciladores senoidais RC, LC e a cristal.</a:t>
            </a:r>
            <a:endParaRPr lang="pt-BR" altLang="pt-BR" dirty="0">
              <a:solidFill>
                <a:schemeClr val="bg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289199"/>
            <a:ext cx="4767263" cy="516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spaço Reservado para Conteúdo 2"/>
          <p:cNvSpPr txBox="1">
            <a:spLocks/>
          </p:cNvSpPr>
          <p:nvPr/>
        </p:nvSpPr>
        <p:spPr>
          <a:xfrm>
            <a:off x="1611655" y="764704"/>
            <a:ext cx="5048577" cy="504055"/>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b="1" dirty="0" smtClean="0">
                <a:solidFill>
                  <a:schemeClr val="bg1"/>
                </a:solidFill>
              </a:rPr>
              <a:t>Circuito direcionador de corrente</a:t>
            </a:r>
          </a:p>
        </p:txBody>
      </p:sp>
      <mc:AlternateContent xmlns:mc="http://schemas.openxmlformats.org/markup-compatibility/2006" xmlns:a14="http://schemas.microsoft.com/office/drawing/2010/main">
        <mc:Choice Requires="a14">
          <p:sp>
            <p:nvSpPr>
              <p:cNvPr id="4" name="Espaço Reservado para Conteúdo 2"/>
              <p:cNvSpPr txBox="1">
                <a:spLocks/>
              </p:cNvSpPr>
              <p:nvPr/>
            </p:nvSpPr>
            <p:spPr>
              <a:xfrm>
                <a:off x="4101698" y="3031070"/>
                <a:ext cx="4326492" cy="864096"/>
              </a:xfrm>
              <a:prstGeom prst="rect">
                <a:avLst/>
              </a:prstGeom>
              <a:solidFill>
                <a:schemeClr val="tx1"/>
              </a:solidFill>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14:m>
                  <m:oMathPara xmlns:m="http://schemas.openxmlformats.org/officeDocument/2006/math">
                    <m:oMathParaPr>
                      <m:jc m:val="centerGroup"/>
                    </m:oMathParaPr>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𝐼</m:t>
                          </m:r>
                        </m:e>
                        <m:sub>
                          <m:r>
                            <a:rPr lang="pt-BR" sz="2400" b="0" i="1" smtClean="0">
                              <a:solidFill>
                                <a:schemeClr val="bg1"/>
                              </a:solidFill>
                              <a:latin typeface="Cambria Math" panose="02040503050406030204" pitchFamily="18" charset="0"/>
                            </a:rPr>
                            <m:t>𝑅𝐸𝐹</m:t>
                          </m:r>
                        </m:sub>
                      </m:sSub>
                      <m:r>
                        <a:rPr lang="pt-BR" sz="2400" b="0" i="1" smtClean="0">
                          <a:solidFill>
                            <a:schemeClr val="bg1"/>
                          </a:solidFill>
                          <a:latin typeface="Cambria Math" panose="02040503050406030204" pitchFamily="18" charset="0"/>
                        </a:rPr>
                        <m:t>=</m:t>
                      </m:r>
                      <m:f>
                        <m:fPr>
                          <m:ctrlPr>
                            <a:rPr lang="pt-BR" sz="2400" b="0" i="1" smtClean="0">
                              <a:solidFill>
                                <a:schemeClr val="bg1"/>
                              </a:solidFill>
                              <a:latin typeface="Cambria Math" panose="02040503050406030204" pitchFamily="18" charset="0"/>
                            </a:rPr>
                          </m:ctrlPr>
                        </m:fPr>
                        <m:num>
                          <m:sSub>
                            <m:sSubPr>
                              <m:ctrlPr>
                                <a:rPr lang="pt-BR" sz="2400" b="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𝑉</m:t>
                              </m:r>
                            </m:e>
                            <m:sub>
                              <m:r>
                                <a:rPr lang="pt-BR" sz="2400" b="0" i="1" smtClean="0">
                                  <a:solidFill>
                                    <a:schemeClr val="bg1"/>
                                  </a:solidFill>
                                  <a:latin typeface="Cambria Math" panose="02040503050406030204" pitchFamily="18" charset="0"/>
                                </a:rPr>
                                <m:t>𝐶𝐶</m:t>
                              </m:r>
                            </m:sub>
                          </m:sSub>
                          <m:r>
                            <a:rPr lang="pt-BR" sz="2400" b="0" i="1" smtClean="0">
                              <a:solidFill>
                                <a:schemeClr val="bg1"/>
                              </a:solidFill>
                              <a:latin typeface="Cambria Math" panose="02040503050406030204" pitchFamily="18" charset="0"/>
                            </a:rPr>
                            <m:t>+</m:t>
                          </m:r>
                          <m:sSub>
                            <m:sSubPr>
                              <m:ctrlPr>
                                <a:rPr lang="pt-BR" sz="2400" b="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𝑉</m:t>
                              </m:r>
                            </m:e>
                            <m:sub>
                              <m:r>
                                <a:rPr lang="pt-BR" sz="2400" b="0" i="1" smtClean="0">
                                  <a:solidFill>
                                    <a:schemeClr val="bg1"/>
                                  </a:solidFill>
                                  <a:latin typeface="Cambria Math" panose="02040503050406030204" pitchFamily="18" charset="0"/>
                                </a:rPr>
                                <m:t>𝐸𝐸</m:t>
                              </m:r>
                            </m:sub>
                          </m:sSub>
                          <m:r>
                            <a:rPr lang="pt-BR" sz="2400" b="0" i="1" smtClean="0">
                              <a:solidFill>
                                <a:schemeClr val="bg1"/>
                              </a:solidFill>
                              <a:latin typeface="Cambria Math" panose="02040503050406030204" pitchFamily="18" charset="0"/>
                            </a:rPr>
                            <m:t>−</m:t>
                          </m:r>
                          <m:sSub>
                            <m:sSubPr>
                              <m:ctrlPr>
                                <a:rPr lang="pt-BR" sz="2400" b="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𝑉</m:t>
                              </m:r>
                            </m:e>
                            <m:sub>
                              <m:r>
                                <a:rPr lang="pt-BR" sz="2400" b="0" i="1" smtClean="0">
                                  <a:solidFill>
                                    <a:schemeClr val="bg1"/>
                                  </a:solidFill>
                                  <a:latin typeface="Cambria Math" panose="02040503050406030204" pitchFamily="18" charset="0"/>
                                </a:rPr>
                                <m:t>𝐸𝐵</m:t>
                              </m:r>
                              <m:r>
                                <a:rPr lang="pt-BR" sz="2400" b="0" i="1" smtClean="0">
                                  <a:solidFill>
                                    <a:schemeClr val="bg1"/>
                                  </a:solidFill>
                                  <a:latin typeface="Cambria Math" panose="02040503050406030204" pitchFamily="18" charset="0"/>
                                </a:rPr>
                                <m:t>1</m:t>
                              </m:r>
                            </m:sub>
                          </m:sSub>
                          <m:r>
                            <a:rPr lang="pt-BR" sz="2400" b="0" i="1" smtClean="0">
                              <a:solidFill>
                                <a:schemeClr val="bg1"/>
                              </a:solidFill>
                              <a:latin typeface="Cambria Math" panose="02040503050406030204" pitchFamily="18" charset="0"/>
                            </a:rPr>
                            <m:t>−</m:t>
                          </m:r>
                          <m:sSub>
                            <m:sSubPr>
                              <m:ctrlPr>
                                <a:rPr lang="pt-BR" sz="2400" b="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𝑉</m:t>
                              </m:r>
                            </m:e>
                            <m:sub>
                              <m:r>
                                <a:rPr lang="pt-BR" sz="2400" b="0" i="1" smtClean="0">
                                  <a:solidFill>
                                    <a:schemeClr val="bg1"/>
                                  </a:solidFill>
                                  <a:latin typeface="Cambria Math" panose="02040503050406030204" pitchFamily="18" charset="0"/>
                                </a:rPr>
                                <m:t>𝐵𝐸</m:t>
                              </m:r>
                              <m:r>
                                <a:rPr lang="pt-BR" sz="2400" b="0" i="1" smtClean="0">
                                  <a:solidFill>
                                    <a:schemeClr val="bg1"/>
                                  </a:solidFill>
                                  <a:latin typeface="Cambria Math" panose="02040503050406030204" pitchFamily="18" charset="0"/>
                                </a:rPr>
                                <m:t>2</m:t>
                              </m:r>
                            </m:sub>
                          </m:sSub>
                        </m:num>
                        <m:den>
                          <m:r>
                            <a:rPr lang="pt-BR" sz="2400" b="0" i="1" smtClean="0">
                              <a:solidFill>
                                <a:schemeClr val="bg1"/>
                              </a:solidFill>
                              <a:latin typeface="Cambria Math" panose="02040503050406030204" pitchFamily="18" charset="0"/>
                            </a:rPr>
                            <m:t>𝑅</m:t>
                          </m:r>
                        </m:den>
                      </m:f>
                    </m:oMath>
                  </m:oMathPara>
                </a14:m>
                <a:endParaRPr lang="pt-BR" sz="2400" dirty="0" smtClean="0">
                  <a:solidFill>
                    <a:schemeClr val="bg1"/>
                  </a:solidFill>
                </a:endParaRPr>
              </a:p>
            </p:txBody>
          </p:sp>
        </mc:Choice>
        <mc:Fallback xmlns="">
          <p:sp>
            <p:nvSpPr>
              <p:cNvPr id="4" name="Espaço Reservado para Conteúdo 2"/>
              <p:cNvSpPr txBox="1">
                <a:spLocks noRot="1" noChangeAspect="1" noMove="1" noResize="1" noEditPoints="1" noAdjustHandles="1" noChangeArrowheads="1" noChangeShapeType="1" noTextEdit="1"/>
              </p:cNvSpPr>
              <p:nvPr/>
            </p:nvSpPr>
            <p:spPr>
              <a:xfrm>
                <a:off x="4101698" y="3031070"/>
                <a:ext cx="4326492" cy="864096"/>
              </a:xfrm>
              <a:prstGeom prst="rect">
                <a:avLst/>
              </a:prstGeom>
              <a:blipFill rotWithShape="0">
                <a:blip r:embed="rId3"/>
                <a:stretch>
                  <a:fillRect/>
                </a:stretch>
              </a:blipFill>
            </p:spPr>
            <p:txBody>
              <a:bodyPr/>
              <a:lstStyle/>
              <a:p>
                <a:r>
                  <a:rPr lang="pt-BR">
                    <a:noFill/>
                  </a:rPr>
                  <a:t> </a:t>
                </a:r>
              </a:p>
            </p:txBody>
          </p:sp>
        </mc:Fallback>
      </mc:AlternateContent>
      <p:grpSp>
        <p:nvGrpSpPr>
          <p:cNvPr id="22" name="Grupo 21"/>
          <p:cNvGrpSpPr/>
          <p:nvPr/>
        </p:nvGrpSpPr>
        <p:grpSpPr>
          <a:xfrm>
            <a:off x="3419872" y="2780928"/>
            <a:ext cx="3096344" cy="1316584"/>
            <a:chOff x="3419872" y="2780928"/>
            <a:chExt cx="3096344" cy="1316584"/>
          </a:xfrm>
        </p:grpSpPr>
        <p:cxnSp>
          <p:nvCxnSpPr>
            <p:cNvPr id="5" name="Conector de seta reta 4"/>
            <p:cNvCxnSpPr>
              <a:stCxn id="15" idx="6"/>
            </p:cNvCxnSpPr>
            <p:nvPr/>
          </p:nvCxnSpPr>
          <p:spPr>
            <a:xfrm>
              <a:off x="4135943" y="3100463"/>
              <a:ext cx="868105" cy="112513"/>
            </a:xfrm>
            <a:prstGeom prst="straightConnector1">
              <a:avLst/>
            </a:prstGeom>
            <a:ln w="63500">
              <a:solidFill>
                <a:srgbClr val="F5821E"/>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6"/>
            <p:cNvCxnSpPr>
              <a:stCxn id="15" idx="5"/>
            </p:cNvCxnSpPr>
            <p:nvPr/>
          </p:nvCxnSpPr>
          <p:spPr>
            <a:xfrm>
              <a:off x="4031077" y="3326408"/>
              <a:ext cx="972971" cy="750664"/>
            </a:xfrm>
            <a:prstGeom prst="straightConnector1">
              <a:avLst/>
            </a:prstGeom>
            <a:ln w="63500">
              <a:solidFill>
                <a:srgbClr val="F5821E"/>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p:cNvCxnSpPr/>
            <p:nvPr/>
          </p:nvCxnSpPr>
          <p:spPr>
            <a:xfrm>
              <a:off x="4067944" y="2960948"/>
              <a:ext cx="2160240" cy="252028"/>
            </a:xfrm>
            <a:prstGeom prst="straightConnector1">
              <a:avLst/>
            </a:prstGeom>
            <a:ln w="63500">
              <a:solidFill>
                <a:srgbClr val="F5821E"/>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a:off x="4135943" y="3233416"/>
              <a:ext cx="2380273" cy="864096"/>
            </a:xfrm>
            <a:prstGeom prst="straightConnector1">
              <a:avLst/>
            </a:prstGeom>
            <a:ln w="63500">
              <a:solidFill>
                <a:srgbClr val="F5821E"/>
              </a:solidFill>
              <a:tailEnd type="triangle"/>
            </a:ln>
          </p:spPr>
          <p:style>
            <a:lnRef idx="1">
              <a:schemeClr val="accent1"/>
            </a:lnRef>
            <a:fillRef idx="0">
              <a:schemeClr val="accent1"/>
            </a:fillRef>
            <a:effectRef idx="0">
              <a:schemeClr val="accent1"/>
            </a:effectRef>
            <a:fontRef idx="minor">
              <a:schemeClr val="tx1"/>
            </a:fontRef>
          </p:style>
        </p:cxnSp>
        <p:sp>
          <p:nvSpPr>
            <p:cNvPr id="15" name="Elipse 14"/>
            <p:cNvSpPr/>
            <p:nvPr/>
          </p:nvSpPr>
          <p:spPr>
            <a:xfrm>
              <a:off x="3419872" y="2780928"/>
              <a:ext cx="716071" cy="639070"/>
            </a:xfrm>
            <a:prstGeom prst="ellipse">
              <a:avLst/>
            </a:prstGeom>
            <a:noFill/>
            <a:ln w="63500">
              <a:solidFill>
                <a:srgbClr val="F58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2"/>
          <p:cNvSpPr txBox="1">
            <a:spLocks/>
          </p:cNvSpPr>
          <p:nvPr/>
        </p:nvSpPr>
        <p:spPr>
          <a:xfrm>
            <a:off x="1547664" y="5445224"/>
            <a:ext cx="7596336" cy="936103"/>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400" dirty="0">
                <a:solidFill>
                  <a:schemeClr val="bg1"/>
                </a:solidFill>
              </a:rPr>
              <a:t>Os vários estágios, quando </a:t>
            </a:r>
            <a:r>
              <a:rPr lang="pt-BR" sz="2400" dirty="0" smtClean="0">
                <a:solidFill>
                  <a:schemeClr val="bg1"/>
                </a:solidFill>
              </a:rPr>
              <a:t>existem, </a:t>
            </a:r>
            <a:r>
              <a:rPr lang="pt-BR" sz="2400" dirty="0">
                <a:solidFill>
                  <a:schemeClr val="bg1"/>
                </a:solidFill>
              </a:rPr>
              <a:t>são diretamente </a:t>
            </a:r>
            <a:r>
              <a:rPr lang="pt-BR" sz="2400" dirty="0" smtClean="0">
                <a:solidFill>
                  <a:schemeClr val="bg1"/>
                </a:solidFill>
              </a:rPr>
              <a:t>acoplados, e daí tais circuitos são </a:t>
            </a:r>
            <a:r>
              <a:rPr lang="pt-BR" sz="2400" dirty="0">
                <a:solidFill>
                  <a:schemeClr val="bg1"/>
                </a:solidFill>
              </a:rPr>
              <a:t>chamados amplificadores CC ou amplificadores diretamente </a:t>
            </a:r>
            <a:r>
              <a:rPr lang="pt-BR" sz="2400" dirty="0" smtClean="0">
                <a:solidFill>
                  <a:schemeClr val="bg1"/>
                </a:solidFill>
              </a:rPr>
              <a:t>acoplados. </a:t>
            </a:r>
            <a:endParaRPr lang="pt-BR" sz="2400" dirty="0">
              <a:solidFill>
                <a:schemeClr val="bg1"/>
              </a:solidFill>
            </a:endParaRPr>
          </a:p>
          <a:p>
            <a:pPr marL="0" indent="0">
              <a:buFontTx/>
              <a:buNone/>
            </a:pPr>
            <a:endParaRPr lang="pt-BR" sz="2400" dirty="0">
              <a:solidFill>
                <a:schemeClr val="bg1"/>
              </a:solidFill>
            </a:endParaRPr>
          </a:p>
        </p:txBody>
      </p:sp>
      <p:pic>
        <p:nvPicPr>
          <p:cNvPr id="3277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407194"/>
            <a:ext cx="4767262" cy="411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Espaço Reservado para Conteúdo 2"/>
          <p:cNvSpPr txBox="1">
            <a:spLocks/>
          </p:cNvSpPr>
          <p:nvPr/>
        </p:nvSpPr>
        <p:spPr>
          <a:xfrm>
            <a:off x="1547664" y="620688"/>
            <a:ext cx="7280825" cy="936103"/>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b="1" dirty="0" smtClean="0">
                <a:solidFill>
                  <a:schemeClr val="bg1"/>
                </a:solidFill>
              </a:rPr>
              <a:t>6.4 RESPOSTA EM ALTA FREQUÊNCIA – CONSIDERAÇÕES GERAIS</a:t>
            </a:r>
          </a:p>
        </p:txBody>
      </p:sp>
      <p:sp>
        <p:nvSpPr>
          <p:cNvPr id="5" name="Espaço Reservado para Conteúdo 2"/>
          <p:cNvSpPr txBox="1">
            <a:spLocks/>
          </p:cNvSpPr>
          <p:nvPr/>
        </p:nvSpPr>
        <p:spPr>
          <a:xfrm>
            <a:off x="6314926" y="1412776"/>
            <a:ext cx="2665963" cy="3888431"/>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200" dirty="0" smtClean="0">
                <a:solidFill>
                  <a:schemeClr val="bg1"/>
                </a:solidFill>
              </a:rPr>
              <a:t>Os circuitos </a:t>
            </a:r>
            <a:r>
              <a:rPr lang="pt-BR" sz="2200" dirty="0" err="1" smtClean="0">
                <a:solidFill>
                  <a:schemeClr val="bg1"/>
                </a:solidFill>
              </a:rPr>
              <a:t>amplifi-cadores</a:t>
            </a:r>
            <a:r>
              <a:rPr lang="pt-BR" sz="2200" dirty="0" smtClean="0">
                <a:solidFill>
                  <a:schemeClr val="bg1"/>
                </a:solidFill>
              </a:rPr>
              <a:t> que vamos estudar nesse e nos demais capítulos são para serem fabricados usando tecnologia de CI. Portanto, não empregam capacitores de  acoplamento (muito grandes</a:t>
            </a:r>
            <a:r>
              <a:rPr lang="pt-BR" sz="2200" dirty="0">
                <a:solidFill>
                  <a:schemeClr val="bg1"/>
                </a:solidFill>
              </a:rPr>
              <a:t>). </a:t>
            </a:r>
            <a:endParaRPr lang="pt-BR" sz="2200" dirty="0" smtClean="0">
              <a:solidFill>
                <a:schemeClr val="bg1"/>
              </a:solidFill>
            </a:endParaRPr>
          </a:p>
        </p:txBody>
      </p:sp>
      <p:pic>
        <p:nvPicPr>
          <p:cNvPr id="3" name="Picture 3" descr="c:\My Documents\New Folder\ch07_conv\sedr42021_074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0526" y="1373981"/>
            <a:ext cx="4621857" cy="417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7" name="Espaço Reservado para Conteúdo 2"/>
              <p:cNvSpPr txBox="1">
                <a:spLocks/>
              </p:cNvSpPr>
              <p:nvPr/>
            </p:nvSpPr>
            <p:spPr>
              <a:xfrm>
                <a:off x="6372200" y="1196753"/>
                <a:ext cx="2665963" cy="4176463"/>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200" dirty="0" smtClean="0">
                    <a:solidFill>
                      <a:schemeClr val="bg1"/>
                    </a:solidFill>
                  </a:rPr>
                  <a:t>Sua resposta em frequência é como ao lado. Note-se que em frequência zero o ganho é o mesmo </a:t>
                </a:r>
                <a14:m>
                  <m:oMath xmlns:m="http://schemas.openxmlformats.org/officeDocument/2006/math">
                    <m:r>
                      <a:rPr lang="pt-BR" sz="2200" b="0" i="0" smtClean="0">
                        <a:solidFill>
                          <a:schemeClr val="bg1"/>
                        </a:solidFill>
                        <a:latin typeface="Cambria Math" panose="02040503050406030204" pitchFamily="18" charset="0"/>
                      </a:rPr>
                      <m:t>(</m:t>
                    </m:r>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𝐴</m:t>
                        </m:r>
                      </m:e>
                      <m:sub>
                        <m:r>
                          <a:rPr lang="pt-BR" sz="2200" b="0" i="1" smtClean="0">
                            <a:solidFill>
                              <a:schemeClr val="bg1"/>
                            </a:solidFill>
                            <a:latin typeface="Cambria Math" panose="02040503050406030204" pitchFamily="18" charset="0"/>
                          </a:rPr>
                          <m:t>𝑀</m:t>
                        </m:r>
                      </m:sub>
                    </m:sSub>
                    <m:r>
                      <a:rPr lang="pt-BR" sz="2200" b="0" i="1" smtClean="0">
                        <a:solidFill>
                          <a:schemeClr val="bg1"/>
                        </a:solidFill>
                        <a:latin typeface="Cambria Math" panose="02040503050406030204" pitchFamily="18" charset="0"/>
                      </a:rPr>
                      <m:t>)</m:t>
                    </m:r>
                  </m:oMath>
                </a14:m>
                <a:r>
                  <a:rPr lang="pt-BR" sz="2200" dirty="0" smtClean="0">
                    <a:solidFill>
                      <a:schemeClr val="bg1"/>
                    </a:solidFill>
                  </a:rPr>
                  <a:t> das frequências médias. Logo, </a:t>
                </a:r>
                <a:r>
                  <a:rPr lang="pt-BR" sz="2200" dirty="0" err="1" smtClean="0">
                    <a:solidFill>
                      <a:schemeClr val="bg1"/>
                    </a:solidFill>
                  </a:rPr>
                  <a:t>ampli-ficadores</a:t>
                </a:r>
                <a:r>
                  <a:rPr lang="pt-BR" sz="2200" dirty="0" smtClean="0">
                    <a:solidFill>
                      <a:schemeClr val="bg1"/>
                    </a:solidFill>
                  </a:rPr>
                  <a:t> em CI, que são diretamente </a:t>
                </a:r>
                <a:r>
                  <a:rPr lang="pt-BR" sz="2200" dirty="0" err="1" smtClean="0">
                    <a:solidFill>
                      <a:schemeClr val="bg1"/>
                    </a:solidFill>
                  </a:rPr>
                  <a:t>aco-plados</a:t>
                </a:r>
                <a:r>
                  <a:rPr lang="pt-BR" sz="2200" dirty="0" smtClean="0">
                    <a:solidFill>
                      <a:schemeClr val="bg1"/>
                    </a:solidFill>
                  </a:rPr>
                  <a:t>, não sofrem perda de ganho em baixa frequência. </a:t>
                </a:r>
              </a:p>
            </p:txBody>
          </p:sp>
        </mc:Choice>
        <mc:Fallback xmlns="">
          <p:sp>
            <p:nvSpPr>
              <p:cNvPr id="7" name="Espaço Reservado para Conteúdo 2"/>
              <p:cNvSpPr txBox="1">
                <a:spLocks noRot="1" noChangeAspect="1" noMove="1" noResize="1" noEditPoints="1" noAdjustHandles="1" noChangeArrowheads="1" noChangeShapeType="1" noTextEdit="1"/>
              </p:cNvSpPr>
              <p:nvPr/>
            </p:nvSpPr>
            <p:spPr>
              <a:xfrm>
                <a:off x="6372200" y="1196753"/>
                <a:ext cx="2665963" cy="4176463"/>
              </a:xfrm>
              <a:prstGeom prst="rect">
                <a:avLst/>
              </a:prstGeom>
              <a:blipFill rotWithShape="0">
                <a:blip r:embed="rId5"/>
                <a:stretch>
                  <a:fillRect l="-2968" t="-876" r="-2511" b="-1606"/>
                </a:stretch>
              </a:blipFill>
            </p:spPr>
            <p:txBody>
              <a:bodyPr/>
              <a:lstStyle/>
              <a:p>
                <a:r>
                  <a:rPr lang="pt-BR">
                    <a:noFill/>
                  </a:rPr>
                  <a:t> </a:t>
                </a:r>
              </a:p>
            </p:txBody>
          </p:sp>
        </mc:Fallback>
      </mc:AlternateContent>
      <p:sp>
        <p:nvSpPr>
          <p:cNvPr id="8" name="Espaço Reservado para Conteúdo 2"/>
          <p:cNvSpPr txBox="1">
            <a:spLocks/>
          </p:cNvSpPr>
          <p:nvPr/>
        </p:nvSpPr>
        <p:spPr>
          <a:xfrm>
            <a:off x="1597224" y="5515864"/>
            <a:ext cx="7497216" cy="1152127"/>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200" dirty="0" smtClean="0">
                <a:solidFill>
                  <a:schemeClr val="bg1"/>
                </a:solidFill>
              </a:rPr>
              <a:t>Porém, eles também perdem ganho na alta frequência, como mostra a figura. Isto é devido às capacitâncias de junção dos transistores.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5" grpId="0"/>
      <p:bldP spid="7" grpId="1"/>
      <p:bldP spid="8"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p:cNvSpPr txBox="1">
            <a:spLocks/>
          </p:cNvSpPr>
          <p:nvPr/>
        </p:nvSpPr>
        <p:spPr>
          <a:xfrm>
            <a:off x="1547664" y="620689"/>
            <a:ext cx="7280825" cy="504056"/>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b="1" dirty="0" smtClean="0">
                <a:solidFill>
                  <a:schemeClr val="bg1"/>
                </a:solidFill>
              </a:rPr>
              <a:t>6.4.1 A função de ganho de alta frequência</a:t>
            </a:r>
          </a:p>
        </p:txBody>
      </p:sp>
      <mc:AlternateContent xmlns:mc="http://schemas.openxmlformats.org/markup-compatibility/2006" xmlns:a14="http://schemas.microsoft.com/office/drawing/2010/main">
        <mc:Choice Requires="a14">
          <p:sp>
            <p:nvSpPr>
              <p:cNvPr id="5" name="Espaço Reservado para Conteúdo 2"/>
              <p:cNvSpPr txBox="1">
                <a:spLocks/>
              </p:cNvSpPr>
              <p:nvPr/>
            </p:nvSpPr>
            <p:spPr>
              <a:xfrm>
                <a:off x="1619672" y="1124744"/>
                <a:ext cx="7361217" cy="5400600"/>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200" dirty="0" smtClean="0">
                    <a:solidFill>
                      <a:schemeClr val="bg1"/>
                    </a:solidFill>
                  </a:rPr>
                  <a:t>A função ganho do amplificador, mostrada na figura anterior, pode ser expressa de forma geral, já considerando as capacitâncias internas, como </a:t>
                </a:r>
                <a14:m>
                  <m:oMath xmlns:m="http://schemas.openxmlformats.org/officeDocument/2006/math">
                    <m:r>
                      <a:rPr lang="pt-BR" sz="2200" b="0" i="1" smtClean="0">
                        <a:solidFill>
                          <a:schemeClr val="bg1"/>
                        </a:solidFill>
                        <a:latin typeface="Cambria Math" panose="02040503050406030204" pitchFamily="18" charset="0"/>
                      </a:rPr>
                      <m:t>𝐴</m:t>
                    </m:r>
                    <m:d>
                      <m:dPr>
                        <m:ctrlPr>
                          <a:rPr lang="pt-BR" sz="2200" b="0" i="1" smtClean="0">
                            <a:solidFill>
                              <a:schemeClr val="bg1"/>
                            </a:solidFill>
                            <a:latin typeface="Cambria Math" panose="02040503050406030204" pitchFamily="18" charset="0"/>
                          </a:rPr>
                        </m:ctrlPr>
                      </m:dPr>
                      <m:e>
                        <m:r>
                          <a:rPr lang="pt-BR" sz="2200" b="0" i="1" smtClean="0">
                            <a:solidFill>
                              <a:schemeClr val="bg1"/>
                            </a:solidFill>
                            <a:latin typeface="Cambria Math" panose="02040503050406030204" pitchFamily="18" charset="0"/>
                          </a:rPr>
                          <m:t>𝑠</m:t>
                        </m:r>
                      </m:e>
                    </m:d>
                    <m:r>
                      <a:rPr lang="pt-BR" sz="2200" b="0" i="1" smtClean="0">
                        <a:solidFill>
                          <a:schemeClr val="bg1"/>
                        </a:solidFill>
                        <a:latin typeface="Cambria Math" panose="02040503050406030204" pitchFamily="18" charset="0"/>
                      </a:rPr>
                      <m:t>=</m:t>
                    </m:r>
                    <m:sSub>
                      <m:sSubPr>
                        <m:ctrlPr>
                          <a:rPr lang="pt-BR" sz="2200" b="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𝐴</m:t>
                        </m:r>
                      </m:e>
                      <m:sub>
                        <m:r>
                          <a:rPr lang="pt-BR" sz="2200" b="0" i="1" smtClean="0">
                            <a:solidFill>
                              <a:schemeClr val="bg1"/>
                            </a:solidFill>
                            <a:latin typeface="Cambria Math" panose="02040503050406030204" pitchFamily="18" charset="0"/>
                          </a:rPr>
                          <m:t>𝑀</m:t>
                        </m:r>
                      </m:sub>
                    </m:sSub>
                    <m:sSub>
                      <m:sSubPr>
                        <m:ctrlPr>
                          <a:rPr lang="pt-BR" sz="2200" b="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𝐹</m:t>
                        </m:r>
                      </m:e>
                      <m:sub>
                        <m:r>
                          <a:rPr lang="pt-BR" sz="2200" b="0" i="1" smtClean="0">
                            <a:solidFill>
                              <a:schemeClr val="bg1"/>
                            </a:solidFill>
                            <a:latin typeface="Cambria Math" panose="02040503050406030204" pitchFamily="18" charset="0"/>
                          </a:rPr>
                          <m:t>𝐻</m:t>
                        </m:r>
                      </m:sub>
                    </m:sSub>
                    <m:r>
                      <a:rPr lang="pt-BR" sz="2200" b="0" i="1" smtClean="0">
                        <a:solidFill>
                          <a:schemeClr val="bg1"/>
                        </a:solidFill>
                        <a:latin typeface="Cambria Math" panose="02040503050406030204" pitchFamily="18" charset="0"/>
                      </a:rPr>
                      <m:t>(</m:t>
                    </m:r>
                    <m:r>
                      <a:rPr lang="pt-BR" sz="2200" b="0" i="1" smtClean="0">
                        <a:solidFill>
                          <a:schemeClr val="bg1"/>
                        </a:solidFill>
                        <a:latin typeface="Cambria Math" panose="02040503050406030204" pitchFamily="18" charset="0"/>
                      </a:rPr>
                      <m:t>𝑠</m:t>
                    </m:r>
                    <m:r>
                      <a:rPr lang="pt-BR" sz="2200" b="0" i="1" smtClean="0">
                        <a:solidFill>
                          <a:schemeClr val="bg1"/>
                        </a:solidFill>
                        <a:latin typeface="Cambria Math" panose="02040503050406030204" pitchFamily="18" charset="0"/>
                      </a:rPr>
                      <m:t>)</m:t>
                    </m:r>
                  </m:oMath>
                </a14:m>
                <a:r>
                  <a:rPr lang="pt-BR" sz="2200" dirty="0" smtClean="0">
                    <a:solidFill>
                      <a:schemeClr val="bg1"/>
                    </a:solidFill>
                  </a:rPr>
                  <a:t>        (6.29)</a:t>
                </a:r>
                <a:endParaRPr lang="pt-BR" sz="2200" dirty="0">
                  <a:solidFill>
                    <a:schemeClr val="bg1"/>
                  </a:solidFill>
                </a:endParaRPr>
              </a:p>
              <a:p>
                <a:pPr marL="0" indent="0">
                  <a:buNone/>
                </a:pPr>
                <a:r>
                  <a:rPr lang="pt-BR" sz="2200" dirty="0" smtClean="0">
                    <a:solidFill>
                      <a:schemeClr val="bg1"/>
                    </a:solidFill>
                  </a:rPr>
                  <a:t>onde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𝐴</m:t>
                        </m:r>
                      </m:e>
                      <m:sub>
                        <m:r>
                          <a:rPr lang="pt-BR" sz="2200" b="0" i="1" smtClean="0">
                            <a:solidFill>
                              <a:schemeClr val="bg1"/>
                            </a:solidFill>
                            <a:latin typeface="Cambria Math" panose="02040503050406030204" pitchFamily="18" charset="0"/>
                          </a:rPr>
                          <m:t>𝑀</m:t>
                        </m:r>
                      </m:sub>
                    </m:sSub>
                  </m:oMath>
                </a14:m>
                <a:r>
                  <a:rPr lang="pt-BR" sz="2200" dirty="0" smtClean="0">
                    <a:solidFill>
                      <a:schemeClr val="bg1"/>
                    </a:solidFill>
                  </a:rPr>
                  <a:t> é o ganho em baixa frequência ou frequência zero. Seu valor pode ser calculado pela análise do circuito equivalente do amplificador desconsiderando as capacitâncias internas (considerando-as como circuito aberto). Ao considerar tais capacitâncias, acrescentamos o fator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𝐹</m:t>
                        </m:r>
                      </m:e>
                      <m:sub>
                        <m:r>
                          <a:rPr lang="pt-BR" sz="2200" b="0" i="1" smtClean="0">
                            <a:solidFill>
                              <a:schemeClr val="bg1"/>
                            </a:solidFill>
                            <a:latin typeface="Cambria Math" panose="02040503050406030204" pitchFamily="18" charset="0"/>
                          </a:rPr>
                          <m:t>𝐻</m:t>
                        </m:r>
                      </m:sub>
                    </m:sSub>
                    <m:r>
                      <a:rPr lang="pt-BR" sz="2200" b="0" i="1" smtClean="0">
                        <a:solidFill>
                          <a:schemeClr val="bg1"/>
                        </a:solidFill>
                        <a:latin typeface="Cambria Math" panose="02040503050406030204" pitchFamily="18" charset="0"/>
                      </a:rPr>
                      <m:t>(</m:t>
                    </m:r>
                    <m:r>
                      <a:rPr lang="pt-BR" sz="2200" b="0" i="1" smtClean="0">
                        <a:solidFill>
                          <a:schemeClr val="bg1"/>
                        </a:solidFill>
                        <a:latin typeface="Cambria Math" panose="02040503050406030204" pitchFamily="18" charset="0"/>
                      </a:rPr>
                      <m:t>𝑠</m:t>
                    </m:r>
                    <m:r>
                      <a:rPr lang="pt-BR" sz="2200" b="0" i="1" smtClean="0">
                        <a:solidFill>
                          <a:schemeClr val="bg1"/>
                        </a:solidFill>
                        <a:latin typeface="Cambria Math" panose="02040503050406030204" pitchFamily="18" charset="0"/>
                      </a:rPr>
                      <m:t>)</m:t>
                    </m:r>
                  </m:oMath>
                </a14:m>
                <a:r>
                  <a:rPr lang="pt-BR" sz="2200" dirty="0" smtClean="0">
                    <a:solidFill>
                      <a:schemeClr val="bg1"/>
                    </a:solidFill>
                  </a:rPr>
                  <a:t> ao ganho, que pode ser expresso em termos de polos e zeros (ver Apêndice E), geralmente reais, como</a:t>
                </a:r>
              </a:p>
              <a:p>
                <a:pPr marL="0" indent="0">
                  <a:buNone/>
                </a:pPr>
                <a14:m>
                  <m:oMathPara xmlns:m="http://schemas.openxmlformats.org/officeDocument/2006/math">
                    <m:oMathParaPr>
                      <m:jc m:val="centerGroup"/>
                    </m:oMathParaPr>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𝐹</m:t>
                          </m:r>
                        </m:e>
                        <m:sub>
                          <m:r>
                            <a:rPr lang="pt-BR" sz="2200" b="0" i="1" smtClean="0">
                              <a:solidFill>
                                <a:schemeClr val="bg1"/>
                              </a:solidFill>
                              <a:latin typeface="Cambria Math" panose="02040503050406030204" pitchFamily="18" charset="0"/>
                            </a:rPr>
                            <m:t>𝐻</m:t>
                          </m:r>
                        </m:sub>
                      </m:sSub>
                      <m:d>
                        <m:dPr>
                          <m:ctrlPr>
                            <a:rPr lang="pt-BR" sz="2200" b="0" i="1" smtClean="0">
                              <a:solidFill>
                                <a:schemeClr val="bg1"/>
                              </a:solidFill>
                              <a:latin typeface="Cambria Math" panose="02040503050406030204" pitchFamily="18" charset="0"/>
                            </a:rPr>
                          </m:ctrlPr>
                        </m:dPr>
                        <m:e>
                          <m:r>
                            <a:rPr lang="pt-BR" sz="2200" b="0" i="1" smtClean="0">
                              <a:solidFill>
                                <a:schemeClr val="bg1"/>
                              </a:solidFill>
                              <a:latin typeface="Cambria Math" panose="02040503050406030204" pitchFamily="18" charset="0"/>
                            </a:rPr>
                            <m:t>𝑠</m:t>
                          </m:r>
                        </m:e>
                      </m:d>
                      <m:r>
                        <a:rPr lang="pt-BR" sz="2200" b="0" i="1" smtClean="0">
                          <a:solidFill>
                            <a:schemeClr val="bg1"/>
                          </a:solidFill>
                          <a:latin typeface="Cambria Math" panose="02040503050406030204" pitchFamily="18" charset="0"/>
                        </a:rPr>
                        <m:t>=</m:t>
                      </m:r>
                      <m:f>
                        <m:fPr>
                          <m:ctrlPr>
                            <a:rPr lang="pt-BR" sz="2200" b="0" i="1" smtClean="0">
                              <a:solidFill>
                                <a:schemeClr val="bg1"/>
                              </a:solidFill>
                              <a:latin typeface="Cambria Math" panose="02040503050406030204" pitchFamily="18" charset="0"/>
                            </a:rPr>
                          </m:ctrlPr>
                        </m:fPr>
                        <m:num>
                          <m:d>
                            <m:dPr>
                              <m:ctrlPr>
                                <a:rPr lang="pt-BR" sz="2200" b="0" i="1" smtClean="0">
                                  <a:solidFill>
                                    <a:schemeClr val="bg1"/>
                                  </a:solidFill>
                                  <a:latin typeface="Cambria Math" panose="02040503050406030204" pitchFamily="18" charset="0"/>
                                </a:rPr>
                              </m:ctrlPr>
                            </m:dPr>
                            <m:e>
                              <m:r>
                                <a:rPr lang="pt-BR" sz="2200" b="0" i="1" smtClean="0">
                                  <a:solidFill>
                                    <a:schemeClr val="bg1"/>
                                  </a:solidFill>
                                  <a:latin typeface="Cambria Math" panose="02040503050406030204" pitchFamily="18" charset="0"/>
                                </a:rPr>
                                <m:t>1+</m:t>
                              </m:r>
                              <m:f>
                                <m:fPr>
                                  <m:type m:val="lin"/>
                                  <m:ctrlPr>
                                    <a:rPr lang="pt-BR" sz="2200" b="0" i="1" smtClean="0">
                                      <a:solidFill>
                                        <a:schemeClr val="bg1"/>
                                      </a:solidFill>
                                      <a:latin typeface="Cambria Math" panose="02040503050406030204" pitchFamily="18" charset="0"/>
                                    </a:rPr>
                                  </m:ctrlPr>
                                </m:fPr>
                                <m:num>
                                  <m:r>
                                    <a:rPr lang="pt-BR" sz="2200" b="0" i="1" smtClean="0">
                                      <a:solidFill>
                                        <a:schemeClr val="bg1"/>
                                      </a:solidFill>
                                      <a:latin typeface="Cambria Math" panose="02040503050406030204" pitchFamily="18" charset="0"/>
                                    </a:rPr>
                                    <m:t>𝑠</m:t>
                                  </m:r>
                                </m:num>
                                <m:den>
                                  <m:sSub>
                                    <m:sSubPr>
                                      <m:ctrlPr>
                                        <a:rPr lang="pt-BR" sz="2200" b="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rPr>
                                        <m:t>𝑍</m:t>
                                      </m:r>
                                      <m:r>
                                        <a:rPr lang="pt-BR" sz="2200" b="0" i="1" smtClean="0">
                                          <a:solidFill>
                                            <a:schemeClr val="bg1"/>
                                          </a:solidFill>
                                          <a:latin typeface="Cambria Math" panose="02040503050406030204" pitchFamily="18" charset="0"/>
                                        </a:rPr>
                                        <m:t>1</m:t>
                                      </m:r>
                                    </m:sub>
                                  </m:sSub>
                                </m:den>
                              </m:f>
                            </m:e>
                          </m:d>
                          <m:d>
                            <m:dPr>
                              <m:ctrlPr>
                                <a:rPr lang="pt-BR" sz="2200" i="1">
                                  <a:solidFill>
                                    <a:schemeClr val="bg1"/>
                                  </a:solidFill>
                                  <a:latin typeface="Cambria Math" panose="02040503050406030204" pitchFamily="18" charset="0"/>
                                </a:rPr>
                              </m:ctrlPr>
                            </m:dPr>
                            <m:e>
                              <m:r>
                                <a:rPr lang="pt-BR" sz="2200" i="1">
                                  <a:solidFill>
                                    <a:schemeClr val="bg1"/>
                                  </a:solidFill>
                                  <a:latin typeface="Cambria Math" panose="02040503050406030204" pitchFamily="18" charset="0"/>
                                </a:rPr>
                                <m:t>1+</m:t>
                              </m:r>
                              <m:f>
                                <m:fPr>
                                  <m:type m:val="lin"/>
                                  <m:ctrlPr>
                                    <a:rPr lang="pt-BR" sz="2200" i="1">
                                      <a:solidFill>
                                        <a:schemeClr val="bg1"/>
                                      </a:solidFill>
                                      <a:latin typeface="Cambria Math" panose="02040503050406030204" pitchFamily="18" charset="0"/>
                                    </a:rPr>
                                  </m:ctrlPr>
                                </m:fPr>
                                <m:num>
                                  <m:r>
                                    <a:rPr lang="pt-BR" sz="2200" i="1">
                                      <a:solidFill>
                                        <a:schemeClr val="bg1"/>
                                      </a:solidFill>
                                      <a:latin typeface="Cambria Math" panose="02040503050406030204" pitchFamily="18" charset="0"/>
                                    </a:rPr>
                                    <m:t>𝑠</m:t>
                                  </m:r>
                                </m:num>
                                <m:den>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𝑍</m:t>
                                      </m:r>
                                      <m:r>
                                        <a:rPr lang="pt-BR" sz="2200" b="0" i="1" smtClean="0">
                                          <a:solidFill>
                                            <a:schemeClr val="bg1"/>
                                          </a:solidFill>
                                          <a:latin typeface="Cambria Math" panose="02040503050406030204" pitchFamily="18" charset="0"/>
                                        </a:rPr>
                                        <m:t>2</m:t>
                                      </m:r>
                                    </m:sub>
                                  </m:sSub>
                                </m:den>
                              </m:f>
                            </m:e>
                          </m:d>
                          <m:r>
                            <a:rPr lang="pt-BR" sz="2200" i="1" smtClean="0">
                              <a:solidFill>
                                <a:schemeClr val="bg1"/>
                              </a:solidFill>
                              <a:latin typeface="Cambria Math" panose="02040503050406030204" pitchFamily="18" charset="0"/>
                              <a:ea typeface="Cambria Math" panose="02040503050406030204" pitchFamily="18" charset="0"/>
                            </a:rPr>
                            <m:t>⋯</m:t>
                          </m:r>
                          <m:d>
                            <m:dPr>
                              <m:ctrlPr>
                                <a:rPr lang="pt-BR" sz="2200" i="1">
                                  <a:solidFill>
                                    <a:schemeClr val="bg1"/>
                                  </a:solidFill>
                                  <a:latin typeface="Cambria Math" panose="02040503050406030204" pitchFamily="18" charset="0"/>
                                </a:rPr>
                              </m:ctrlPr>
                            </m:dPr>
                            <m:e>
                              <m:r>
                                <a:rPr lang="pt-BR" sz="2200" i="1">
                                  <a:solidFill>
                                    <a:schemeClr val="bg1"/>
                                  </a:solidFill>
                                  <a:latin typeface="Cambria Math" panose="02040503050406030204" pitchFamily="18" charset="0"/>
                                </a:rPr>
                                <m:t>1+</m:t>
                              </m:r>
                              <m:f>
                                <m:fPr>
                                  <m:type m:val="lin"/>
                                  <m:ctrlPr>
                                    <a:rPr lang="pt-BR" sz="2200" i="1">
                                      <a:solidFill>
                                        <a:schemeClr val="bg1"/>
                                      </a:solidFill>
                                      <a:latin typeface="Cambria Math" panose="02040503050406030204" pitchFamily="18" charset="0"/>
                                    </a:rPr>
                                  </m:ctrlPr>
                                </m:fPr>
                                <m:num>
                                  <m:r>
                                    <a:rPr lang="pt-BR" sz="2200" i="1">
                                      <a:solidFill>
                                        <a:schemeClr val="bg1"/>
                                      </a:solidFill>
                                      <a:latin typeface="Cambria Math" panose="02040503050406030204" pitchFamily="18" charset="0"/>
                                    </a:rPr>
                                    <m:t>𝑠</m:t>
                                  </m:r>
                                </m:num>
                                <m:den>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𝑍</m:t>
                                      </m:r>
                                      <m:r>
                                        <a:rPr lang="pt-BR" sz="2200" b="0" i="1" smtClean="0">
                                          <a:solidFill>
                                            <a:schemeClr val="bg1"/>
                                          </a:solidFill>
                                          <a:latin typeface="Cambria Math" panose="02040503050406030204" pitchFamily="18" charset="0"/>
                                        </a:rPr>
                                        <m:t>𝑛</m:t>
                                      </m:r>
                                    </m:sub>
                                  </m:sSub>
                                </m:den>
                              </m:f>
                            </m:e>
                          </m:d>
                        </m:num>
                        <m:den>
                          <m:d>
                            <m:dPr>
                              <m:ctrlPr>
                                <a:rPr lang="pt-BR" sz="2200" i="1">
                                  <a:solidFill>
                                    <a:schemeClr val="bg1"/>
                                  </a:solidFill>
                                  <a:latin typeface="Cambria Math" panose="02040503050406030204" pitchFamily="18" charset="0"/>
                                </a:rPr>
                              </m:ctrlPr>
                            </m:dPr>
                            <m:e>
                              <m:r>
                                <a:rPr lang="pt-BR" sz="2200" i="1">
                                  <a:solidFill>
                                    <a:schemeClr val="bg1"/>
                                  </a:solidFill>
                                  <a:latin typeface="Cambria Math" panose="02040503050406030204" pitchFamily="18" charset="0"/>
                                </a:rPr>
                                <m:t>1+</m:t>
                              </m:r>
                              <m:f>
                                <m:fPr>
                                  <m:type m:val="lin"/>
                                  <m:ctrlPr>
                                    <a:rPr lang="pt-BR" sz="2200" i="1">
                                      <a:solidFill>
                                        <a:schemeClr val="bg1"/>
                                      </a:solidFill>
                                      <a:latin typeface="Cambria Math" panose="02040503050406030204" pitchFamily="18" charset="0"/>
                                    </a:rPr>
                                  </m:ctrlPr>
                                </m:fPr>
                                <m:num>
                                  <m:r>
                                    <a:rPr lang="pt-BR" sz="2200" i="1">
                                      <a:solidFill>
                                        <a:schemeClr val="bg1"/>
                                      </a:solidFill>
                                      <a:latin typeface="Cambria Math" panose="02040503050406030204" pitchFamily="18" charset="0"/>
                                    </a:rPr>
                                    <m:t>𝑠</m:t>
                                  </m:r>
                                </m:num>
                                <m:den>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ea typeface="Cambria Math" panose="02040503050406030204" pitchFamily="18" charset="0"/>
                                        </a:rPr>
                                        <m:t>𝑃</m:t>
                                      </m:r>
                                      <m:r>
                                        <a:rPr lang="pt-BR" sz="2200" i="1">
                                          <a:solidFill>
                                            <a:schemeClr val="bg1"/>
                                          </a:solidFill>
                                          <a:latin typeface="Cambria Math" panose="02040503050406030204" pitchFamily="18" charset="0"/>
                                        </a:rPr>
                                        <m:t>1</m:t>
                                      </m:r>
                                    </m:sub>
                                  </m:sSub>
                                </m:den>
                              </m:f>
                            </m:e>
                          </m:d>
                          <m:d>
                            <m:dPr>
                              <m:ctrlPr>
                                <a:rPr lang="pt-BR" sz="2200" i="1">
                                  <a:solidFill>
                                    <a:schemeClr val="bg1"/>
                                  </a:solidFill>
                                  <a:latin typeface="Cambria Math" panose="02040503050406030204" pitchFamily="18" charset="0"/>
                                </a:rPr>
                              </m:ctrlPr>
                            </m:dPr>
                            <m:e>
                              <m:r>
                                <a:rPr lang="pt-BR" sz="2200" i="1">
                                  <a:solidFill>
                                    <a:schemeClr val="bg1"/>
                                  </a:solidFill>
                                  <a:latin typeface="Cambria Math" panose="02040503050406030204" pitchFamily="18" charset="0"/>
                                </a:rPr>
                                <m:t>1+</m:t>
                              </m:r>
                              <m:f>
                                <m:fPr>
                                  <m:type m:val="lin"/>
                                  <m:ctrlPr>
                                    <a:rPr lang="pt-BR" sz="2200" i="1">
                                      <a:solidFill>
                                        <a:schemeClr val="bg1"/>
                                      </a:solidFill>
                                      <a:latin typeface="Cambria Math" panose="02040503050406030204" pitchFamily="18" charset="0"/>
                                    </a:rPr>
                                  </m:ctrlPr>
                                </m:fPr>
                                <m:num>
                                  <m:r>
                                    <a:rPr lang="pt-BR" sz="2200" i="1">
                                      <a:solidFill>
                                        <a:schemeClr val="bg1"/>
                                      </a:solidFill>
                                      <a:latin typeface="Cambria Math" panose="02040503050406030204" pitchFamily="18" charset="0"/>
                                    </a:rPr>
                                    <m:t>𝑠</m:t>
                                  </m:r>
                                </m:num>
                                <m:den>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ea typeface="Cambria Math" panose="02040503050406030204" pitchFamily="18" charset="0"/>
                                        </a:rPr>
                                        <m:t>𝑃</m:t>
                                      </m:r>
                                      <m:r>
                                        <a:rPr lang="pt-BR" sz="2200" i="1">
                                          <a:solidFill>
                                            <a:schemeClr val="bg1"/>
                                          </a:solidFill>
                                          <a:latin typeface="Cambria Math" panose="02040503050406030204" pitchFamily="18" charset="0"/>
                                        </a:rPr>
                                        <m:t>2</m:t>
                                      </m:r>
                                    </m:sub>
                                  </m:sSub>
                                </m:den>
                              </m:f>
                            </m:e>
                          </m:d>
                          <m:r>
                            <a:rPr lang="pt-BR" sz="2200" i="1">
                              <a:solidFill>
                                <a:schemeClr val="bg1"/>
                              </a:solidFill>
                              <a:latin typeface="Cambria Math" panose="02040503050406030204" pitchFamily="18" charset="0"/>
                              <a:ea typeface="Cambria Math" panose="02040503050406030204" pitchFamily="18" charset="0"/>
                            </a:rPr>
                            <m:t>⋯</m:t>
                          </m:r>
                          <m:d>
                            <m:dPr>
                              <m:ctrlPr>
                                <a:rPr lang="pt-BR" sz="2200" i="1">
                                  <a:solidFill>
                                    <a:schemeClr val="bg1"/>
                                  </a:solidFill>
                                  <a:latin typeface="Cambria Math" panose="02040503050406030204" pitchFamily="18" charset="0"/>
                                </a:rPr>
                              </m:ctrlPr>
                            </m:dPr>
                            <m:e>
                              <m:r>
                                <a:rPr lang="pt-BR" sz="2200" i="1">
                                  <a:solidFill>
                                    <a:schemeClr val="bg1"/>
                                  </a:solidFill>
                                  <a:latin typeface="Cambria Math" panose="02040503050406030204" pitchFamily="18" charset="0"/>
                                </a:rPr>
                                <m:t>1+</m:t>
                              </m:r>
                              <m:f>
                                <m:fPr>
                                  <m:type m:val="lin"/>
                                  <m:ctrlPr>
                                    <a:rPr lang="pt-BR" sz="2200" i="1">
                                      <a:solidFill>
                                        <a:schemeClr val="bg1"/>
                                      </a:solidFill>
                                      <a:latin typeface="Cambria Math" panose="02040503050406030204" pitchFamily="18" charset="0"/>
                                    </a:rPr>
                                  </m:ctrlPr>
                                </m:fPr>
                                <m:num>
                                  <m:r>
                                    <a:rPr lang="pt-BR" sz="2200" i="1">
                                      <a:solidFill>
                                        <a:schemeClr val="bg1"/>
                                      </a:solidFill>
                                      <a:latin typeface="Cambria Math" panose="02040503050406030204" pitchFamily="18" charset="0"/>
                                    </a:rPr>
                                    <m:t>𝑠</m:t>
                                  </m:r>
                                </m:num>
                                <m:den>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ea typeface="Cambria Math" panose="02040503050406030204" pitchFamily="18" charset="0"/>
                                        </a:rPr>
                                        <m:t>𝑃</m:t>
                                      </m:r>
                                      <m:r>
                                        <a:rPr lang="pt-BR" sz="2200" i="1">
                                          <a:solidFill>
                                            <a:schemeClr val="bg1"/>
                                          </a:solidFill>
                                          <a:latin typeface="Cambria Math" panose="02040503050406030204" pitchFamily="18" charset="0"/>
                                        </a:rPr>
                                        <m:t>𝑛</m:t>
                                      </m:r>
                                    </m:sub>
                                  </m:sSub>
                                </m:den>
                              </m:f>
                            </m:e>
                          </m:d>
                        </m:den>
                      </m:f>
                    </m:oMath>
                  </m:oMathPara>
                </a14:m>
                <a:endParaRPr lang="pt-BR" sz="2200" dirty="0" smtClean="0">
                  <a:solidFill>
                    <a:schemeClr val="bg1"/>
                  </a:solidFill>
                </a:endParaRPr>
              </a:p>
              <a:p>
                <a:pPr marL="0" indent="0">
                  <a:buNone/>
                </a:pPr>
                <a:r>
                  <a:rPr lang="pt-BR" sz="2200" dirty="0">
                    <a:solidFill>
                      <a:schemeClr val="bg1"/>
                    </a:solidFill>
                  </a:rPr>
                  <a:t>o</a:t>
                </a:r>
                <a:r>
                  <a:rPr lang="pt-BR" sz="2200" dirty="0" smtClean="0">
                    <a:solidFill>
                      <a:schemeClr val="bg1"/>
                    </a:solidFill>
                  </a:rPr>
                  <a:t>nde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rPr>
                          <m:t>𝑃</m:t>
                        </m:r>
                        <m:r>
                          <a:rPr lang="pt-BR" sz="2200" b="0" i="1" smtClean="0">
                            <a:solidFill>
                              <a:schemeClr val="bg1"/>
                            </a:solidFill>
                            <a:latin typeface="Cambria Math" panose="02040503050406030204" pitchFamily="18" charset="0"/>
                          </a:rPr>
                          <m:t>1</m:t>
                        </m:r>
                      </m:sub>
                    </m:sSub>
                    <m:r>
                      <a:rPr lang="pt-BR" sz="2200" b="0" i="1" smtClean="0">
                        <a:solidFill>
                          <a:schemeClr val="bg1"/>
                        </a:solidFill>
                        <a:latin typeface="Cambria Math" panose="02040503050406030204" pitchFamily="18" charset="0"/>
                      </a:rPr>
                      <m:t>,</m:t>
                    </m:r>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𝑃</m:t>
                        </m:r>
                        <m:r>
                          <a:rPr lang="pt-BR" sz="2200" b="0" i="1" smtClean="0">
                            <a:solidFill>
                              <a:schemeClr val="bg1"/>
                            </a:solidFill>
                            <a:latin typeface="Cambria Math" panose="02040503050406030204" pitchFamily="18" charset="0"/>
                          </a:rPr>
                          <m:t>2</m:t>
                        </m:r>
                      </m:sub>
                    </m:sSub>
                    <m:r>
                      <a:rPr lang="pt-BR" sz="2200" b="0" i="1" smtClean="0">
                        <a:solidFill>
                          <a:schemeClr val="bg1"/>
                        </a:solidFill>
                        <a:latin typeface="Cambria Math" panose="02040503050406030204" pitchFamily="18" charset="0"/>
                      </a:rPr>
                      <m:t>,</m:t>
                    </m:r>
                    <m:r>
                      <a:rPr lang="pt-BR" sz="2200" b="0" i="1" smtClean="0">
                        <a:solidFill>
                          <a:schemeClr val="bg1"/>
                        </a:solidFill>
                        <a:latin typeface="Cambria Math" panose="02040503050406030204" pitchFamily="18" charset="0"/>
                        <a:ea typeface="Cambria Math" panose="02040503050406030204" pitchFamily="18" charset="0"/>
                      </a:rPr>
                      <m:t>⋯,</m:t>
                    </m:r>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𝑃</m:t>
                        </m:r>
                        <m:r>
                          <a:rPr lang="pt-BR" sz="2200" b="0" i="1" smtClean="0">
                            <a:solidFill>
                              <a:schemeClr val="bg1"/>
                            </a:solidFill>
                            <a:latin typeface="Cambria Math" panose="02040503050406030204" pitchFamily="18" charset="0"/>
                          </a:rPr>
                          <m:t>𝑛</m:t>
                        </m:r>
                      </m:sub>
                    </m:sSub>
                  </m:oMath>
                </a14:m>
                <a:r>
                  <a:rPr lang="pt-BR" sz="2200" dirty="0" smtClean="0">
                    <a:solidFill>
                      <a:schemeClr val="bg1"/>
                    </a:solidFill>
                  </a:rPr>
                  <a:t> são as frequências dos </a:t>
                </a:r>
                <a:r>
                  <a:rPr lang="pt-BR" sz="2200" i="1" dirty="0" smtClean="0">
                    <a:solidFill>
                      <a:schemeClr val="bg1"/>
                    </a:solidFill>
                  </a:rPr>
                  <a:t>n</a:t>
                </a:r>
                <a:r>
                  <a:rPr lang="pt-BR" sz="2200" dirty="0" smtClean="0">
                    <a:solidFill>
                      <a:schemeClr val="bg1"/>
                    </a:solidFill>
                  </a:rPr>
                  <a:t> polos reais e </a:t>
                </a:r>
                <a14:m>
                  <m:oMath xmlns:m="http://schemas.openxmlformats.org/officeDocument/2006/math">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ea typeface="Cambria Math" panose="02040503050406030204" pitchFamily="18" charset="0"/>
                          </a:rPr>
                          <m:t>𝑍</m:t>
                        </m:r>
                        <m:r>
                          <a:rPr lang="pt-BR" sz="2200" i="1">
                            <a:solidFill>
                              <a:schemeClr val="bg1"/>
                            </a:solidFill>
                            <a:latin typeface="Cambria Math" panose="02040503050406030204" pitchFamily="18" charset="0"/>
                          </a:rPr>
                          <m:t>1</m:t>
                        </m:r>
                      </m:sub>
                    </m:sSub>
                    <m:r>
                      <a:rPr lang="pt-BR" sz="2200" i="1">
                        <a:solidFill>
                          <a:schemeClr val="bg1"/>
                        </a:solidFill>
                        <a:latin typeface="Cambria Math" panose="02040503050406030204" pitchFamily="18" charset="0"/>
                      </a:rPr>
                      <m:t>,</m:t>
                    </m:r>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ea typeface="Cambria Math" panose="02040503050406030204" pitchFamily="18" charset="0"/>
                          </a:rPr>
                          <m:t>𝑍</m:t>
                        </m:r>
                        <m:r>
                          <a:rPr lang="pt-BR" sz="2200" i="1">
                            <a:solidFill>
                              <a:schemeClr val="bg1"/>
                            </a:solidFill>
                            <a:latin typeface="Cambria Math" panose="02040503050406030204" pitchFamily="18" charset="0"/>
                          </a:rPr>
                          <m:t>2</m:t>
                        </m:r>
                      </m:sub>
                    </m:sSub>
                    <m:r>
                      <a:rPr lang="pt-BR" sz="2200" i="1">
                        <a:solidFill>
                          <a:schemeClr val="bg1"/>
                        </a:solidFill>
                        <a:latin typeface="Cambria Math" panose="02040503050406030204" pitchFamily="18" charset="0"/>
                      </a:rPr>
                      <m:t>,</m:t>
                    </m:r>
                    <m:r>
                      <a:rPr lang="pt-BR" sz="2200" i="1">
                        <a:solidFill>
                          <a:schemeClr val="bg1"/>
                        </a:solidFill>
                        <a:latin typeface="Cambria Math" panose="02040503050406030204" pitchFamily="18" charset="0"/>
                        <a:ea typeface="Cambria Math" panose="02040503050406030204" pitchFamily="18" charset="0"/>
                      </a:rPr>
                      <m:t>⋯,</m:t>
                    </m:r>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ea typeface="Cambria Math" panose="02040503050406030204" pitchFamily="18" charset="0"/>
                          </a:rPr>
                          <m:t>𝑍</m:t>
                        </m:r>
                        <m:r>
                          <a:rPr lang="pt-BR" sz="2200" i="1">
                            <a:solidFill>
                              <a:schemeClr val="bg1"/>
                            </a:solidFill>
                            <a:latin typeface="Cambria Math" panose="02040503050406030204" pitchFamily="18" charset="0"/>
                          </a:rPr>
                          <m:t>𝑛</m:t>
                        </m:r>
                      </m:sub>
                    </m:sSub>
                  </m:oMath>
                </a14:m>
                <a:r>
                  <a:rPr lang="pt-BR" sz="2200" dirty="0" smtClean="0">
                    <a:solidFill>
                      <a:schemeClr val="bg1"/>
                    </a:solidFill>
                  </a:rPr>
                  <a:t> são números positivos, negativos ou infinitos representando as frequências dos </a:t>
                </a:r>
                <a:r>
                  <a:rPr lang="pt-BR" sz="2200" i="1" dirty="0" smtClean="0">
                    <a:solidFill>
                      <a:schemeClr val="bg1"/>
                    </a:solidFill>
                  </a:rPr>
                  <a:t>n</a:t>
                </a:r>
                <a:r>
                  <a:rPr lang="pt-BR" sz="2200" dirty="0" smtClean="0">
                    <a:solidFill>
                      <a:schemeClr val="bg1"/>
                    </a:solidFill>
                  </a:rPr>
                  <a:t> zeros de transmissão reais.</a:t>
                </a:r>
              </a:p>
            </p:txBody>
          </p:sp>
        </mc:Choice>
        <mc:Fallback xmlns="">
          <p:sp>
            <p:nvSpPr>
              <p:cNvPr id="5" name="Espaço Reservado para Conteúdo 2"/>
              <p:cNvSpPr txBox="1">
                <a:spLocks noRot="1" noChangeAspect="1" noMove="1" noResize="1" noEditPoints="1" noAdjustHandles="1" noChangeArrowheads="1" noChangeShapeType="1" noTextEdit="1"/>
              </p:cNvSpPr>
              <p:nvPr/>
            </p:nvSpPr>
            <p:spPr>
              <a:xfrm>
                <a:off x="1619672" y="1124744"/>
                <a:ext cx="7361217" cy="5400600"/>
              </a:xfrm>
              <a:prstGeom prst="rect">
                <a:avLst/>
              </a:prstGeom>
              <a:blipFill rotWithShape="0">
                <a:blip r:embed="rId3"/>
                <a:stretch>
                  <a:fillRect l="-1077" t="-791" r="-1491" b="-339"/>
                </a:stretch>
              </a:blipFill>
            </p:spPr>
            <p:txBody>
              <a:bodyPr/>
              <a:lstStyle/>
              <a:p>
                <a:r>
                  <a:rPr lang="pt-BR">
                    <a:noFill/>
                  </a:rPr>
                  <a:t> </a:t>
                </a:r>
              </a:p>
            </p:txBody>
          </p:sp>
        </mc:Fallback>
      </mc:AlternateContent>
    </p:spTree>
    <p:extLst>
      <p:ext uri="{BB962C8B-B14F-4D97-AF65-F5344CB8AC3E}">
        <p14:creationId xmlns:p14="http://schemas.microsoft.com/office/powerpoint/2010/main" val="30854195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Espaço Reservado para Conteúdo 2"/>
              <p:cNvSpPr txBox="1">
                <a:spLocks/>
              </p:cNvSpPr>
              <p:nvPr/>
            </p:nvSpPr>
            <p:spPr>
              <a:xfrm>
                <a:off x="1547664" y="620689"/>
                <a:ext cx="7280825" cy="504056"/>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b="1" dirty="0" smtClean="0">
                    <a:solidFill>
                      <a:schemeClr val="bg1"/>
                    </a:solidFill>
                  </a:rPr>
                  <a:t>6.4.2 Determinando a frequência de 3 dB </a:t>
                </a:r>
                <a14:m>
                  <m:oMath xmlns:m="http://schemas.openxmlformats.org/officeDocument/2006/math">
                    <m:sSub>
                      <m:sSubPr>
                        <m:ctrlPr>
                          <a:rPr lang="pt-BR" sz="2400" b="1" i="1" smtClean="0">
                            <a:solidFill>
                              <a:schemeClr val="bg1"/>
                            </a:solidFill>
                            <a:latin typeface="Cambria Math" panose="02040503050406030204" pitchFamily="18" charset="0"/>
                          </a:rPr>
                        </m:ctrlPr>
                      </m:sSubPr>
                      <m:e>
                        <m:r>
                          <a:rPr lang="pt-BR" sz="2400" b="1" i="1" smtClean="0">
                            <a:solidFill>
                              <a:schemeClr val="bg1"/>
                            </a:solidFill>
                            <a:latin typeface="Cambria Math" panose="02040503050406030204" pitchFamily="18" charset="0"/>
                          </a:rPr>
                          <m:t>𝒇</m:t>
                        </m:r>
                      </m:e>
                      <m:sub>
                        <m:r>
                          <a:rPr lang="pt-BR" sz="2400" b="1" i="1" smtClean="0">
                            <a:solidFill>
                              <a:schemeClr val="bg1"/>
                            </a:solidFill>
                            <a:latin typeface="Cambria Math" panose="02040503050406030204" pitchFamily="18" charset="0"/>
                          </a:rPr>
                          <m:t>𝑯</m:t>
                        </m:r>
                      </m:sub>
                    </m:sSub>
                  </m:oMath>
                </a14:m>
                <a:r>
                  <a:rPr lang="pt-BR" sz="2400" b="1" dirty="0" smtClean="0">
                    <a:solidFill>
                      <a:schemeClr val="bg1"/>
                    </a:solidFill>
                  </a:rPr>
                  <a:t> </a:t>
                </a:r>
              </a:p>
            </p:txBody>
          </p:sp>
        </mc:Choice>
        <mc:Fallback xmlns="">
          <p:sp>
            <p:nvSpPr>
              <p:cNvPr id="4" name="Espaço Reservado para Conteúdo 2"/>
              <p:cNvSpPr txBox="1">
                <a:spLocks noRot="1" noChangeAspect="1" noMove="1" noResize="1" noEditPoints="1" noAdjustHandles="1" noChangeArrowheads="1" noChangeShapeType="1" noTextEdit="1"/>
              </p:cNvSpPr>
              <p:nvPr/>
            </p:nvSpPr>
            <p:spPr>
              <a:xfrm>
                <a:off x="1547664" y="620689"/>
                <a:ext cx="7280825" cy="504056"/>
              </a:xfrm>
              <a:prstGeom prst="rect">
                <a:avLst/>
              </a:prstGeom>
              <a:blipFill rotWithShape="0">
                <a:blip r:embed="rId3"/>
                <a:stretch>
                  <a:fillRect l="-1340" t="-9639" b="-1807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Espaço Reservado para Conteúdo 2"/>
              <p:cNvSpPr txBox="1">
                <a:spLocks/>
              </p:cNvSpPr>
              <p:nvPr/>
            </p:nvSpPr>
            <p:spPr>
              <a:xfrm>
                <a:off x="1619672" y="1124744"/>
                <a:ext cx="7361217" cy="5400600"/>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200" dirty="0" smtClean="0">
                    <a:solidFill>
                      <a:schemeClr val="bg1"/>
                    </a:solidFill>
                  </a:rPr>
                  <a:t>É preciso estimar, e se necessário modificar, o valor da frequência de corte superior, ou frequência de 3 dB,  que é aquela na qual o ganho está 3 dB abaixo do seu valor em frequências baixas, chamada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𝑓</m:t>
                        </m:r>
                      </m:e>
                      <m:sub>
                        <m:r>
                          <a:rPr lang="pt-BR" sz="2200" b="0" i="1" smtClean="0">
                            <a:solidFill>
                              <a:schemeClr val="bg1"/>
                            </a:solidFill>
                            <a:latin typeface="Cambria Math" panose="02040503050406030204" pitchFamily="18" charset="0"/>
                          </a:rPr>
                          <m:t>𝐻</m:t>
                        </m:r>
                      </m:sub>
                    </m:sSub>
                  </m:oMath>
                </a14:m>
                <a:r>
                  <a:rPr lang="pt-BR" sz="2200" dirty="0" smtClean="0">
                    <a:solidFill>
                      <a:schemeClr val="bg1"/>
                    </a:solidFill>
                  </a:rPr>
                  <a:t> (ou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rPr>
                          <m:t>𝐻</m:t>
                        </m:r>
                      </m:sub>
                    </m:sSub>
                    <m:r>
                      <a:rPr lang="pt-BR" sz="2200" b="0" i="1" smtClean="0">
                        <a:solidFill>
                          <a:schemeClr val="bg1"/>
                        </a:solidFill>
                        <a:latin typeface="Cambria Math" panose="02040503050406030204" pitchFamily="18" charset="0"/>
                      </a:rPr>
                      <m:t>=2</m:t>
                    </m:r>
                    <m:r>
                      <a:rPr lang="pt-BR" sz="2200" b="0" i="1" smtClean="0">
                        <a:solidFill>
                          <a:schemeClr val="bg1"/>
                        </a:solidFill>
                        <a:latin typeface="Cambria Math" panose="02040503050406030204" pitchFamily="18" charset="0"/>
                        <a:ea typeface="Cambria Math" panose="02040503050406030204" pitchFamily="18" charset="0"/>
                      </a:rPr>
                      <m:t>𝜋</m:t>
                    </m:r>
                    <m:sSub>
                      <m:sSubPr>
                        <m:ctrlPr>
                          <a:rPr lang="pt-BR" sz="2200" b="0" i="1" smtClean="0">
                            <a:solidFill>
                              <a:schemeClr val="bg1"/>
                            </a:solidFill>
                            <a:latin typeface="Cambria Math" panose="02040503050406030204" pitchFamily="18" charset="0"/>
                            <a:ea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𝑓</m:t>
                        </m:r>
                      </m:e>
                      <m:sub>
                        <m:r>
                          <a:rPr lang="pt-BR" sz="2200" b="0" i="1" smtClean="0">
                            <a:solidFill>
                              <a:schemeClr val="bg1"/>
                            </a:solidFill>
                            <a:latin typeface="Cambria Math" panose="02040503050406030204" pitchFamily="18" charset="0"/>
                            <a:ea typeface="Cambria Math" panose="02040503050406030204" pitchFamily="18" charset="0"/>
                          </a:rPr>
                          <m:t>𝐻</m:t>
                        </m:r>
                      </m:sub>
                    </m:sSub>
                  </m:oMath>
                </a14:m>
                <a:r>
                  <a:rPr lang="pt-BR" sz="2200" dirty="0" smtClean="0">
                    <a:solidFill>
                      <a:schemeClr val="bg1"/>
                    </a:solidFill>
                  </a:rPr>
                  <a:t>). </a:t>
                </a:r>
              </a:p>
              <a:p>
                <a:r>
                  <a:rPr lang="pt-BR" sz="2200" dirty="0" smtClean="0">
                    <a:solidFill>
                      <a:schemeClr val="bg1"/>
                    </a:solidFill>
                  </a:rPr>
                  <a:t>Em muitos casos os zeros estão no infinito ou em frequências muito altas, de modo que são pouco significativos na determinação de </a:t>
                </a:r>
                <a14:m>
                  <m:oMath xmlns:m="http://schemas.openxmlformats.org/officeDocument/2006/math">
                    <m:sSub>
                      <m:sSubPr>
                        <m:ctrlPr>
                          <a:rPr lang="pt-BR" sz="2200" i="1">
                            <a:solidFill>
                              <a:schemeClr val="bg1"/>
                            </a:solidFill>
                            <a:latin typeface="Cambria Math" panose="02040503050406030204" pitchFamily="18" charset="0"/>
                          </a:rPr>
                        </m:ctrlPr>
                      </m:sSubPr>
                      <m:e>
                        <m:r>
                          <a:rPr lang="pt-BR" sz="2200" i="1" smtClean="0">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𝐻</m:t>
                        </m:r>
                      </m:sub>
                    </m:sSub>
                  </m:oMath>
                </a14:m>
                <a:r>
                  <a:rPr lang="pt-BR" sz="2200" dirty="0" smtClean="0">
                    <a:solidFill>
                      <a:schemeClr val="bg1"/>
                    </a:solidFill>
                  </a:rPr>
                  <a:t>. Se, além disso, um dos polos tiver frequência muito menor que os demais, então esse polo terá maior influência sobre </a:t>
                </a:r>
                <a14:m>
                  <m:oMath xmlns:m="http://schemas.openxmlformats.org/officeDocument/2006/math">
                    <m:sSub>
                      <m:sSubPr>
                        <m:ctrlPr>
                          <a:rPr lang="pt-BR" sz="2200" i="1">
                            <a:solidFill>
                              <a:schemeClr val="bg1"/>
                            </a:solidFill>
                            <a:latin typeface="Cambria Math" panose="02040503050406030204" pitchFamily="18" charset="0"/>
                          </a:rPr>
                        </m:ctrlPr>
                      </m:sSubPr>
                      <m:e>
                        <m:r>
                          <a:rPr lang="pt-BR" sz="2200" i="1" smtClean="0">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𝐻</m:t>
                        </m:r>
                      </m:sub>
                    </m:sSub>
                  </m:oMath>
                </a14:m>
                <a:r>
                  <a:rPr lang="pt-BR" sz="2200" dirty="0" smtClean="0">
                    <a:solidFill>
                      <a:schemeClr val="bg1"/>
                    </a:solidFill>
                  </a:rPr>
                  <a:t>, e assim ele será o polo dominante da resposta em frequência do amplificador. </a:t>
                </a:r>
              </a:p>
              <a:p>
                <a:r>
                  <a:rPr lang="pt-BR" sz="2200" dirty="0" smtClean="0">
                    <a:solidFill>
                      <a:schemeClr val="bg1"/>
                    </a:solidFill>
                  </a:rPr>
                  <a:t>Se há um polo dominante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rPr>
                          <m:t>𝑃</m:t>
                        </m:r>
                        <m:r>
                          <a:rPr lang="pt-BR" sz="2200" b="0" i="1" smtClean="0">
                            <a:solidFill>
                              <a:schemeClr val="bg1"/>
                            </a:solidFill>
                            <a:latin typeface="Cambria Math" panose="02040503050406030204" pitchFamily="18" charset="0"/>
                          </a:rPr>
                          <m:t>1</m:t>
                        </m:r>
                      </m:sub>
                    </m:sSub>
                  </m:oMath>
                </a14:m>
                <a:r>
                  <a:rPr lang="pt-BR" sz="2200" dirty="0" smtClean="0">
                    <a:solidFill>
                      <a:schemeClr val="bg1"/>
                    </a:solidFill>
                  </a:rPr>
                  <a:t>, então podemos dizer que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𝐹</m:t>
                        </m:r>
                      </m:e>
                      <m:sub>
                        <m:r>
                          <a:rPr lang="pt-BR" sz="2200" b="0" i="1" smtClean="0">
                            <a:solidFill>
                              <a:schemeClr val="bg1"/>
                            </a:solidFill>
                            <a:latin typeface="Cambria Math" panose="02040503050406030204" pitchFamily="18" charset="0"/>
                          </a:rPr>
                          <m:t>𝐻</m:t>
                        </m:r>
                      </m:sub>
                    </m:sSub>
                    <m:r>
                      <a:rPr lang="pt-BR" sz="2200" b="0" i="1" smtClean="0">
                        <a:solidFill>
                          <a:schemeClr val="bg1"/>
                        </a:solidFill>
                        <a:latin typeface="Cambria Math" panose="02040503050406030204" pitchFamily="18" charset="0"/>
                      </a:rPr>
                      <m:t>(</m:t>
                    </m:r>
                    <m:r>
                      <a:rPr lang="pt-BR" sz="2200" b="0" i="1" smtClean="0">
                        <a:solidFill>
                          <a:schemeClr val="bg1"/>
                        </a:solidFill>
                        <a:latin typeface="Cambria Math" panose="02040503050406030204" pitchFamily="18" charset="0"/>
                      </a:rPr>
                      <m:t>𝑠</m:t>
                    </m:r>
                    <m:r>
                      <a:rPr lang="pt-BR" sz="2200" b="0" i="1" smtClean="0">
                        <a:solidFill>
                          <a:schemeClr val="bg1"/>
                        </a:solidFill>
                        <a:latin typeface="Cambria Math" panose="02040503050406030204" pitchFamily="18" charset="0"/>
                      </a:rPr>
                      <m:t>)≅</m:t>
                    </m:r>
                    <m:f>
                      <m:fPr>
                        <m:ctrlPr>
                          <a:rPr lang="pt-BR" sz="2200" b="0" i="1" smtClean="0">
                            <a:solidFill>
                              <a:schemeClr val="bg1"/>
                            </a:solidFill>
                            <a:latin typeface="Cambria Math" panose="02040503050406030204" pitchFamily="18" charset="0"/>
                            <a:ea typeface="Cambria Math" panose="02040503050406030204" pitchFamily="18" charset="0"/>
                          </a:rPr>
                        </m:ctrlPr>
                      </m:fPr>
                      <m:num>
                        <m:r>
                          <a:rPr lang="pt-BR" sz="2200" b="0" i="1" smtClean="0">
                            <a:solidFill>
                              <a:schemeClr val="bg1"/>
                            </a:solidFill>
                            <a:latin typeface="Cambria Math" panose="02040503050406030204" pitchFamily="18" charset="0"/>
                            <a:ea typeface="Cambria Math" panose="02040503050406030204" pitchFamily="18" charset="0"/>
                          </a:rPr>
                          <m:t>1</m:t>
                        </m:r>
                      </m:num>
                      <m:den>
                        <m:r>
                          <a:rPr lang="pt-BR" sz="2200" b="0" i="1" smtClean="0">
                            <a:solidFill>
                              <a:schemeClr val="bg1"/>
                            </a:solidFill>
                            <a:latin typeface="Cambria Math" panose="02040503050406030204" pitchFamily="18" charset="0"/>
                            <a:ea typeface="Cambria Math" panose="02040503050406030204" pitchFamily="18" charset="0"/>
                          </a:rPr>
                          <m:t>1+</m:t>
                        </m:r>
                        <m:f>
                          <m:fPr>
                            <m:type m:val="lin"/>
                            <m:ctrlPr>
                              <a:rPr lang="pt-BR" sz="2200" b="0" i="1" smtClean="0">
                                <a:solidFill>
                                  <a:schemeClr val="bg1"/>
                                </a:solidFill>
                                <a:latin typeface="Cambria Math" panose="02040503050406030204" pitchFamily="18" charset="0"/>
                                <a:ea typeface="Cambria Math" panose="02040503050406030204" pitchFamily="18" charset="0"/>
                              </a:rPr>
                            </m:ctrlPr>
                          </m:fPr>
                          <m:num>
                            <m:r>
                              <a:rPr lang="pt-BR" sz="2200" b="0" i="1" smtClean="0">
                                <a:solidFill>
                                  <a:schemeClr val="bg1"/>
                                </a:solidFill>
                                <a:latin typeface="Cambria Math" panose="02040503050406030204" pitchFamily="18" charset="0"/>
                                <a:ea typeface="Cambria Math" panose="02040503050406030204" pitchFamily="18" charset="0"/>
                              </a:rPr>
                              <m:t>𝑠</m:t>
                            </m:r>
                          </m:num>
                          <m:den>
                            <m:sSub>
                              <m:sSubPr>
                                <m:ctrlPr>
                                  <a:rPr lang="pt-BR" sz="2200" b="0" i="1" smtClean="0">
                                    <a:solidFill>
                                      <a:schemeClr val="bg1"/>
                                    </a:solidFill>
                                    <a:latin typeface="Cambria Math" panose="02040503050406030204" pitchFamily="18" charset="0"/>
                                    <a:ea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ea typeface="Cambria Math" panose="02040503050406030204" pitchFamily="18" charset="0"/>
                                  </a:rPr>
                                  <m:t>𝑃</m:t>
                                </m:r>
                                <m:r>
                                  <a:rPr lang="pt-BR" sz="2200" b="0" i="1" smtClean="0">
                                    <a:solidFill>
                                      <a:schemeClr val="bg1"/>
                                    </a:solidFill>
                                    <a:latin typeface="Cambria Math" panose="02040503050406030204" pitchFamily="18" charset="0"/>
                                    <a:ea typeface="Cambria Math" panose="02040503050406030204" pitchFamily="18" charset="0"/>
                                  </a:rPr>
                                  <m:t>1</m:t>
                                </m:r>
                              </m:sub>
                            </m:sSub>
                          </m:den>
                        </m:f>
                      </m:den>
                    </m:f>
                  </m:oMath>
                </a14:m>
                <a:r>
                  <a:rPr lang="pt-BR" sz="2200" dirty="0" smtClean="0">
                    <a:solidFill>
                      <a:schemeClr val="bg1"/>
                    </a:solidFill>
                  </a:rPr>
                  <a:t>, que é a função de transferência de uma rede passa baixas de primeira ordem (ver Apêndice </a:t>
                </a:r>
                <a:r>
                  <a:rPr lang="pt-BR" sz="2200" dirty="0">
                    <a:solidFill>
                      <a:schemeClr val="bg1"/>
                    </a:solidFill>
                  </a:rPr>
                  <a:t>D</a:t>
                </a:r>
                <a:r>
                  <a:rPr lang="pt-BR" sz="2200" dirty="0" smtClean="0">
                    <a:solidFill>
                      <a:schemeClr val="bg1"/>
                    </a:solidFill>
                  </a:rPr>
                  <a:t>). Logo, se existe um polo dominante a determinação de </a:t>
                </a:r>
                <a14:m>
                  <m:oMath xmlns:m="http://schemas.openxmlformats.org/officeDocument/2006/math">
                    <m:sSub>
                      <m:sSubPr>
                        <m:ctrlPr>
                          <a:rPr lang="pt-BR" sz="2200" i="1">
                            <a:solidFill>
                              <a:schemeClr val="bg1"/>
                            </a:solidFill>
                            <a:latin typeface="Cambria Math" panose="02040503050406030204" pitchFamily="18" charset="0"/>
                          </a:rPr>
                        </m:ctrlPr>
                      </m:sSubPr>
                      <m:e>
                        <m:r>
                          <a:rPr lang="pt-BR" sz="2200" i="1" smtClean="0">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𝐻</m:t>
                        </m:r>
                      </m:sub>
                    </m:sSub>
                  </m:oMath>
                </a14:m>
                <a:r>
                  <a:rPr lang="pt-BR" sz="2200" dirty="0" smtClean="0">
                    <a:solidFill>
                      <a:schemeClr val="bg1"/>
                    </a:solidFill>
                  </a:rPr>
                  <a:t> é simplificada, pois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rPr>
                          <m:t>𝐻</m:t>
                        </m:r>
                      </m:sub>
                    </m:sSub>
                    <m:r>
                      <a:rPr lang="pt-BR" sz="2200" i="1" smtClean="0">
                        <a:solidFill>
                          <a:schemeClr val="bg1"/>
                        </a:solidFill>
                        <a:latin typeface="Cambria Math" panose="02040503050406030204" pitchFamily="18" charset="0"/>
                        <a:ea typeface="Cambria Math" panose="02040503050406030204" pitchFamily="18" charset="0"/>
                      </a:rPr>
                      <m:t>≅</m:t>
                    </m:r>
                    <m:sSub>
                      <m:sSubPr>
                        <m:ctrlPr>
                          <a:rPr lang="pt-BR" sz="2200" i="1" smtClean="0">
                            <a:solidFill>
                              <a:schemeClr val="bg1"/>
                            </a:solidFill>
                            <a:latin typeface="Cambria Math" panose="02040503050406030204" pitchFamily="18" charset="0"/>
                            <a:ea typeface="Cambria Math" panose="02040503050406030204" pitchFamily="18" charset="0"/>
                          </a:rPr>
                        </m:ctrlPr>
                      </m:sSubPr>
                      <m:e>
                        <m:r>
                          <a:rPr lang="pt-BR" sz="220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ea typeface="Cambria Math" panose="02040503050406030204" pitchFamily="18" charset="0"/>
                          </a:rPr>
                          <m:t>𝑃</m:t>
                        </m:r>
                        <m:r>
                          <a:rPr lang="pt-BR" sz="2200" b="0" i="1" smtClean="0">
                            <a:solidFill>
                              <a:schemeClr val="bg1"/>
                            </a:solidFill>
                            <a:latin typeface="Cambria Math" panose="02040503050406030204" pitchFamily="18" charset="0"/>
                            <a:ea typeface="Cambria Math" panose="02040503050406030204" pitchFamily="18" charset="0"/>
                          </a:rPr>
                          <m:t>1</m:t>
                        </m:r>
                      </m:sub>
                    </m:sSub>
                  </m:oMath>
                </a14:m>
                <a:r>
                  <a:rPr lang="pt-BR" sz="2200" dirty="0" smtClean="0">
                    <a:solidFill>
                      <a:schemeClr val="bg1"/>
                    </a:solidFill>
                  </a:rPr>
                  <a:t>.</a:t>
                </a:r>
              </a:p>
            </p:txBody>
          </p:sp>
        </mc:Choice>
        <mc:Fallback xmlns="">
          <p:sp>
            <p:nvSpPr>
              <p:cNvPr id="5" name="Espaço Reservado para Conteúdo 2"/>
              <p:cNvSpPr txBox="1">
                <a:spLocks noRot="1" noChangeAspect="1" noMove="1" noResize="1" noEditPoints="1" noAdjustHandles="1" noChangeArrowheads="1" noChangeShapeType="1" noTextEdit="1"/>
              </p:cNvSpPr>
              <p:nvPr/>
            </p:nvSpPr>
            <p:spPr>
              <a:xfrm>
                <a:off x="1619672" y="1124744"/>
                <a:ext cx="7361217" cy="5400600"/>
              </a:xfrm>
              <a:prstGeom prst="rect">
                <a:avLst/>
              </a:prstGeom>
              <a:blipFill rotWithShape="0">
                <a:blip r:embed="rId4"/>
                <a:stretch>
                  <a:fillRect l="-911" t="-791" r="-1491" b="-3051"/>
                </a:stretch>
              </a:blipFill>
            </p:spPr>
            <p:txBody>
              <a:bodyPr/>
              <a:lstStyle/>
              <a:p>
                <a:r>
                  <a:rPr lang="pt-BR">
                    <a:noFill/>
                  </a:rPr>
                  <a:t> </a:t>
                </a:r>
              </a:p>
            </p:txBody>
          </p:sp>
        </mc:Fallback>
      </mc:AlternateContent>
    </p:spTree>
    <p:extLst>
      <p:ext uri="{BB962C8B-B14F-4D97-AF65-F5344CB8AC3E}">
        <p14:creationId xmlns:p14="http://schemas.microsoft.com/office/powerpoint/2010/main" val="26438591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Espaço Reservado para Conteúdo 2"/>
              <p:cNvSpPr txBox="1">
                <a:spLocks/>
              </p:cNvSpPr>
              <p:nvPr/>
            </p:nvSpPr>
            <p:spPr>
              <a:xfrm>
                <a:off x="1619672" y="836712"/>
                <a:ext cx="7361217" cy="5400600"/>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200" dirty="0" smtClean="0">
                    <a:solidFill>
                      <a:schemeClr val="bg1"/>
                    </a:solidFill>
                  </a:rPr>
                  <a:t>Essa é a situação vista nos casos dos amplificadores fonte comum e emissor comum das seções 4.9 e 5.9).</a:t>
                </a:r>
              </a:p>
              <a:p>
                <a:r>
                  <a:rPr lang="pt-BR" sz="2200" dirty="0" smtClean="0">
                    <a:solidFill>
                      <a:schemeClr val="bg1"/>
                    </a:solidFill>
                  </a:rPr>
                  <a:t>Note-se que tais polos estão associados às capacitâncias de junção dos transistores, tanto MOSFET quanto TBJ.</a:t>
                </a:r>
              </a:p>
              <a:p>
                <a:r>
                  <a:rPr lang="pt-BR" sz="2200" dirty="0" smtClean="0">
                    <a:solidFill>
                      <a:schemeClr val="bg1"/>
                    </a:solidFill>
                  </a:rPr>
                  <a:t>Um polo será dominante se sua frequência for pelo menos duas oitavas (quatro vezes) abaixo daquela do polo ou zero mais próximo.</a:t>
                </a:r>
              </a:p>
              <a:p>
                <a:r>
                  <a:rPr lang="pt-BR" sz="2200" dirty="0" smtClean="0">
                    <a:solidFill>
                      <a:schemeClr val="bg1"/>
                    </a:solidFill>
                  </a:rPr>
                  <a:t>Quando não há um polo dominante, há que se calcular </a:t>
                </a:r>
                <a14:m>
                  <m:oMath xmlns:m="http://schemas.openxmlformats.org/officeDocument/2006/math">
                    <m:sSub>
                      <m:sSubPr>
                        <m:ctrlPr>
                          <a:rPr lang="pt-BR" sz="2200" i="1">
                            <a:solidFill>
                              <a:schemeClr val="bg1"/>
                            </a:solidFill>
                            <a:latin typeface="Cambria Math" panose="02040503050406030204" pitchFamily="18" charset="0"/>
                          </a:rPr>
                        </m:ctrlPr>
                      </m:sSubPr>
                      <m:e>
                        <m:r>
                          <a:rPr lang="pt-BR" sz="2200" i="1" smtClean="0">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𝐻</m:t>
                        </m:r>
                      </m:sub>
                    </m:sSub>
                  </m:oMath>
                </a14:m>
                <a:r>
                  <a:rPr lang="pt-BR" sz="2200" dirty="0" smtClean="0">
                    <a:solidFill>
                      <a:schemeClr val="bg1"/>
                    </a:solidFill>
                  </a:rPr>
                  <a:t> a partir de (6.30). Seja o exemplo com dois polos e dois zeros, ou seja, </a:t>
                </a:r>
                <a14:m>
                  <m:oMath xmlns:m="http://schemas.openxmlformats.org/officeDocument/2006/math">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rPr>
                          <m:t>𝐹</m:t>
                        </m:r>
                      </m:e>
                      <m:sub>
                        <m:r>
                          <a:rPr lang="pt-BR" sz="2200" i="1">
                            <a:solidFill>
                              <a:schemeClr val="bg1"/>
                            </a:solidFill>
                            <a:latin typeface="Cambria Math" panose="02040503050406030204" pitchFamily="18" charset="0"/>
                          </a:rPr>
                          <m:t>𝐻</m:t>
                        </m:r>
                      </m:sub>
                    </m:sSub>
                    <m:d>
                      <m:dPr>
                        <m:ctrlPr>
                          <a:rPr lang="pt-BR" sz="2200" i="1">
                            <a:solidFill>
                              <a:schemeClr val="bg1"/>
                            </a:solidFill>
                            <a:latin typeface="Cambria Math" panose="02040503050406030204" pitchFamily="18" charset="0"/>
                          </a:rPr>
                        </m:ctrlPr>
                      </m:dPr>
                      <m:e>
                        <m:r>
                          <a:rPr lang="pt-BR" sz="2200" i="1">
                            <a:solidFill>
                              <a:schemeClr val="bg1"/>
                            </a:solidFill>
                            <a:latin typeface="Cambria Math" panose="02040503050406030204" pitchFamily="18" charset="0"/>
                          </a:rPr>
                          <m:t>𝑠</m:t>
                        </m:r>
                      </m:e>
                    </m:d>
                    <m:r>
                      <a:rPr lang="pt-BR" sz="2200" i="1">
                        <a:solidFill>
                          <a:schemeClr val="bg1"/>
                        </a:solidFill>
                        <a:latin typeface="Cambria Math" panose="02040503050406030204" pitchFamily="18" charset="0"/>
                      </a:rPr>
                      <m:t>=</m:t>
                    </m:r>
                    <m:f>
                      <m:fPr>
                        <m:ctrlPr>
                          <a:rPr lang="pt-BR" sz="2200" i="1">
                            <a:solidFill>
                              <a:schemeClr val="bg1"/>
                            </a:solidFill>
                            <a:latin typeface="Cambria Math" panose="02040503050406030204" pitchFamily="18" charset="0"/>
                          </a:rPr>
                        </m:ctrlPr>
                      </m:fPr>
                      <m:num>
                        <m:d>
                          <m:dPr>
                            <m:ctrlPr>
                              <a:rPr lang="pt-BR" sz="2200" i="1">
                                <a:solidFill>
                                  <a:schemeClr val="bg1"/>
                                </a:solidFill>
                                <a:latin typeface="Cambria Math" panose="02040503050406030204" pitchFamily="18" charset="0"/>
                              </a:rPr>
                            </m:ctrlPr>
                          </m:dPr>
                          <m:e>
                            <m:r>
                              <a:rPr lang="pt-BR" sz="2200" i="1">
                                <a:solidFill>
                                  <a:schemeClr val="bg1"/>
                                </a:solidFill>
                                <a:latin typeface="Cambria Math" panose="02040503050406030204" pitchFamily="18" charset="0"/>
                              </a:rPr>
                              <m:t>1+</m:t>
                            </m:r>
                            <m:f>
                              <m:fPr>
                                <m:type m:val="lin"/>
                                <m:ctrlPr>
                                  <a:rPr lang="pt-BR" sz="2200" i="1">
                                    <a:solidFill>
                                      <a:schemeClr val="bg1"/>
                                    </a:solidFill>
                                    <a:latin typeface="Cambria Math" panose="02040503050406030204" pitchFamily="18" charset="0"/>
                                  </a:rPr>
                                </m:ctrlPr>
                              </m:fPr>
                              <m:num>
                                <m:r>
                                  <a:rPr lang="pt-BR" sz="2200" i="1">
                                    <a:solidFill>
                                      <a:schemeClr val="bg1"/>
                                    </a:solidFill>
                                    <a:latin typeface="Cambria Math" panose="02040503050406030204" pitchFamily="18" charset="0"/>
                                  </a:rPr>
                                  <m:t>𝑠</m:t>
                                </m:r>
                              </m:num>
                              <m:den>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𝑍</m:t>
                                    </m:r>
                                    <m:r>
                                      <a:rPr lang="pt-BR" sz="2200" i="1">
                                        <a:solidFill>
                                          <a:schemeClr val="bg1"/>
                                        </a:solidFill>
                                        <a:latin typeface="Cambria Math" panose="02040503050406030204" pitchFamily="18" charset="0"/>
                                      </a:rPr>
                                      <m:t>1</m:t>
                                    </m:r>
                                  </m:sub>
                                </m:sSub>
                              </m:den>
                            </m:f>
                          </m:e>
                        </m:d>
                        <m:d>
                          <m:dPr>
                            <m:ctrlPr>
                              <a:rPr lang="pt-BR" sz="2200" i="1">
                                <a:solidFill>
                                  <a:schemeClr val="bg1"/>
                                </a:solidFill>
                                <a:latin typeface="Cambria Math" panose="02040503050406030204" pitchFamily="18" charset="0"/>
                              </a:rPr>
                            </m:ctrlPr>
                          </m:dPr>
                          <m:e>
                            <m:r>
                              <a:rPr lang="pt-BR" sz="2200" i="1">
                                <a:solidFill>
                                  <a:schemeClr val="bg1"/>
                                </a:solidFill>
                                <a:latin typeface="Cambria Math" panose="02040503050406030204" pitchFamily="18" charset="0"/>
                              </a:rPr>
                              <m:t>1+</m:t>
                            </m:r>
                            <m:f>
                              <m:fPr>
                                <m:type m:val="lin"/>
                                <m:ctrlPr>
                                  <a:rPr lang="pt-BR" sz="2200" i="1">
                                    <a:solidFill>
                                      <a:schemeClr val="bg1"/>
                                    </a:solidFill>
                                    <a:latin typeface="Cambria Math" panose="02040503050406030204" pitchFamily="18" charset="0"/>
                                  </a:rPr>
                                </m:ctrlPr>
                              </m:fPr>
                              <m:num>
                                <m:r>
                                  <a:rPr lang="pt-BR" sz="2200" i="1">
                                    <a:solidFill>
                                      <a:schemeClr val="bg1"/>
                                    </a:solidFill>
                                    <a:latin typeface="Cambria Math" panose="02040503050406030204" pitchFamily="18" charset="0"/>
                                  </a:rPr>
                                  <m:t>𝑠</m:t>
                                </m:r>
                              </m:num>
                              <m:den>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𝑍</m:t>
                                    </m:r>
                                    <m:r>
                                      <a:rPr lang="pt-BR" sz="2200" i="1">
                                        <a:solidFill>
                                          <a:schemeClr val="bg1"/>
                                        </a:solidFill>
                                        <a:latin typeface="Cambria Math" panose="02040503050406030204" pitchFamily="18" charset="0"/>
                                      </a:rPr>
                                      <m:t>2</m:t>
                                    </m:r>
                                  </m:sub>
                                </m:sSub>
                              </m:den>
                            </m:f>
                          </m:e>
                        </m:d>
                      </m:num>
                      <m:den>
                        <m:d>
                          <m:dPr>
                            <m:ctrlPr>
                              <a:rPr lang="pt-BR" sz="2200" i="1">
                                <a:solidFill>
                                  <a:schemeClr val="bg1"/>
                                </a:solidFill>
                                <a:latin typeface="Cambria Math" panose="02040503050406030204" pitchFamily="18" charset="0"/>
                              </a:rPr>
                            </m:ctrlPr>
                          </m:dPr>
                          <m:e>
                            <m:r>
                              <a:rPr lang="pt-BR" sz="2200" i="1">
                                <a:solidFill>
                                  <a:schemeClr val="bg1"/>
                                </a:solidFill>
                                <a:latin typeface="Cambria Math" panose="02040503050406030204" pitchFamily="18" charset="0"/>
                              </a:rPr>
                              <m:t>1+</m:t>
                            </m:r>
                            <m:f>
                              <m:fPr>
                                <m:type m:val="lin"/>
                                <m:ctrlPr>
                                  <a:rPr lang="pt-BR" sz="2200" i="1">
                                    <a:solidFill>
                                      <a:schemeClr val="bg1"/>
                                    </a:solidFill>
                                    <a:latin typeface="Cambria Math" panose="02040503050406030204" pitchFamily="18" charset="0"/>
                                  </a:rPr>
                                </m:ctrlPr>
                              </m:fPr>
                              <m:num>
                                <m:r>
                                  <a:rPr lang="pt-BR" sz="2200" i="1">
                                    <a:solidFill>
                                      <a:schemeClr val="bg1"/>
                                    </a:solidFill>
                                    <a:latin typeface="Cambria Math" panose="02040503050406030204" pitchFamily="18" charset="0"/>
                                  </a:rPr>
                                  <m:t>𝑠</m:t>
                                </m:r>
                              </m:num>
                              <m:den>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ea typeface="Cambria Math" panose="02040503050406030204" pitchFamily="18" charset="0"/>
                                      </a:rPr>
                                      <m:t>𝑃</m:t>
                                    </m:r>
                                    <m:r>
                                      <a:rPr lang="pt-BR" sz="2200" i="1">
                                        <a:solidFill>
                                          <a:schemeClr val="bg1"/>
                                        </a:solidFill>
                                        <a:latin typeface="Cambria Math" panose="02040503050406030204" pitchFamily="18" charset="0"/>
                                      </a:rPr>
                                      <m:t>1</m:t>
                                    </m:r>
                                  </m:sub>
                                </m:sSub>
                              </m:den>
                            </m:f>
                          </m:e>
                        </m:d>
                        <m:d>
                          <m:dPr>
                            <m:ctrlPr>
                              <a:rPr lang="pt-BR" sz="2200" i="1">
                                <a:solidFill>
                                  <a:schemeClr val="bg1"/>
                                </a:solidFill>
                                <a:latin typeface="Cambria Math" panose="02040503050406030204" pitchFamily="18" charset="0"/>
                              </a:rPr>
                            </m:ctrlPr>
                          </m:dPr>
                          <m:e>
                            <m:r>
                              <a:rPr lang="pt-BR" sz="2200" i="1">
                                <a:solidFill>
                                  <a:schemeClr val="bg1"/>
                                </a:solidFill>
                                <a:latin typeface="Cambria Math" panose="02040503050406030204" pitchFamily="18" charset="0"/>
                              </a:rPr>
                              <m:t>1+</m:t>
                            </m:r>
                            <m:f>
                              <m:fPr>
                                <m:type m:val="lin"/>
                                <m:ctrlPr>
                                  <a:rPr lang="pt-BR" sz="2200" i="1">
                                    <a:solidFill>
                                      <a:schemeClr val="bg1"/>
                                    </a:solidFill>
                                    <a:latin typeface="Cambria Math" panose="02040503050406030204" pitchFamily="18" charset="0"/>
                                  </a:rPr>
                                </m:ctrlPr>
                              </m:fPr>
                              <m:num>
                                <m:r>
                                  <a:rPr lang="pt-BR" sz="2200" i="1">
                                    <a:solidFill>
                                      <a:schemeClr val="bg1"/>
                                    </a:solidFill>
                                    <a:latin typeface="Cambria Math" panose="02040503050406030204" pitchFamily="18" charset="0"/>
                                  </a:rPr>
                                  <m:t>𝑠</m:t>
                                </m:r>
                              </m:num>
                              <m:den>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ea typeface="Cambria Math" panose="02040503050406030204" pitchFamily="18" charset="0"/>
                                      </a:rPr>
                                      <m:t>𝑃</m:t>
                                    </m:r>
                                    <m:r>
                                      <a:rPr lang="pt-BR" sz="2200" i="1">
                                        <a:solidFill>
                                          <a:schemeClr val="bg1"/>
                                        </a:solidFill>
                                        <a:latin typeface="Cambria Math" panose="02040503050406030204" pitchFamily="18" charset="0"/>
                                      </a:rPr>
                                      <m:t>2</m:t>
                                    </m:r>
                                  </m:sub>
                                </m:sSub>
                              </m:den>
                            </m:f>
                          </m:e>
                        </m:d>
                      </m:den>
                    </m:f>
                  </m:oMath>
                </a14:m>
                <a:r>
                  <a:rPr lang="pt-BR" sz="2200" dirty="0" smtClean="0">
                    <a:solidFill>
                      <a:schemeClr val="bg1"/>
                    </a:solidFill>
                  </a:rPr>
                  <a:t>   (6.33)</a:t>
                </a:r>
              </a:p>
              <a:p>
                <a:r>
                  <a:rPr lang="pt-BR" sz="2200" dirty="0" smtClean="0">
                    <a:solidFill>
                      <a:schemeClr val="bg1"/>
                    </a:solidFill>
                  </a:rPr>
                  <a:t>Substituindo </a:t>
                </a:r>
                <a14:m>
                  <m:oMath xmlns:m="http://schemas.openxmlformats.org/officeDocument/2006/math">
                    <m:r>
                      <a:rPr lang="pt-BR" sz="2200" b="0" i="1" smtClean="0">
                        <a:solidFill>
                          <a:schemeClr val="bg1"/>
                        </a:solidFill>
                        <a:latin typeface="Cambria Math" panose="02040503050406030204" pitchFamily="18" charset="0"/>
                      </a:rPr>
                      <m:t>𝑠</m:t>
                    </m:r>
                    <m:r>
                      <a:rPr lang="pt-BR" sz="2200" b="0" i="1" smtClean="0">
                        <a:solidFill>
                          <a:schemeClr val="bg1"/>
                        </a:solidFill>
                        <a:latin typeface="Cambria Math" panose="02040503050406030204" pitchFamily="18" charset="0"/>
                      </a:rPr>
                      <m:t>=</m:t>
                    </m:r>
                    <m:r>
                      <a:rPr lang="pt-BR" sz="2200" b="0" i="1" smtClean="0">
                        <a:solidFill>
                          <a:schemeClr val="bg1"/>
                        </a:solidFill>
                        <a:latin typeface="Cambria Math" panose="02040503050406030204" pitchFamily="18" charset="0"/>
                      </a:rPr>
                      <m:t>𝑗</m:t>
                    </m:r>
                    <m:r>
                      <a:rPr lang="pt-BR" sz="2200" b="0" i="1" smtClean="0">
                        <a:solidFill>
                          <a:schemeClr val="bg1"/>
                        </a:solidFill>
                        <a:latin typeface="Cambria Math" panose="02040503050406030204" pitchFamily="18" charset="0"/>
                        <a:ea typeface="Cambria Math" panose="02040503050406030204" pitchFamily="18" charset="0"/>
                      </a:rPr>
                      <m:t>𝜔</m:t>
                    </m:r>
                  </m:oMath>
                </a14:m>
                <a:r>
                  <a:rPr lang="pt-BR" sz="2200" dirty="0" smtClean="0">
                    <a:solidFill>
                      <a:schemeClr val="bg1"/>
                    </a:solidFill>
                  </a:rPr>
                  <a:t> e tomando o quadrado do módulo obtemos </a:t>
                </a:r>
                <a14:m>
                  <m:oMath xmlns:m="http://schemas.openxmlformats.org/officeDocument/2006/math">
                    <m:sSup>
                      <m:sSupPr>
                        <m:ctrlPr>
                          <a:rPr lang="pt-BR" sz="2200" i="1" smtClean="0">
                            <a:solidFill>
                              <a:schemeClr val="bg1"/>
                            </a:solidFill>
                            <a:latin typeface="Cambria Math" panose="02040503050406030204" pitchFamily="18" charset="0"/>
                          </a:rPr>
                        </m:ctrlPr>
                      </m:sSupPr>
                      <m:e>
                        <m:d>
                          <m:dPr>
                            <m:begChr m:val="|"/>
                            <m:endChr m:val="|"/>
                            <m:ctrlPr>
                              <a:rPr lang="pt-BR" sz="2200" i="1" smtClean="0">
                                <a:solidFill>
                                  <a:schemeClr val="bg1"/>
                                </a:solidFill>
                                <a:latin typeface="Cambria Math" panose="02040503050406030204" pitchFamily="18" charset="0"/>
                              </a:rPr>
                            </m:ctrlPr>
                          </m:dPr>
                          <m:e>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𝐹</m:t>
                                </m:r>
                              </m:e>
                              <m:sub>
                                <m:r>
                                  <a:rPr lang="pt-BR" sz="2200" b="0" i="1" smtClean="0">
                                    <a:solidFill>
                                      <a:schemeClr val="bg1"/>
                                    </a:solidFill>
                                    <a:latin typeface="Cambria Math" panose="02040503050406030204" pitchFamily="18" charset="0"/>
                                  </a:rPr>
                                  <m:t>𝐻</m:t>
                                </m:r>
                              </m:sub>
                            </m:sSub>
                            <m:r>
                              <a:rPr lang="pt-BR" sz="2200" b="0" i="1" smtClean="0">
                                <a:solidFill>
                                  <a:schemeClr val="bg1"/>
                                </a:solidFill>
                                <a:latin typeface="Cambria Math" panose="02040503050406030204" pitchFamily="18" charset="0"/>
                              </a:rPr>
                              <m:t>(</m:t>
                            </m:r>
                            <m:r>
                              <a:rPr lang="pt-BR" sz="2200" b="0" i="1" smtClean="0">
                                <a:solidFill>
                                  <a:schemeClr val="bg1"/>
                                </a:solidFill>
                                <a:latin typeface="Cambria Math" panose="02040503050406030204" pitchFamily="18" charset="0"/>
                              </a:rPr>
                              <m:t>𝑗</m:t>
                            </m:r>
                            <m:r>
                              <a:rPr lang="pt-BR" sz="2200" b="0" i="1" smtClean="0">
                                <a:solidFill>
                                  <a:schemeClr val="bg1"/>
                                </a:solidFill>
                                <a:latin typeface="Cambria Math" panose="02040503050406030204" pitchFamily="18" charset="0"/>
                                <a:ea typeface="Cambria Math" panose="02040503050406030204" pitchFamily="18" charset="0"/>
                              </a:rPr>
                              <m:t>𝜔</m:t>
                            </m:r>
                            <m:r>
                              <a:rPr lang="pt-BR" sz="2200" b="0" i="1" smtClean="0">
                                <a:solidFill>
                                  <a:schemeClr val="bg1"/>
                                </a:solidFill>
                                <a:latin typeface="Cambria Math" panose="02040503050406030204" pitchFamily="18" charset="0"/>
                              </a:rPr>
                              <m:t>)</m:t>
                            </m:r>
                          </m:e>
                        </m:d>
                      </m:e>
                      <m:sup>
                        <m:r>
                          <a:rPr lang="pt-BR" sz="2200" b="0" i="1" smtClean="0">
                            <a:solidFill>
                              <a:schemeClr val="bg1"/>
                            </a:solidFill>
                            <a:latin typeface="Cambria Math" panose="02040503050406030204" pitchFamily="18" charset="0"/>
                          </a:rPr>
                          <m:t>2</m:t>
                        </m:r>
                      </m:sup>
                    </m:sSup>
                    <m:r>
                      <a:rPr lang="pt-BR" sz="2200" b="0" i="1" smtClean="0">
                        <a:solidFill>
                          <a:schemeClr val="bg1"/>
                        </a:solidFill>
                        <a:latin typeface="Cambria Math" panose="02040503050406030204" pitchFamily="18" charset="0"/>
                      </a:rPr>
                      <m:t>=</m:t>
                    </m:r>
                    <m:f>
                      <m:fPr>
                        <m:ctrlPr>
                          <a:rPr lang="pt-BR" sz="2200" b="0" i="1" smtClean="0">
                            <a:solidFill>
                              <a:schemeClr val="bg1"/>
                            </a:solidFill>
                            <a:latin typeface="Cambria Math" panose="02040503050406030204" pitchFamily="18" charset="0"/>
                          </a:rPr>
                        </m:ctrlPr>
                      </m:fPr>
                      <m:num>
                        <m:d>
                          <m:dPr>
                            <m:ctrlPr>
                              <a:rPr lang="pt-BR" sz="2200" b="0" i="1" smtClean="0">
                                <a:solidFill>
                                  <a:schemeClr val="bg1"/>
                                </a:solidFill>
                                <a:latin typeface="Cambria Math" panose="02040503050406030204" pitchFamily="18" charset="0"/>
                              </a:rPr>
                            </m:ctrlPr>
                          </m:dPr>
                          <m:e>
                            <m:r>
                              <a:rPr lang="pt-BR" sz="2200" b="0" i="1" smtClean="0">
                                <a:solidFill>
                                  <a:schemeClr val="bg1"/>
                                </a:solidFill>
                                <a:latin typeface="Cambria Math" panose="02040503050406030204" pitchFamily="18" charset="0"/>
                              </a:rPr>
                              <m:t>1+</m:t>
                            </m:r>
                            <m:f>
                              <m:fPr>
                                <m:type m:val="lin"/>
                                <m:ctrlPr>
                                  <a:rPr lang="pt-BR" sz="2200" b="0" i="1" smtClean="0">
                                    <a:solidFill>
                                      <a:schemeClr val="bg1"/>
                                    </a:solidFill>
                                    <a:latin typeface="Cambria Math" panose="02040503050406030204" pitchFamily="18" charset="0"/>
                                  </a:rPr>
                                </m:ctrlPr>
                              </m:fPr>
                              <m:num>
                                <m:sSubSup>
                                  <m:sSubSupPr>
                                    <m:ctrlPr>
                                      <a:rPr lang="pt-BR" sz="2200" b="0" i="1" smtClean="0">
                                        <a:solidFill>
                                          <a:schemeClr val="bg1"/>
                                        </a:solidFill>
                                        <a:latin typeface="Cambria Math" panose="02040503050406030204" pitchFamily="18" charset="0"/>
                                      </a:rPr>
                                    </m:ctrlPr>
                                  </m:sSubSupPr>
                                  <m:e>
                                    <m:r>
                                      <a:rPr lang="pt-BR" sz="2200" b="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rPr>
                                      <m:t>𝐻</m:t>
                                    </m:r>
                                  </m:sub>
                                  <m:sup>
                                    <m:r>
                                      <a:rPr lang="pt-BR" sz="2200" b="0" i="1" smtClean="0">
                                        <a:solidFill>
                                          <a:schemeClr val="bg1"/>
                                        </a:solidFill>
                                        <a:latin typeface="Cambria Math" panose="02040503050406030204" pitchFamily="18" charset="0"/>
                                      </a:rPr>
                                      <m:t>2</m:t>
                                    </m:r>
                                  </m:sup>
                                </m:sSubSup>
                              </m:num>
                              <m:den>
                                <m:sSubSup>
                                  <m:sSubSupPr>
                                    <m:ctrlPr>
                                      <a:rPr lang="pt-BR" sz="2200" b="0" i="1" smtClean="0">
                                        <a:solidFill>
                                          <a:schemeClr val="bg1"/>
                                        </a:solidFill>
                                        <a:latin typeface="Cambria Math" panose="02040503050406030204" pitchFamily="18" charset="0"/>
                                      </a:rPr>
                                    </m:ctrlPr>
                                  </m:sSubSupPr>
                                  <m:e>
                                    <m:r>
                                      <a:rPr lang="pt-BR" sz="2200" b="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rPr>
                                      <m:t>𝑍</m:t>
                                    </m:r>
                                    <m:r>
                                      <a:rPr lang="pt-BR" sz="2200" b="0" i="1" smtClean="0">
                                        <a:solidFill>
                                          <a:schemeClr val="bg1"/>
                                        </a:solidFill>
                                        <a:latin typeface="Cambria Math" panose="02040503050406030204" pitchFamily="18" charset="0"/>
                                      </a:rPr>
                                      <m:t>1</m:t>
                                    </m:r>
                                  </m:sub>
                                  <m:sup>
                                    <m:r>
                                      <a:rPr lang="pt-BR" sz="2200" b="0" i="1" smtClean="0">
                                        <a:solidFill>
                                          <a:schemeClr val="bg1"/>
                                        </a:solidFill>
                                        <a:latin typeface="Cambria Math" panose="02040503050406030204" pitchFamily="18" charset="0"/>
                                      </a:rPr>
                                      <m:t>2</m:t>
                                    </m:r>
                                  </m:sup>
                                </m:sSubSup>
                              </m:den>
                            </m:f>
                          </m:e>
                        </m:d>
                        <m:d>
                          <m:dPr>
                            <m:ctrlPr>
                              <a:rPr lang="pt-BR" sz="2200" i="1">
                                <a:solidFill>
                                  <a:schemeClr val="bg1"/>
                                </a:solidFill>
                                <a:latin typeface="Cambria Math" panose="02040503050406030204" pitchFamily="18" charset="0"/>
                              </a:rPr>
                            </m:ctrlPr>
                          </m:dPr>
                          <m:e>
                            <m:r>
                              <a:rPr lang="pt-BR" sz="2200" i="1">
                                <a:solidFill>
                                  <a:schemeClr val="bg1"/>
                                </a:solidFill>
                                <a:latin typeface="Cambria Math" panose="02040503050406030204" pitchFamily="18" charset="0"/>
                              </a:rPr>
                              <m:t>1+</m:t>
                            </m:r>
                            <m:f>
                              <m:fPr>
                                <m:type m:val="lin"/>
                                <m:ctrlPr>
                                  <a:rPr lang="pt-BR" sz="2200" i="1">
                                    <a:solidFill>
                                      <a:schemeClr val="bg1"/>
                                    </a:solidFill>
                                    <a:latin typeface="Cambria Math" panose="02040503050406030204" pitchFamily="18" charset="0"/>
                                  </a:rPr>
                                </m:ctrlPr>
                              </m:fPr>
                              <m:num>
                                <m:sSubSup>
                                  <m:sSubSupPr>
                                    <m:ctrlPr>
                                      <a:rPr lang="pt-BR" sz="2200" i="1">
                                        <a:solidFill>
                                          <a:schemeClr val="bg1"/>
                                        </a:solidFill>
                                        <a:latin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𝐻</m:t>
                                    </m:r>
                                  </m:sub>
                                  <m:sup>
                                    <m:r>
                                      <a:rPr lang="pt-BR" sz="2200" i="1">
                                        <a:solidFill>
                                          <a:schemeClr val="bg1"/>
                                        </a:solidFill>
                                        <a:latin typeface="Cambria Math" panose="02040503050406030204" pitchFamily="18" charset="0"/>
                                      </a:rPr>
                                      <m:t>2</m:t>
                                    </m:r>
                                  </m:sup>
                                </m:sSubSup>
                              </m:num>
                              <m:den>
                                <m:sSubSup>
                                  <m:sSubSupPr>
                                    <m:ctrlPr>
                                      <a:rPr lang="pt-BR" sz="2200" i="1">
                                        <a:solidFill>
                                          <a:schemeClr val="bg1"/>
                                        </a:solidFill>
                                        <a:latin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𝑍</m:t>
                                    </m:r>
                                    <m:r>
                                      <a:rPr lang="pt-BR" sz="2200" b="0" i="1" smtClean="0">
                                        <a:solidFill>
                                          <a:schemeClr val="bg1"/>
                                        </a:solidFill>
                                        <a:latin typeface="Cambria Math" panose="02040503050406030204" pitchFamily="18" charset="0"/>
                                      </a:rPr>
                                      <m:t>2</m:t>
                                    </m:r>
                                  </m:sub>
                                  <m:sup>
                                    <m:r>
                                      <a:rPr lang="pt-BR" sz="2200" i="1">
                                        <a:solidFill>
                                          <a:schemeClr val="bg1"/>
                                        </a:solidFill>
                                        <a:latin typeface="Cambria Math" panose="02040503050406030204" pitchFamily="18" charset="0"/>
                                      </a:rPr>
                                      <m:t>2</m:t>
                                    </m:r>
                                  </m:sup>
                                </m:sSubSup>
                              </m:den>
                            </m:f>
                          </m:e>
                        </m:d>
                      </m:num>
                      <m:den>
                        <m:d>
                          <m:dPr>
                            <m:ctrlPr>
                              <a:rPr lang="pt-BR" sz="2200" i="1">
                                <a:solidFill>
                                  <a:schemeClr val="bg1"/>
                                </a:solidFill>
                                <a:latin typeface="Cambria Math" panose="02040503050406030204" pitchFamily="18" charset="0"/>
                              </a:rPr>
                            </m:ctrlPr>
                          </m:dPr>
                          <m:e>
                            <m:r>
                              <a:rPr lang="pt-BR" sz="2200" i="1">
                                <a:solidFill>
                                  <a:schemeClr val="bg1"/>
                                </a:solidFill>
                                <a:latin typeface="Cambria Math" panose="02040503050406030204" pitchFamily="18" charset="0"/>
                              </a:rPr>
                              <m:t>1+</m:t>
                            </m:r>
                            <m:f>
                              <m:fPr>
                                <m:type m:val="lin"/>
                                <m:ctrlPr>
                                  <a:rPr lang="pt-BR" sz="2200" i="1">
                                    <a:solidFill>
                                      <a:schemeClr val="bg1"/>
                                    </a:solidFill>
                                    <a:latin typeface="Cambria Math" panose="02040503050406030204" pitchFamily="18" charset="0"/>
                                  </a:rPr>
                                </m:ctrlPr>
                              </m:fPr>
                              <m:num>
                                <m:sSubSup>
                                  <m:sSubSupPr>
                                    <m:ctrlPr>
                                      <a:rPr lang="pt-BR" sz="2200" i="1">
                                        <a:solidFill>
                                          <a:schemeClr val="bg1"/>
                                        </a:solidFill>
                                        <a:latin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𝐻</m:t>
                                    </m:r>
                                  </m:sub>
                                  <m:sup>
                                    <m:r>
                                      <a:rPr lang="pt-BR" sz="2200" i="1">
                                        <a:solidFill>
                                          <a:schemeClr val="bg1"/>
                                        </a:solidFill>
                                        <a:latin typeface="Cambria Math" panose="02040503050406030204" pitchFamily="18" charset="0"/>
                                      </a:rPr>
                                      <m:t>2</m:t>
                                    </m:r>
                                  </m:sup>
                                </m:sSubSup>
                              </m:num>
                              <m:den>
                                <m:sSubSup>
                                  <m:sSubSupPr>
                                    <m:ctrlPr>
                                      <a:rPr lang="pt-BR" sz="2200" i="1">
                                        <a:solidFill>
                                          <a:schemeClr val="bg1"/>
                                        </a:solidFill>
                                        <a:latin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ea typeface="Cambria Math" panose="02040503050406030204" pitchFamily="18" charset="0"/>
                                      </a:rPr>
                                      <m:t>𝑃</m:t>
                                    </m:r>
                                    <m:r>
                                      <a:rPr lang="pt-BR" sz="2200" b="0" i="1" smtClean="0">
                                        <a:solidFill>
                                          <a:schemeClr val="bg1"/>
                                        </a:solidFill>
                                        <a:latin typeface="Cambria Math" panose="02040503050406030204" pitchFamily="18" charset="0"/>
                                        <a:ea typeface="Cambria Math" panose="02040503050406030204" pitchFamily="18" charset="0"/>
                                      </a:rPr>
                                      <m:t>1</m:t>
                                    </m:r>
                                  </m:sub>
                                  <m:sup>
                                    <m:r>
                                      <a:rPr lang="pt-BR" sz="2200" i="1">
                                        <a:solidFill>
                                          <a:schemeClr val="bg1"/>
                                        </a:solidFill>
                                        <a:latin typeface="Cambria Math" panose="02040503050406030204" pitchFamily="18" charset="0"/>
                                      </a:rPr>
                                      <m:t>2</m:t>
                                    </m:r>
                                  </m:sup>
                                </m:sSubSup>
                              </m:den>
                            </m:f>
                          </m:e>
                        </m:d>
                        <m:d>
                          <m:dPr>
                            <m:ctrlPr>
                              <a:rPr lang="pt-BR" sz="2200" i="1">
                                <a:solidFill>
                                  <a:schemeClr val="bg1"/>
                                </a:solidFill>
                                <a:latin typeface="Cambria Math" panose="02040503050406030204" pitchFamily="18" charset="0"/>
                              </a:rPr>
                            </m:ctrlPr>
                          </m:dPr>
                          <m:e>
                            <m:r>
                              <a:rPr lang="pt-BR" sz="2200" i="1">
                                <a:solidFill>
                                  <a:schemeClr val="bg1"/>
                                </a:solidFill>
                                <a:latin typeface="Cambria Math" panose="02040503050406030204" pitchFamily="18" charset="0"/>
                              </a:rPr>
                              <m:t>1+</m:t>
                            </m:r>
                            <m:f>
                              <m:fPr>
                                <m:type m:val="lin"/>
                                <m:ctrlPr>
                                  <a:rPr lang="pt-BR" sz="2200" i="1">
                                    <a:solidFill>
                                      <a:schemeClr val="bg1"/>
                                    </a:solidFill>
                                    <a:latin typeface="Cambria Math" panose="02040503050406030204" pitchFamily="18" charset="0"/>
                                  </a:rPr>
                                </m:ctrlPr>
                              </m:fPr>
                              <m:num>
                                <m:sSubSup>
                                  <m:sSubSupPr>
                                    <m:ctrlPr>
                                      <a:rPr lang="pt-BR" sz="2200" i="1">
                                        <a:solidFill>
                                          <a:schemeClr val="bg1"/>
                                        </a:solidFill>
                                        <a:latin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𝐻</m:t>
                                    </m:r>
                                  </m:sub>
                                  <m:sup>
                                    <m:r>
                                      <a:rPr lang="pt-BR" sz="2200" i="1">
                                        <a:solidFill>
                                          <a:schemeClr val="bg1"/>
                                        </a:solidFill>
                                        <a:latin typeface="Cambria Math" panose="02040503050406030204" pitchFamily="18" charset="0"/>
                                      </a:rPr>
                                      <m:t>2</m:t>
                                    </m:r>
                                  </m:sup>
                                </m:sSubSup>
                              </m:num>
                              <m:den>
                                <m:sSubSup>
                                  <m:sSubSupPr>
                                    <m:ctrlPr>
                                      <a:rPr lang="pt-BR" sz="2200" i="1">
                                        <a:solidFill>
                                          <a:schemeClr val="bg1"/>
                                        </a:solidFill>
                                        <a:latin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ea typeface="Cambria Math" panose="02040503050406030204" pitchFamily="18" charset="0"/>
                                      </a:rPr>
                                      <m:t>𝑃</m:t>
                                    </m:r>
                                    <m:r>
                                      <a:rPr lang="pt-BR" sz="2200" b="0" i="1" smtClean="0">
                                        <a:solidFill>
                                          <a:schemeClr val="bg1"/>
                                        </a:solidFill>
                                        <a:latin typeface="Cambria Math" panose="02040503050406030204" pitchFamily="18" charset="0"/>
                                        <a:ea typeface="Cambria Math" panose="02040503050406030204" pitchFamily="18" charset="0"/>
                                      </a:rPr>
                                      <m:t>2</m:t>
                                    </m:r>
                                  </m:sub>
                                  <m:sup>
                                    <m:r>
                                      <a:rPr lang="pt-BR" sz="2200" i="1">
                                        <a:solidFill>
                                          <a:schemeClr val="bg1"/>
                                        </a:solidFill>
                                        <a:latin typeface="Cambria Math" panose="02040503050406030204" pitchFamily="18" charset="0"/>
                                      </a:rPr>
                                      <m:t>2</m:t>
                                    </m:r>
                                  </m:sup>
                                </m:sSubSup>
                              </m:den>
                            </m:f>
                          </m:e>
                        </m:d>
                      </m:den>
                    </m:f>
                  </m:oMath>
                </a14:m>
                <a:endParaRPr lang="pt-BR" sz="2200" dirty="0" smtClean="0">
                  <a:solidFill>
                    <a:schemeClr val="bg1"/>
                  </a:solidFill>
                </a:endParaRPr>
              </a:p>
              <a:p>
                <a:r>
                  <a:rPr lang="pt-BR" sz="2200" dirty="0" smtClean="0">
                    <a:solidFill>
                      <a:schemeClr val="bg1"/>
                    </a:solidFill>
                  </a:rPr>
                  <a:t>Por definição, em  </a:t>
                </a:r>
                <a14:m>
                  <m:oMath xmlns:m="http://schemas.openxmlformats.org/officeDocument/2006/math">
                    <m:r>
                      <a:rPr lang="pt-BR" sz="2200" i="1" smtClean="0">
                        <a:solidFill>
                          <a:schemeClr val="bg1"/>
                        </a:solidFill>
                        <a:latin typeface="Cambria Math" panose="02040503050406030204" pitchFamily="18" charset="0"/>
                        <a:ea typeface="Cambria Math" panose="02040503050406030204" pitchFamily="18" charset="0"/>
                      </a:rPr>
                      <m:t>𝜔</m:t>
                    </m:r>
                    <m:r>
                      <a:rPr lang="pt-BR" sz="2200" b="0" i="1" smtClean="0">
                        <a:solidFill>
                          <a:schemeClr val="bg1"/>
                        </a:solidFill>
                        <a:latin typeface="Cambria Math" panose="02040503050406030204" pitchFamily="18" charset="0"/>
                        <a:ea typeface="Cambria Math" panose="02040503050406030204" pitchFamily="18" charset="0"/>
                      </a:rPr>
                      <m:t>=</m:t>
                    </m:r>
                    <m:sSub>
                      <m:sSubPr>
                        <m:ctrlPr>
                          <a:rPr lang="pt-BR" sz="2200" b="0" i="1" smtClean="0">
                            <a:solidFill>
                              <a:schemeClr val="bg1"/>
                            </a:solidFill>
                            <a:latin typeface="Cambria Math" panose="02040503050406030204" pitchFamily="18" charset="0"/>
                            <a:ea typeface="Cambria Math" panose="02040503050406030204" pitchFamily="18" charset="0"/>
                          </a:rPr>
                        </m:ctrlPr>
                      </m:sSubPr>
                      <m:e>
                        <m:r>
                          <a:rPr lang="pt-BR" sz="2200" i="1">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ea typeface="Cambria Math" panose="02040503050406030204" pitchFamily="18" charset="0"/>
                          </a:rPr>
                          <m:t>𝐻</m:t>
                        </m:r>
                      </m:sub>
                    </m:sSub>
                  </m:oMath>
                </a14:m>
                <a:r>
                  <a:rPr lang="pt-BR" sz="2200" dirty="0" smtClean="0">
                    <a:solidFill>
                      <a:schemeClr val="bg1"/>
                    </a:solidFill>
                  </a:rPr>
                  <a:t> tem-se que </a:t>
                </a:r>
                <a14:m>
                  <m:oMath xmlns:m="http://schemas.openxmlformats.org/officeDocument/2006/math">
                    <m:sSup>
                      <m:sSupPr>
                        <m:ctrlPr>
                          <a:rPr lang="pt-BR" sz="2200" i="1" dirty="0" smtClean="0">
                            <a:solidFill>
                              <a:schemeClr val="bg1"/>
                            </a:solidFill>
                            <a:latin typeface="Cambria Math" panose="02040503050406030204" pitchFamily="18" charset="0"/>
                          </a:rPr>
                        </m:ctrlPr>
                      </m:sSupPr>
                      <m:e>
                        <m:d>
                          <m:dPr>
                            <m:begChr m:val="|"/>
                            <m:endChr m:val="|"/>
                            <m:ctrlPr>
                              <a:rPr lang="pt-BR" sz="2200" i="1" dirty="0" smtClean="0">
                                <a:solidFill>
                                  <a:schemeClr val="bg1"/>
                                </a:solidFill>
                                <a:latin typeface="Cambria Math" panose="02040503050406030204" pitchFamily="18" charset="0"/>
                              </a:rPr>
                            </m:ctrlPr>
                          </m:dPr>
                          <m:e>
                            <m:sSub>
                              <m:sSubPr>
                                <m:ctrlPr>
                                  <a:rPr lang="pt-BR" sz="2200" i="1" dirty="0" smtClean="0">
                                    <a:solidFill>
                                      <a:schemeClr val="bg1"/>
                                    </a:solidFill>
                                    <a:latin typeface="Cambria Math" panose="02040503050406030204" pitchFamily="18" charset="0"/>
                                  </a:rPr>
                                </m:ctrlPr>
                              </m:sSubPr>
                              <m:e>
                                <m:r>
                                  <a:rPr lang="pt-BR" sz="2200" b="0" i="1" dirty="0" smtClean="0">
                                    <a:solidFill>
                                      <a:schemeClr val="bg1"/>
                                    </a:solidFill>
                                    <a:latin typeface="Cambria Math" panose="02040503050406030204" pitchFamily="18" charset="0"/>
                                  </a:rPr>
                                  <m:t>𝐹</m:t>
                                </m:r>
                              </m:e>
                              <m:sub>
                                <m:r>
                                  <a:rPr lang="pt-BR" sz="2200" b="0" i="1" dirty="0" smtClean="0">
                                    <a:solidFill>
                                      <a:schemeClr val="bg1"/>
                                    </a:solidFill>
                                    <a:latin typeface="Cambria Math" panose="02040503050406030204" pitchFamily="18" charset="0"/>
                                  </a:rPr>
                                  <m:t>𝐻</m:t>
                                </m:r>
                              </m:sub>
                            </m:sSub>
                            <m:r>
                              <a:rPr lang="pt-BR" sz="2200" b="0" i="1" dirty="0" smtClean="0">
                                <a:solidFill>
                                  <a:schemeClr val="bg1"/>
                                </a:solidFill>
                                <a:latin typeface="Cambria Math" panose="02040503050406030204" pitchFamily="18" charset="0"/>
                              </a:rPr>
                              <m:t>(</m:t>
                            </m:r>
                            <m:r>
                              <a:rPr lang="pt-BR" sz="2200" b="0" i="1" dirty="0" smtClean="0">
                                <a:solidFill>
                                  <a:schemeClr val="bg1"/>
                                </a:solidFill>
                                <a:latin typeface="Cambria Math" panose="02040503050406030204" pitchFamily="18" charset="0"/>
                              </a:rPr>
                              <m:t>𝑗</m:t>
                            </m:r>
                            <m:sSub>
                              <m:sSubPr>
                                <m:ctrlPr>
                                  <a:rPr lang="pt-BR" sz="2200" b="0" i="1" dirty="0" smtClean="0">
                                    <a:solidFill>
                                      <a:schemeClr val="bg1"/>
                                    </a:solidFill>
                                    <a:latin typeface="Cambria Math" panose="02040503050406030204" pitchFamily="18" charset="0"/>
                                  </a:rPr>
                                </m:ctrlPr>
                              </m:sSubPr>
                              <m:e>
                                <m:r>
                                  <a:rPr lang="pt-BR" sz="2200" i="1" dirty="0">
                                    <a:solidFill>
                                      <a:schemeClr val="bg1"/>
                                    </a:solidFill>
                                    <a:latin typeface="Cambria Math" panose="02040503050406030204" pitchFamily="18" charset="0"/>
                                    <a:ea typeface="Cambria Math" panose="02040503050406030204" pitchFamily="18" charset="0"/>
                                  </a:rPr>
                                  <m:t>𝜔</m:t>
                                </m:r>
                              </m:e>
                              <m:sub>
                                <m:r>
                                  <a:rPr lang="pt-BR" sz="2200" b="0" i="1" dirty="0" smtClean="0">
                                    <a:solidFill>
                                      <a:schemeClr val="bg1"/>
                                    </a:solidFill>
                                    <a:latin typeface="Cambria Math" panose="02040503050406030204" pitchFamily="18" charset="0"/>
                                  </a:rPr>
                                  <m:t>𝐻</m:t>
                                </m:r>
                              </m:sub>
                            </m:sSub>
                            <m:r>
                              <a:rPr lang="pt-BR" sz="2200" b="0" i="1" dirty="0" smtClean="0">
                                <a:solidFill>
                                  <a:schemeClr val="bg1"/>
                                </a:solidFill>
                                <a:latin typeface="Cambria Math" panose="02040503050406030204" pitchFamily="18" charset="0"/>
                              </a:rPr>
                              <m:t>)</m:t>
                            </m:r>
                          </m:e>
                        </m:d>
                      </m:e>
                      <m:sup>
                        <m:r>
                          <a:rPr lang="pt-BR" sz="2200" b="0" i="1" dirty="0" smtClean="0">
                            <a:solidFill>
                              <a:schemeClr val="bg1"/>
                            </a:solidFill>
                            <a:latin typeface="Cambria Math" panose="02040503050406030204" pitchFamily="18" charset="0"/>
                          </a:rPr>
                          <m:t>2</m:t>
                        </m:r>
                      </m:sup>
                    </m:sSup>
                    <m:r>
                      <a:rPr lang="pt-BR" sz="2200" b="0" i="1" dirty="0" smtClean="0">
                        <a:solidFill>
                          <a:schemeClr val="bg1"/>
                        </a:solidFill>
                        <a:latin typeface="Cambria Math" panose="02040503050406030204" pitchFamily="18" charset="0"/>
                      </a:rPr>
                      <m:t>=0,5</m:t>
                    </m:r>
                  </m:oMath>
                </a14:m>
                <a:r>
                  <a:rPr lang="pt-BR" sz="2200" dirty="0" smtClean="0">
                    <a:solidFill>
                      <a:schemeClr val="bg1"/>
                    </a:solidFill>
                  </a:rPr>
                  <a:t>. </a:t>
                </a:r>
                <a:endParaRPr lang="pt-BR" sz="2200" dirty="0">
                  <a:solidFill>
                    <a:schemeClr val="bg1"/>
                  </a:solidFill>
                </a:endParaRPr>
              </a:p>
            </p:txBody>
          </p:sp>
        </mc:Choice>
        <mc:Fallback xmlns="">
          <p:sp>
            <p:nvSpPr>
              <p:cNvPr id="5" name="Espaço Reservado para Conteúdo 2"/>
              <p:cNvSpPr txBox="1">
                <a:spLocks noRot="1" noChangeAspect="1" noMove="1" noResize="1" noEditPoints="1" noAdjustHandles="1" noChangeArrowheads="1" noChangeShapeType="1" noTextEdit="1"/>
              </p:cNvSpPr>
              <p:nvPr/>
            </p:nvSpPr>
            <p:spPr>
              <a:xfrm>
                <a:off x="1619672" y="836712"/>
                <a:ext cx="7361217" cy="5400600"/>
              </a:xfrm>
              <a:prstGeom prst="rect">
                <a:avLst/>
              </a:prstGeom>
              <a:blipFill rotWithShape="0">
                <a:blip r:embed="rId3"/>
                <a:stretch>
                  <a:fillRect l="-911" t="-677" r="-1077"/>
                </a:stretch>
              </a:blipFill>
            </p:spPr>
            <p:txBody>
              <a:bodyPr/>
              <a:lstStyle/>
              <a:p>
                <a:r>
                  <a:rPr lang="pt-BR">
                    <a:noFill/>
                  </a:rPr>
                  <a:t> </a:t>
                </a:r>
              </a:p>
            </p:txBody>
          </p:sp>
        </mc:Fallback>
      </mc:AlternateContent>
    </p:spTree>
    <p:extLst>
      <p:ext uri="{BB962C8B-B14F-4D97-AF65-F5344CB8AC3E}">
        <p14:creationId xmlns:p14="http://schemas.microsoft.com/office/powerpoint/2010/main" val="1831284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Espaço Reservado para Conteúdo 2"/>
              <p:cNvSpPr txBox="1">
                <a:spLocks/>
              </p:cNvSpPr>
              <p:nvPr/>
            </p:nvSpPr>
            <p:spPr>
              <a:xfrm>
                <a:off x="1691680" y="1772816"/>
                <a:ext cx="7344816" cy="3600400"/>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200" dirty="0" smtClean="0">
                    <a:solidFill>
                      <a:schemeClr val="bg1"/>
                    </a:solidFill>
                  </a:rPr>
                  <a:t>Daí </a:t>
                </a:r>
                <a14:m>
                  <m:oMath xmlns:m="http://schemas.openxmlformats.org/officeDocument/2006/math">
                    <m:f>
                      <m:fPr>
                        <m:ctrlPr>
                          <a:rPr lang="pt-BR" sz="2200" i="1" smtClean="0">
                            <a:solidFill>
                              <a:schemeClr val="bg1"/>
                            </a:solidFill>
                            <a:latin typeface="Cambria Math" panose="02040503050406030204" pitchFamily="18" charset="0"/>
                          </a:rPr>
                        </m:ctrlPr>
                      </m:fPr>
                      <m:num>
                        <m:r>
                          <a:rPr lang="pt-BR" sz="2200" b="0" i="1" smtClean="0">
                            <a:solidFill>
                              <a:schemeClr val="bg1"/>
                            </a:solidFill>
                            <a:latin typeface="Cambria Math" panose="02040503050406030204" pitchFamily="18" charset="0"/>
                          </a:rPr>
                          <m:t>1</m:t>
                        </m:r>
                      </m:num>
                      <m:den>
                        <m:r>
                          <a:rPr lang="pt-BR" sz="2200" b="0" i="1" smtClean="0">
                            <a:solidFill>
                              <a:schemeClr val="bg1"/>
                            </a:solidFill>
                            <a:latin typeface="Cambria Math" panose="02040503050406030204" pitchFamily="18" charset="0"/>
                          </a:rPr>
                          <m:t>2</m:t>
                        </m:r>
                      </m:den>
                    </m:f>
                    <m:r>
                      <a:rPr lang="pt-BR" sz="2200" i="1">
                        <a:solidFill>
                          <a:schemeClr val="bg1"/>
                        </a:solidFill>
                        <a:latin typeface="Cambria Math" panose="02040503050406030204" pitchFamily="18" charset="0"/>
                      </a:rPr>
                      <m:t>=</m:t>
                    </m:r>
                    <m:f>
                      <m:fPr>
                        <m:ctrlPr>
                          <a:rPr lang="pt-BR" sz="2200" i="1">
                            <a:solidFill>
                              <a:schemeClr val="bg1"/>
                            </a:solidFill>
                            <a:latin typeface="Cambria Math" panose="02040503050406030204" pitchFamily="18" charset="0"/>
                          </a:rPr>
                        </m:ctrlPr>
                      </m:fPr>
                      <m:num>
                        <m:d>
                          <m:dPr>
                            <m:ctrlPr>
                              <a:rPr lang="pt-BR" sz="2200" i="1">
                                <a:solidFill>
                                  <a:schemeClr val="bg1"/>
                                </a:solidFill>
                                <a:latin typeface="Cambria Math" panose="02040503050406030204" pitchFamily="18" charset="0"/>
                              </a:rPr>
                            </m:ctrlPr>
                          </m:dPr>
                          <m:e>
                            <m:r>
                              <a:rPr lang="pt-BR" sz="2200" i="1">
                                <a:solidFill>
                                  <a:schemeClr val="bg1"/>
                                </a:solidFill>
                                <a:latin typeface="Cambria Math" panose="02040503050406030204" pitchFamily="18" charset="0"/>
                              </a:rPr>
                              <m:t>1+</m:t>
                            </m:r>
                            <m:f>
                              <m:fPr>
                                <m:type m:val="lin"/>
                                <m:ctrlPr>
                                  <a:rPr lang="pt-BR" sz="2200" i="1">
                                    <a:solidFill>
                                      <a:schemeClr val="bg1"/>
                                    </a:solidFill>
                                    <a:latin typeface="Cambria Math" panose="02040503050406030204" pitchFamily="18" charset="0"/>
                                  </a:rPr>
                                </m:ctrlPr>
                              </m:fPr>
                              <m:num>
                                <m:sSubSup>
                                  <m:sSubSupPr>
                                    <m:ctrlPr>
                                      <a:rPr lang="pt-BR" sz="2200" i="1" smtClean="0">
                                        <a:solidFill>
                                          <a:schemeClr val="bg1"/>
                                        </a:solidFill>
                                        <a:latin typeface="Cambria Math" panose="02040503050406030204" pitchFamily="18" charset="0"/>
                                      </a:rPr>
                                    </m:ctrlPr>
                                  </m:sSubSupPr>
                                  <m:e>
                                    <m:r>
                                      <a:rPr lang="pt-BR" sz="220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rPr>
                                      <m:t>𝐻</m:t>
                                    </m:r>
                                  </m:sub>
                                  <m:sup>
                                    <m:r>
                                      <a:rPr lang="pt-BR" sz="2200" b="0" i="1" smtClean="0">
                                        <a:solidFill>
                                          <a:schemeClr val="bg1"/>
                                        </a:solidFill>
                                        <a:latin typeface="Cambria Math" panose="02040503050406030204" pitchFamily="18" charset="0"/>
                                      </a:rPr>
                                      <m:t>2</m:t>
                                    </m:r>
                                  </m:sup>
                                </m:sSubSup>
                              </m:num>
                              <m:den>
                                <m:sSubSup>
                                  <m:sSubSupPr>
                                    <m:ctrlPr>
                                      <a:rPr lang="pt-BR" sz="2200" i="1" smtClean="0">
                                        <a:solidFill>
                                          <a:schemeClr val="bg1"/>
                                        </a:solidFill>
                                        <a:latin typeface="Cambria Math" panose="02040503050406030204" pitchFamily="18" charset="0"/>
                                      </a:rPr>
                                    </m:ctrlPr>
                                  </m:sSubSupPr>
                                  <m:e>
                                    <m:r>
                                      <a:rPr lang="pt-BR" sz="220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rPr>
                                      <m:t>𝑍</m:t>
                                    </m:r>
                                    <m:r>
                                      <a:rPr lang="pt-BR" sz="2200" b="0" i="1" smtClean="0">
                                        <a:solidFill>
                                          <a:schemeClr val="bg1"/>
                                        </a:solidFill>
                                        <a:latin typeface="Cambria Math" panose="02040503050406030204" pitchFamily="18" charset="0"/>
                                      </a:rPr>
                                      <m:t>1</m:t>
                                    </m:r>
                                  </m:sub>
                                  <m:sup>
                                    <m:r>
                                      <a:rPr lang="pt-BR" sz="2200" b="0" i="1" smtClean="0">
                                        <a:solidFill>
                                          <a:schemeClr val="bg1"/>
                                        </a:solidFill>
                                        <a:latin typeface="Cambria Math" panose="02040503050406030204" pitchFamily="18" charset="0"/>
                                      </a:rPr>
                                      <m:t>2</m:t>
                                    </m:r>
                                  </m:sup>
                                </m:sSubSup>
                              </m:den>
                            </m:f>
                          </m:e>
                        </m:d>
                        <m:d>
                          <m:dPr>
                            <m:ctrlPr>
                              <a:rPr lang="pt-BR" sz="2200" i="1">
                                <a:solidFill>
                                  <a:schemeClr val="bg1"/>
                                </a:solidFill>
                                <a:latin typeface="Cambria Math" panose="02040503050406030204" pitchFamily="18" charset="0"/>
                              </a:rPr>
                            </m:ctrlPr>
                          </m:dPr>
                          <m:e>
                            <m:r>
                              <a:rPr lang="pt-BR" sz="2200" i="1">
                                <a:solidFill>
                                  <a:schemeClr val="bg1"/>
                                </a:solidFill>
                                <a:latin typeface="Cambria Math" panose="02040503050406030204" pitchFamily="18" charset="0"/>
                              </a:rPr>
                              <m:t>1+</m:t>
                            </m:r>
                            <m:f>
                              <m:fPr>
                                <m:type m:val="lin"/>
                                <m:ctrlPr>
                                  <a:rPr lang="pt-BR" sz="2200" i="1">
                                    <a:solidFill>
                                      <a:schemeClr val="bg1"/>
                                    </a:solidFill>
                                    <a:latin typeface="Cambria Math" panose="02040503050406030204" pitchFamily="18" charset="0"/>
                                  </a:rPr>
                                </m:ctrlPr>
                              </m:fPr>
                              <m:num>
                                <m:sSubSup>
                                  <m:sSubSupPr>
                                    <m:ctrlPr>
                                      <a:rPr lang="pt-BR" sz="2200" i="1">
                                        <a:solidFill>
                                          <a:schemeClr val="bg1"/>
                                        </a:solidFill>
                                        <a:latin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𝐻</m:t>
                                    </m:r>
                                  </m:sub>
                                  <m:sup>
                                    <m:r>
                                      <a:rPr lang="pt-BR" sz="2200" i="1">
                                        <a:solidFill>
                                          <a:schemeClr val="bg1"/>
                                        </a:solidFill>
                                        <a:latin typeface="Cambria Math" panose="02040503050406030204" pitchFamily="18" charset="0"/>
                                      </a:rPr>
                                      <m:t>2</m:t>
                                    </m:r>
                                  </m:sup>
                                </m:sSubSup>
                              </m:num>
                              <m:den>
                                <m:sSubSup>
                                  <m:sSubSupPr>
                                    <m:ctrlPr>
                                      <a:rPr lang="pt-BR" sz="2200" i="1">
                                        <a:solidFill>
                                          <a:schemeClr val="bg1"/>
                                        </a:solidFill>
                                        <a:latin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𝑍</m:t>
                                    </m:r>
                                    <m:r>
                                      <a:rPr lang="pt-BR" sz="2200" b="0" i="1" smtClean="0">
                                        <a:solidFill>
                                          <a:schemeClr val="bg1"/>
                                        </a:solidFill>
                                        <a:latin typeface="Cambria Math" panose="02040503050406030204" pitchFamily="18" charset="0"/>
                                      </a:rPr>
                                      <m:t>2</m:t>
                                    </m:r>
                                  </m:sub>
                                  <m:sup>
                                    <m:r>
                                      <a:rPr lang="pt-BR" sz="2200" i="1">
                                        <a:solidFill>
                                          <a:schemeClr val="bg1"/>
                                        </a:solidFill>
                                        <a:latin typeface="Cambria Math" panose="02040503050406030204" pitchFamily="18" charset="0"/>
                                      </a:rPr>
                                      <m:t>2</m:t>
                                    </m:r>
                                  </m:sup>
                                </m:sSubSup>
                              </m:den>
                            </m:f>
                          </m:e>
                        </m:d>
                      </m:num>
                      <m:den>
                        <m:d>
                          <m:dPr>
                            <m:ctrlPr>
                              <a:rPr lang="pt-BR" sz="2200" i="1">
                                <a:solidFill>
                                  <a:schemeClr val="bg1"/>
                                </a:solidFill>
                                <a:latin typeface="Cambria Math" panose="02040503050406030204" pitchFamily="18" charset="0"/>
                              </a:rPr>
                            </m:ctrlPr>
                          </m:dPr>
                          <m:e>
                            <m:r>
                              <a:rPr lang="pt-BR" sz="2200" i="1">
                                <a:solidFill>
                                  <a:schemeClr val="bg1"/>
                                </a:solidFill>
                                <a:latin typeface="Cambria Math" panose="02040503050406030204" pitchFamily="18" charset="0"/>
                              </a:rPr>
                              <m:t>1+</m:t>
                            </m:r>
                            <m:f>
                              <m:fPr>
                                <m:type m:val="lin"/>
                                <m:ctrlPr>
                                  <a:rPr lang="pt-BR" sz="2200" i="1">
                                    <a:solidFill>
                                      <a:schemeClr val="bg1"/>
                                    </a:solidFill>
                                    <a:latin typeface="Cambria Math" panose="02040503050406030204" pitchFamily="18" charset="0"/>
                                  </a:rPr>
                                </m:ctrlPr>
                              </m:fPr>
                              <m:num>
                                <m:sSubSup>
                                  <m:sSubSupPr>
                                    <m:ctrlPr>
                                      <a:rPr lang="pt-BR" sz="2200" i="1">
                                        <a:solidFill>
                                          <a:schemeClr val="bg1"/>
                                        </a:solidFill>
                                        <a:latin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𝐻</m:t>
                                    </m:r>
                                  </m:sub>
                                  <m:sup>
                                    <m:r>
                                      <a:rPr lang="pt-BR" sz="2200" i="1">
                                        <a:solidFill>
                                          <a:schemeClr val="bg1"/>
                                        </a:solidFill>
                                        <a:latin typeface="Cambria Math" panose="02040503050406030204" pitchFamily="18" charset="0"/>
                                      </a:rPr>
                                      <m:t>2</m:t>
                                    </m:r>
                                  </m:sup>
                                </m:sSubSup>
                              </m:num>
                              <m:den>
                                <m:sSubSup>
                                  <m:sSubSupPr>
                                    <m:ctrlPr>
                                      <a:rPr lang="pt-BR" sz="2200" i="1">
                                        <a:solidFill>
                                          <a:schemeClr val="bg1"/>
                                        </a:solidFill>
                                        <a:latin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ea typeface="Cambria Math" panose="02040503050406030204" pitchFamily="18" charset="0"/>
                                      </a:rPr>
                                      <m:t>𝑃</m:t>
                                    </m:r>
                                    <m:r>
                                      <a:rPr lang="pt-BR" sz="2200" i="1">
                                        <a:solidFill>
                                          <a:schemeClr val="bg1"/>
                                        </a:solidFill>
                                        <a:latin typeface="Cambria Math" panose="02040503050406030204" pitchFamily="18" charset="0"/>
                                      </a:rPr>
                                      <m:t>1</m:t>
                                    </m:r>
                                  </m:sub>
                                  <m:sup>
                                    <m:r>
                                      <a:rPr lang="pt-BR" sz="2200" i="1">
                                        <a:solidFill>
                                          <a:schemeClr val="bg1"/>
                                        </a:solidFill>
                                        <a:latin typeface="Cambria Math" panose="02040503050406030204" pitchFamily="18" charset="0"/>
                                      </a:rPr>
                                      <m:t>2</m:t>
                                    </m:r>
                                  </m:sup>
                                </m:sSubSup>
                              </m:den>
                            </m:f>
                          </m:e>
                        </m:d>
                        <m:d>
                          <m:dPr>
                            <m:ctrlPr>
                              <a:rPr lang="pt-BR" sz="2200" i="1">
                                <a:solidFill>
                                  <a:schemeClr val="bg1"/>
                                </a:solidFill>
                                <a:latin typeface="Cambria Math" panose="02040503050406030204" pitchFamily="18" charset="0"/>
                              </a:rPr>
                            </m:ctrlPr>
                          </m:dPr>
                          <m:e>
                            <m:r>
                              <a:rPr lang="pt-BR" sz="2200" i="1">
                                <a:solidFill>
                                  <a:schemeClr val="bg1"/>
                                </a:solidFill>
                                <a:latin typeface="Cambria Math" panose="02040503050406030204" pitchFamily="18" charset="0"/>
                              </a:rPr>
                              <m:t>1+</m:t>
                            </m:r>
                            <m:f>
                              <m:fPr>
                                <m:type m:val="lin"/>
                                <m:ctrlPr>
                                  <a:rPr lang="pt-BR" sz="2200" i="1">
                                    <a:solidFill>
                                      <a:schemeClr val="bg1"/>
                                    </a:solidFill>
                                    <a:latin typeface="Cambria Math" panose="02040503050406030204" pitchFamily="18" charset="0"/>
                                  </a:rPr>
                                </m:ctrlPr>
                              </m:fPr>
                              <m:num>
                                <m:sSubSup>
                                  <m:sSubSupPr>
                                    <m:ctrlPr>
                                      <a:rPr lang="pt-BR" sz="2200" i="1">
                                        <a:solidFill>
                                          <a:schemeClr val="bg1"/>
                                        </a:solidFill>
                                        <a:latin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𝐻</m:t>
                                    </m:r>
                                  </m:sub>
                                  <m:sup>
                                    <m:r>
                                      <a:rPr lang="pt-BR" sz="2200" i="1">
                                        <a:solidFill>
                                          <a:schemeClr val="bg1"/>
                                        </a:solidFill>
                                        <a:latin typeface="Cambria Math" panose="02040503050406030204" pitchFamily="18" charset="0"/>
                                      </a:rPr>
                                      <m:t>2</m:t>
                                    </m:r>
                                  </m:sup>
                                </m:sSubSup>
                              </m:num>
                              <m:den>
                                <m:sSubSup>
                                  <m:sSubSupPr>
                                    <m:ctrlPr>
                                      <a:rPr lang="pt-BR" sz="2200" i="1">
                                        <a:solidFill>
                                          <a:schemeClr val="bg1"/>
                                        </a:solidFill>
                                        <a:latin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ea typeface="Cambria Math" panose="02040503050406030204" pitchFamily="18" charset="0"/>
                                      </a:rPr>
                                      <m:t>𝑃</m:t>
                                    </m:r>
                                    <m:r>
                                      <a:rPr lang="pt-BR" sz="2200" i="1">
                                        <a:solidFill>
                                          <a:schemeClr val="bg1"/>
                                        </a:solidFill>
                                        <a:latin typeface="Cambria Math" panose="02040503050406030204" pitchFamily="18" charset="0"/>
                                      </a:rPr>
                                      <m:t>2</m:t>
                                    </m:r>
                                  </m:sub>
                                  <m:sup>
                                    <m:r>
                                      <a:rPr lang="pt-BR" sz="2200" i="1">
                                        <a:solidFill>
                                          <a:schemeClr val="bg1"/>
                                        </a:solidFill>
                                        <a:latin typeface="Cambria Math" panose="02040503050406030204" pitchFamily="18" charset="0"/>
                                      </a:rPr>
                                      <m:t>2</m:t>
                                    </m:r>
                                  </m:sup>
                                </m:sSubSup>
                              </m:den>
                            </m:f>
                          </m:e>
                        </m:d>
                      </m:den>
                    </m:f>
                    <m:r>
                      <a:rPr lang="pt-BR" sz="2200" b="0" i="0" smtClean="0">
                        <a:solidFill>
                          <a:schemeClr val="bg1"/>
                        </a:solidFill>
                        <a:latin typeface="Cambria Math" panose="02040503050406030204" pitchFamily="18" charset="0"/>
                      </a:rPr>
                      <m:t>=</m:t>
                    </m:r>
                    <m:f>
                      <m:fPr>
                        <m:ctrlPr>
                          <a:rPr lang="pt-BR" sz="2200" b="0" i="1" smtClean="0">
                            <a:solidFill>
                              <a:schemeClr val="bg1"/>
                            </a:solidFill>
                            <a:latin typeface="Cambria Math" panose="02040503050406030204" pitchFamily="18" charset="0"/>
                          </a:rPr>
                        </m:ctrlPr>
                      </m:fPr>
                      <m:num>
                        <m:r>
                          <a:rPr lang="pt-BR" sz="2200" b="0" i="1" smtClean="0">
                            <a:solidFill>
                              <a:schemeClr val="bg1"/>
                            </a:solidFill>
                            <a:latin typeface="Cambria Math" panose="02040503050406030204" pitchFamily="18" charset="0"/>
                          </a:rPr>
                          <m:t>1+</m:t>
                        </m:r>
                        <m:sSubSup>
                          <m:sSubSupPr>
                            <m:ctrlPr>
                              <a:rPr lang="pt-BR" sz="2200" b="0" i="1" smtClean="0">
                                <a:solidFill>
                                  <a:schemeClr val="bg1"/>
                                </a:solidFill>
                                <a:latin typeface="Cambria Math" panose="02040503050406030204" pitchFamily="18" charset="0"/>
                              </a:rPr>
                            </m:ctrlPr>
                          </m:sSubSupPr>
                          <m:e>
                            <m:r>
                              <a:rPr lang="pt-BR" sz="2200" b="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rPr>
                              <m:t>𝐻</m:t>
                            </m:r>
                          </m:sub>
                          <m:sup>
                            <m:r>
                              <a:rPr lang="pt-BR" sz="2200" b="0" i="1" smtClean="0">
                                <a:solidFill>
                                  <a:schemeClr val="bg1"/>
                                </a:solidFill>
                                <a:latin typeface="Cambria Math" panose="02040503050406030204" pitchFamily="18" charset="0"/>
                              </a:rPr>
                              <m:t>2</m:t>
                            </m:r>
                          </m:sup>
                        </m:sSubSup>
                        <m:d>
                          <m:dPr>
                            <m:ctrlPr>
                              <a:rPr lang="pt-BR" sz="2200" b="0" i="1" smtClean="0">
                                <a:solidFill>
                                  <a:schemeClr val="bg1"/>
                                </a:solidFill>
                                <a:latin typeface="Cambria Math" panose="02040503050406030204" pitchFamily="18" charset="0"/>
                              </a:rPr>
                            </m:ctrlPr>
                          </m:dPr>
                          <m:e>
                            <m:f>
                              <m:fPr>
                                <m:ctrlPr>
                                  <a:rPr lang="pt-BR" sz="2200" b="0" i="1" smtClean="0">
                                    <a:solidFill>
                                      <a:schemeClr val="bg1"/>
                                    </a:solidFill>
                                    <a:latin typeface="Cambria Math" panose="02040503050406030204" pitchFamily="18" charset="0"/>
                                  </a:rPr>
                                </m:ctrlPr>
                              </m:fPr>
                              <m:num>
                                <m:r>
                                  <a:rPr lang="pt-BR" sz="2200" b="0" i="1" smtClean="0">
                                    <a:solidFill>
                                      <a:schemeClr val="bg1"/>
                                    </a:solidFill>
                                    <a:latin typeface="Cambria Math" panose="02040503050406030204" pitchFamily="18" charset="0"/>
                                  </a:rPr>
                                  <m:t>1</m:t>
                                </m:r>
                              </m:num>
                              <m:den>
                                <m:sSubSup>
                                  <m:sSubSupPr>
                                    <m:ctrlPr>
                                      <a:rPr lang="pt-BR" sz="2200" b="0" i="1" smtClean="0">
                                        <a:solidFill>
                                          <a:schemeClr val="bg1"/>
                                        </a:solidFill>
                                        <a:latin typeface="Cambria Math" panose="02040503050406030204" pitchFamily="18" charset="0"/>
                                      </a:rPr>
                                    </m:ctrlPr>
                                  </m:sSubSupPr>
                                  <m:e>
                                    <m:r>
                                      <a:rPr lang="pt-BR" sz="2200" b="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rPr>
                                      <m:t>𝑍</m:t>
                                    </m:r>
                                    <m:r>
                                      <a:rPr lang="pt-BR" sz="2200" b="0" i="1" smtClean="0">
                                        <a:solidFill>
                                          <a:schemeClr val="bg1"/>
                                        </a:solidFill>
                                        <a:latin typeface="Cambria Math" panose="02040503050406030204" pitchFamily="18" charset="0"/>
                                      </a:rPr>
                                      <m:t>1</m:t>
                                    </m:r>
                                  </m:sub>
                                  <m:sup>
                                    <m:r>
                                      <a:rPr lang="pt-BR" sz="2200" b="0" i="1" smtClean="0">
                                        <a:solidFill>
                                          <a:schemeClr val="bg1"/>
                                        </a:solidFill>
                                        <a:latin typeface="Cambria Math" panose="02040503050406030204" pitchFamily="18" charset="0"/>
                                      </a:rPr>
                                      <m:t>2</m:t>
                                    </m:r>
                                  </m:sup>
                                </m:sSubSup>
                              </m:den>
                            </m:f>
                            <m:r>
                              <a:rPr lang="pt-BR" sz="2200" b="0" i="1" smtClean="0">
                                <a:solidFill>
                                  <a:schemeClr val="bg1"/>
                                </a:solidFill>
                                <a:latin typeface="Cambria Math" panose="02040503050406030204" pitchFamily="18" charset="0"/>
                              </a:rPr>
                              <m:t>+</m:t>
                            </m:r>
                            <m:f>
                              <m:fPr>
                                <m:ctrlPr>
                                  <a:rPr lang="pt-BR" sz="2200" i="1">
                                    <a:solidFill>
                                      <a:schemeClr val="bg1"/>
                                    </a:solidFill>
                                    <a:latin typeface="Cambria Math" panose="02040503050406030204" pitchFamily="18" charset="0"/>
                                  </a:rPr>
                                </m:ctrlPr>
                              </m:fPr>
                              <m:num>
                                <m:r>
                                  <a:rPr lang="pt-BR" sz="2200" i="1">
                                    <a:solidFill>
                                      <a:schemeClr val="bg1"/>
                                    </a:solidFill>
                                    <a:latin typeface="Cambria Math" panose="02040503050406030204" pitchFamily="18" charset="0"/>
                                  </a:rPr>
                                  <m:t>1</m:t>
                                </m:r>
                              </m:num>
                              <m:den>
                                <m:sSubSup>
                                  <m:sSubSupPr>
                                    <m:ctrlPr>
                                      <a:rPr lang="pt-BR" sz="2200" i="1">
                                        <a:solidFill>
                                          <a:schemeClr val="bg1"/>
                                        </a:solidFill>
                                        <a:latin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𝑍</m:t>
                                    </m:r>
                                    <m:r>
                                      <a:rPr lang="pt-BR" sz="2200" b="0" i="1" smtClean="0">
                                        <a:solidFill>
                                          <a:schemeClr val="bg1"/>
                                        </a:solidFill>
                                        <a:latin typeface="Cambria Math" panose="02040503050406030204" pitchFamily="18" charset="0"/>
                                      </a:rPr>
                                      <m:t>2</m:t>
                                    </m:r>
                                  </m:sub>
                                  <m:sup>
                                    <m:r>
                                      <a:rPr lang="pt-BR" sz="2200" i="1">
                                        <a:solidFill>
                                          <a:schemeClr val="bg1"/>
                                        </a:solidFill>
                                        <a:latin typeface="Cambria Math" panose="02040503050406030204" pitchFamily="18" charset="0"/>
                                      </a:rPr>
                                      <m:t>2</m:t>
                                    </m:r>
                                  </m:sup>
                                </m:sSubSup>
                              </m:den>
                            </m:f>
                          </m:e>
                        </m:d>
                        <m:r>
                          <a:rPr lang="pt-BR" sz="2200" b="0" i="1" smtClean="0">
                            <a:solidFill>
                              <a:schemeClr val="bg1"/>
                            </a:solidFill>
                            <a:latin typeface="Cambria Math" panose="02040503050406030204" pitchFamily="18" charset="0"/>
                          </a:rPr>
                          <m:t>+</m:t>
                        </m:r>
                        <m:f>
                          <m:fPr>
                            <m:type m:val="skw"/>
                            <m:ctrlPr>
                              <a:rPr lang="pt-BR" sz="2200" b="0" i="1" smtClean="0">
                                <a:solidFill>
                                  <a:schemeClr val="bg1"/>
                                </a:solidFill>
                                <a:latin typeface="Cambria Math" panose="02040503050406030204" pitchFamily="18" charset="0"/>
                              </a:rPr>
                            </m:ctrlPr>
                          </m:fPr>
                          <m:num>
                            <m:sSubSup>
                              <m:sSubSupPr>
                                <m:ctrlPr>
                                  <a:rPr lang="pt-BR" sz="2200" b="0" i="1" smtClean="0">
                                    <a:solidFill>
                                      <a:schemeClr val="bg1"/>
                                    </a:solidFill>
                                    <a:latin typeface="Cambria Math" panose="02040503050406030204" pitchFamily="18" charset="0"/>
                                  </a:rPr>
                                </m:ctrlPr>
                              </m:sSubSupPr>
                              <m:e>
                                <m:r>
                                  <a:rPr lang="pt-BR" sz="2200" b="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rPr>
                                  <m:t>𝐻</m:t>
                                </m:r>
                              </m:sub>
                              <m:sup>
                                <m:r>
                                  <a:rPr lang="pt-BR" sz="2200" b="0" i="1" smtClean="0">
                                    <a:solidFill>
                                      <a:schemeClr val="bg1"/>
                                    </a:solidFill>
                                    <a:latin typeface="Cambria Math" panose="02040503050406030204" pitchFamily="18" charset="0"/>
                                  </a:rPr>
                                  <m:t>4</m:t>
                                </m:r>
                              </m:sup>
                            </m:sSubSup>
                          </m:num>
                          <m:den>
                            <m:sSubSup>
                              <m:sSubSupPr>
                                <m:ctrlPr>
                                  <a:rPr lang="pt-BR" sz="2200" b="0" i="1" smtClean="0">
                                    <a:solidFill>
                                      <a:schemeClr val="bg1"/>
                                    </a:solidFill>
                                    <a:latin typeface="Cambria Math" panose="02040503050406030204" pitchFamily="18" charset="0"/>
                                  </a:rPr>
                                </m:ctrlPr>
                              </m:sSubSupPr>
                              <m:e>
                                <m:r>
                                  <a:rPr lang="pt-BR" sz="2200" b="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rPr>
                                  <m:t>𝑍</m:t>
                                </m:r>
                                <m:r>
                                  <a:rPr lang="pt-BR" sz="2200" b="0" i="1" smtClean="0">
                                    <a:solidFill>
                                      <a:schemeClr val="bg1"/>
                                    </a:solidFill>
                                    <a:latin typeface="Cambria Math" panose="02040503050406030204" pitchFamily="18" charset="0"/>
                                  </a:rPr>
                                  <m:t>1</m:t>
                                </m:r>
                              </m:sub>
                              <m:sup>
                                <m:r>
                                  <a:rPr lang="pt-BR" sz="2200" b="0" i="1" smtClean="0">
                                    <a:solidFill>
                                      <a:schemeClr val="bg1"/>
                                    </a:solidFill>
                                    <a:latin typeface="Cambria Math" panose="02040503050406030204" pitchFamily="18" charset="0"/>
                                  </a:rPr>
                                  <m:t>2</m:t>
                                </m:r>
                              </m:sup>
                            </m:sSubSup>
                            <m:sSubSup>
                              <m:sSubSupPr>
                                <m:ctrlPr>
                                  <a:rPr lang="pt-BR" sz="2200" i="1">
                                    <a:solidFill>
                                      <a:schemeClr val="bg1"/>
                                    </a:solidFill>
                                    <a:latin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𝑍</m:t>
                                </m:r>
                                <m:r>
                                  <a:rPr lang="pt-BR" sz="2200" b="0" i="1" smtClean="0">
                                    <a:solidFill>
                                      <a:schemeClr val="bg1"/>
                                    </a:solidFill>
                                    <a:latin typeface="Cambria Math" panose="02040503050406030204" pitchFamily="18" charset="0"/>
                                  </a:rPr>
                                  <m:t>2</m:t>
                                </m:r>
                              </m:sub>
                              <m:sup>
                                <m:r>
                                  <a:rPr lang="pt-BR" sz="2200" i="1">
                                    <a:solidFill>
                                      <a:schemeClr val="bg1"/>
                                    </a:solidFill>
                                    <a:latin typeface="Cambria Math" panose="02040503050406030204" pitchFamily="18" charset="0"/>
                                  </a:rPr>
                                  <m:t>2</m:t>
                                </m:r>
                              </m:sup>
                            </m:sSubSup>
                          </m:den>
                        </m:f>
                      </m:num>
                      <m:den>
                        <m:r>
                          <a:rPr lang="pt-BR" sz="2200" i="1">
                            <a:solidFill>
                              <a:schemeClr val="bg1"/>
                            </a:solidFill>
                            <a:latin typeface="Cambria Math" panose="02040503050406030204" pitchFamily="18" charset="0"/>
                          </a:rPr>
                          <m:t>1+</m:t>
                        </m:r>
                        <m:sSubSup>
                          <m:sSubSupPr>
                            <m:ctrlPr>
                              <a:rPr lang="pt-BR" sz="2200" i="1">
                                <a:solidFill>
                                  <a:schemeClr val="bg1"/>
                                </a:solidFill>
                                <a:latin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𝐻</m:t>
                            </m:r>
                          </m:sub>
                          <m:sup>
                            <m:r>
                              <a:rPr lang="pt-BR" sz="2200" i="1">
                                <a:solidFill>
                                  <a:schemeClr val="bg1"/>
                                </a:solidFill>
                                <a:latin typeface="Cambria Math" panose="02040503050406030204" pitchFamily="18" charset="0"/>
                              </a:rPr>
                              <m:t>2</m:t>
                            </m:r>
                          </m:sup>
                        </m:sSubSup>
                        <m:d>
                          <m:dPr>
                            <m:ctrlPr>
                              <a:rPr lang="pt-BR" sz="2200" i="1">
                                <a:solidFill>
                                  <a:schemeClr val="bg1"/>
                                </a:solidFill>
                                <a:latin typeface="Cambria Math" panose="02040503050406030204" pitchFamily="18" charset="0"/>
                              </a:rPr>
                            </m:ctrlPr>
                          </m:dPr>
                          <m:e>
                            <m:f>
                              <m:fPr>
                                <m:ctrlPr>
                                  <a:rPr lang="pt-BR" sz="2200" i="1">
                                    <a:solidFill>
                                      <a:schemeClr val="bg1"/>
                                    </a:solidFill>
                                    <a:latin typeface="Cambria Math" panose="02040503050406030204" pitchFamily="18" charset="0"/>
                                  </a:rPr>
                                </m:ctrlPr>
                              </m:fPr>
                              <m:num>
                                <m:r>
                                  <a:rPr lang="pt-BR" sz="2200" i="1">
                                    <a:solidFill>
                                      <a:schemeClr val="bg1"/>
                                    </a:solidFill>
                                    <a:latin typeface="Cambria Math" panose="02040503050406030204" pitchFamily="18" charset="0"/>
                                  </a:rPr>
                                  <m:t>1</m:t>
                                </m:r>
                              </m:num>
                              <m:den>
                                <m:sSubSup>
                                  <m:sSubSupPr>
                                    <m:ctrlPr>
                                      <a:rPr lang="pt-BR" sz="2200" i="1">
                                        <a:solidFill>
                                          <a:schemeClr val="bg1"/>
                                        </a:solidFill>
                                        <a:latin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ea typeface="Cambria Math" panose="02040503050406030204" pitchFamily="18" charset="0"/>
                                      </a:rPr>
                                      <m:t>𝑃</m:t>
                                    </m:r>
                                    <m:r>
                                      <a:rPr lang="pt-BR" sz="2200" i="1">
                                        <a:solidFill>
                                          <a:schemeClr val="bg1"/>
                                        </a:solidFill>
                                        <a:latin typeface="Cambria Math" panose="02040503050406030204" pitchFamily="18" charset="0"/>
                                      </a:rPr>
                                      <m:t>1</m:t>
                                    </m:r>
                                  </m:sub>
                                  <m:sup>
                                    <m:r>
                                      <a:rPr lang="pt-BR" sz="2200" i="1">
                                        <a:solidFill>
                                          <a:schemeClr val="bg1"/>
                                        </a:solidFill>
                                        <a:latin typeface="Cambria Math" panose="02040503050406030204" pitchFamily="18" charset="0"/>
                                      </a:rPr>
                                      <m:t>2</m:t>
                                    </m:r>
                                  </m:sup>
                                </m:sSubSup>
                              </m:den>
                            </m:f>
                            <m:r>
                              <a:rPr lang="pt-BR" sz="2200" i="1">
                                <a:solidFill>
                                  <a:schemeClr val="bg1"/>
                                </a:solidFill>
                                <a:latin typeface="Cambria Math" panose="02040503050406030204" pitchFamily="18" charset="0"/>
                              </a:rPr>
                              <m:t>+</m:t>
                            </m:r>
                            <m:f>
                              <m:fPr>
                                <m:ctrlPr>
                                  <a:rPr lang="pt-BR" sz="2200" i="1">
                                    <a:solidFill>
                                      <a:schemeClr val="bg1"/>
                                    </a:solidFill>
                                    <a:latin typeface="Cambria Math" panose="02040503050406030204" pitchFamily="18" charset="0"/>
                                  </a:rPr>
                                </m:ctrlPr>
                              </m:fPr>
                              <m:num>
                                <m:r>
                                  <a:rPr lang="pt-BR" sz="2200" i="1">
                                    <a:solidFill>
                                      <a:schemeClr val="bg1"/>
                                    </a:solidFill>
                                    <a:latin typeface="Cambria Math" panose="02040503050406030204" pitchFamily="18" charset="0"/>
                                  </a:rPr>
                                  <m:t>1</m:t>
                                </m:r>
                              </m:num>
                              <m:den>
                                <m:sSubSup>
                                  <m:sSubSupPr>
                                    <m:ctrlPr>
                                      <a:rPr lang="pt-BR" sz="2200" i="1">
                                        <a:solidFill>
                                          <a:schemeClr val="bg1"/>
                                        </a:solidFill>
                                        <a:latin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ea typeface="Cambria Math" panose="02040503050406030204" pitchFamily="18" charset="0"/>
                                      </a:rPr>
                                      <m:t>𝑃</m:t>
                                    </m:r>
                                    <m:r>
                                      <a:rPr lang="pt-BR" sz="2200" i="1">
                                        <a:solidFill>
                                          <a:schemeClr val="bg1"/>
                                        </a:solidFill>
                                        <a:latin typeface="Cambria Math" panose="02040503050406030204" pitchFamily="18" charset="0"/>
                                      </a:rPr>
                                      <m:t>2</m:t>
                                    </m:r>
                                  </m:sub>
                                  <m:sup>
                                    <m:r>
                                      <a:rPr lang="pt-BR" sz="2200" i="1">
                                        <a:solidFill>
                                          <a:schemeClr val="bg1"/>
                                        </a:solidFill>
                                        <a:latin typeface="Cambria Math" panose="02040503050406030204" pitchFamily="18" charset="0"/>
                                      </a:rPr>
                                      <m:t>2</m:t>
                                    </m:r>
                                  </m:sup>
                                </m:sSubSup>
                              </m:den>
                            </m:f>
                          </m:e>
                        </m:d>
                        <m:r>
                          <a:rPr lang="pt-BR" sz="2200" i="1">
                            <a:solidFill>
                              <a:schemeClr val="bg1"/>
                            </a:solidFill>
                            <a:latin typeface="Cambria Math" panose="02040503050406030204" pitchFamily="18" charset="0"/>
                          </a:rPr>
                          <m:t>+</m:t>
                        </m:r>
                        <m:f>
                          <m:fPr>
                            <m:type m:val="skw"/>
                            <m:ctrlPr>
                              <a:rPr lang="pt-BR" sz="2200" i="1">
                                <a:solidFill>
                                  <a:schemeClr val="bg1"/>
                                </a:solidFill>
                                <a:latin typeface="Cambria Math" panose="02040503050406030204" pitchFamily="18" charset="0"/>
                              </a:rPr>
                            </m:ctrlPr>
                          </m:fPr>
                          <m:num>
                            <m:sSubSup>
                              <m:sSubSupPr>
                                <m:ctrlPr>
                                  <a:rPr lang="pt-BR" sz="2200" i="1">
                                    <a:solidFill>
                                      <a:schemeClr val="bg1"/>
                                    </a:solidFill>
                                    <a:latin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𝐻</m:t>
                                </m:r>
                              </m:sub>
                              <m:sup>
                                <m:r>
                                  <a:rPr lang="pt-BR" sz="2200" i="1">
                                    <a:solidFill>
                                      <a:schemeClr val="bg1"/>
                                    </a:solidFill>
                                    <a:latin typeface="Cambria Math" panose="02040503050406030204" pitchFamily="18" charset="0"/>
                                  </a:rPr>
                                  <m:t>4</m:t>
                                </m:r>
                              </m:sup>
                            </m:sSubSup>
                          </m:num>
                          <m:den>
                            <m:sSubSup>
                              <m:sSubSupPr>
                                <m:ctrlPr>
                                  <a:rPr lang="pt-BR" sz="2200" i="1">
                                    <a:solidFill>
                                      <a:schemeClr val="bg1"/>
                                    </a:solidFill>
                                    <a:latin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ea typeface="Cambria Math" panose="02040503050406030204" pitchFamily="18" charset="0"/>
                                  </a:rPr>
                                  <m:t>𝑃</m:t>
                                </m:r>
                                <m:r>
                                  <a:rPr lang="pt-BR" sz="2200" i="1">
                                    <a:solidFill>
                                      <a:schemeClr val="bg1"/>
                                    </a:solidFill>
                                    <a:latin typeface="Cambria Math" panose="02040503050406030204" pitchFamily="18" charset="0"/>
                                  </a:rPr>
                                  <m:t>1</m:t>
                                </m:r>
                              </m:sub>
                              <m:sup>
                                <m:r>
                                  <a:rPr lang="pt-BR" sz="2200" i="1">
                                    <a:solidFill>
                                      <a:schemeClr val="bg1"/>
                                    </a:solidFill>
                                    <a:latin typeface="Cambria Math" panose="02040503050406030204" pitchFamily="18" charset="0"/>
                                  </a:rPr>
                                  <m:t>2</m:t>
                                </m:r>
                              </m:sup>
                            </m:sSubSup>
                            <m:sSubSup>
                              <m:sSubSupPr>
                                <m:ctrlPr>
                                  <a:rPr lang="pt-BR" sz="2200" i="1">
                                    <a:solidFill>
                                      <a:schemeClr val="bg1"/>
                                    </a:solidFill>
                                    <a:latin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ea typeface="Cambria Math" panose="02040503050406030204" pitchFamily="18" charset="0"/>
                                  </a:rPr>
                                  <m:t>𝑃</m:t>
                                </m:r>
                                <m:r>
                                  <a:rPr lang="pt-BR" sz="2200" i="1">
                                    <a:solidFill>
                                      <a:schemeClr val="bg1"/>
                                    </a:solidFill>
                                    <a:latin typeface="Cambria Math" panose="02040503050406030204" pitchFamily="18" charset="0"/>
                                  </a:rPr>
                                  <m:t>2</m:t>
                                </m:r>
                              </m:sub>
                              <m:sup>
                                <m:r>
                                  <a:rPr lang="pt-BR" sz="2200" i="1">
                                    <a:solidFill>
                                      <a:schemeClr val="bg1"/>
                                    </a:solidFill>
                                    <a:latin typeface="Cambria Math" panose="02040503050406030204" pitchFamily="18" charset="0"/>
                                  </a:rPr>
                                  <m:t>2</m:t>
                                </m:r>
                              </m:sup>
                            </m:sSubSup>
                          </m:den>
                        </m:f>
                      </m:den>
                    </m:f>
                  </m:oMath>
                </a14:m>
                <a:r>
                  <a:rPr lang="pt-BR" sz="2200" dirty="0" smtClean="0">
                    <a:solidFill>
                      <a:schemeClr val="bg1"/>
                    </a:solidFill>
                  </a:rPr>
                  <a:t> </a:t>
                </a:r>
              </a:p>
              <a:p>
                <a:pPr marL="0" indent="0">
                  <a:buNone/>
                </a:pPr>
                <a:r>
                  <a:rPr lang="pt-BR" sz="2200" dirty="0" smtClean="0">
                    <a:solidFill>
                      <a:schemeClr val="bg1"/>
                    </a:solidFill>
                  </a:rPr>
                  <a:t>Como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rPr>
                          <m:t>𝐻</m:t>
                        </m:r>
                      </m:sub>
                    </m:sSub>
                  </m:oMath>
                </a14:m>
                <a:r>
                  <a:rPr lang="pt-BR" sz="2200" dirty="0" smtClean="0">
                    <a:solidFill>
                      <a:schemeClr val="bg1"/>
                    </a:solidFill>
                  </a:rPr>
                  <a:t> é menor que a frequência de qualquer polo ou zero, e também dois polos ou dois zeros têm frequências muito diferentes entre si, podemos desprezar o termo contendo </a:t>
                </a:r>
                <a14:m>
                  <m:oMath xmlns:m="http://schemas.openxmlformats.org/officeDocument/2006/math">
                    <m:sSubSup>
                      <m:sSubSupPr>
                        <m:ctrlPr>
                          <a:rPr lang="pt-BR" sz="2200" i="1" smtClean="0">
                            <a:solidFill>
                              <a:schemeClr val="bg1"/>
                            </a:solidFill>
                            <a:latin typeface="Cambria Math" panose="02040503050406030204" pitchFamily="18" charset="0"/>
                          </a:rPr>
                        </m:ctrlPr>
                      </m:sSubSupPr>
                      <m:e>
                        <m:r>
                          <a:rPr lang="pt-BR" sz="220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rPr>
                          <m:t>𝐻</m:t>
                        </m:r>
                      </m:sub>
                      <m:sup>
                        <m:r>
                          <a:rPr lang="pt-BR" sz="2200" b="0" i="1" smtClean="0">
                            <a:solidFill>
                              <a:schemeClr val="bg1"/>
                            </a:solidFill>
                            <a:latin typeface="Cambria Math" panose="02040503050406030204" pitchFamily="18" charset="0"/>
                          </a:rPr>
                          <m:t>4</m:t>
                        </m:r>
                      </m:sup>
                    </m:sSubSup>
                  </m:oMath>
                </a14:m>
                <a:r>
                  <a:rPr lang="pt-BR" sz="2200" dirty="0" smtClean="0">
                    <a:solidFill>
                      <a:schemeClr val="bg1"/>
                    </a:solidFill>
                  </a:rPr>
                  <a:t>, e obter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rPr>
                          <m:t>𝐻</m:t>
                        </m:r>
                      </m:sub>
                    </m:sSub>
                    <m:r>
                      <a:rPr lang="pt-BR" sz="2200" i="1" smtClean="0">
                        <a:solidFill>
                          <a:schemeClr val="bg1"/>
                        </a:solidFill>
                        <a:latin typeface="Cambria Math" panose="02040503050406030204" pitchFamily="18" charset="0"/>
                        <a:ea typeface="Cambria Math" panose="02040503050406030204" pitchFamily="18" charset="0"/>
                      </a:rPr>
                      <m:t>≅</m:t>
                    </m:r>
                    <m:f>
                      <m:fPr>
                        <m:type m:val="lin"/>
                        <m:ctrlPr>
                          <a:rPr lang="pt-BR" sz="2200" i="1" smtClean="0">
                            <a:solidFill>
                              <a:schemeClr val="bg1"/>
                            </a:solidFill>
                            <a:latin typeface="Cambria Math" panose="02040503050406030204" pitchFamily="18" charset="0"/>
                            <a:ea typeface="Cambria Math" panose="02040503050406030204" pitchFamily="18" charset="0"/>
                          </a:rPr>
                        </m:ctrlPr>
                      </m:fPr>
                      <m:num>
                        <m:r>
                          <a:rPr lang="pt-BR" sz="2200" b="0" i="1" smtClean="0">
                            <a:solidFill>
                              <a:schemeClr val="bg1"/>
                            </a:solidFill>
                            <a:latin typeface="Cambria Math" panose="02040503050406030204" pitchFamily="18" charset="0"/>
                            <a:ea typeface="Cambria Math" panose="02040503050406030204" pitchFamily="18" charset="0"/>
                          </a:rPr>
                          <m:t>1</m:t>
                        </m:r>
                      </m:num>
                      <m:den>
                        <m:rad>
                          <m:radPr>
                            <m:degHide m:val="on"/>
                            <m:ctrlPr>
                              <a:rPr lang="pt-BR" sz="2200" i="1" smtClean="0">
                                <a:solidFill>
                                  <a:schemeClr val="bg1"/>
                                </a:solidFill>
                                <a:latin typeface="Cambria Math" panose="02040503050406030204" pitchFamily="18" charset="0"/>
                                <a:ea typeface="Cambria Math" panose="02040503050406030204" pitchFamily="18" charset="0"/>
                              </a:rPr>
                            </m:ctrlPr>
                          </m:radPr>
                          <m:deg/>
                          <m:e>
                            <m:f>
                              <m:fPr>
                                <m:ctrlPr>
                                  <a:rPr lang="pt-BR" sz="2200" i="1" smtClean="0">
                                    <a:solidFill>
                                      <a:schemeClr val="bg1"/>
                                    </a:solidFill>
                                    <a:latin typeface="Cambria Math" panose="02040503050406030204" pitchFamily="18" charset="0"/>
                                    <a:ea typeface="Cambria Math" panose="02040503050406030204" pitchFamily="18" charset="0"/>
                                  </a:rPr>
                                </m:ctrlPr>
                              </m:fPr>
                              <m:num>
                                <m:r>
                                  <a:rPr lang="pt-BR" sz="2200" b="0" i="1" smtClean="0">
                                    <a:solidFill>
                                      <a:schemeClr val="bg1"/>
                                    </a:solidFill>
                                    <a:latin typeface="Cambria Math" panose="02040503050406030204" pitchFamily="18" charset="0"/>
                                    <a:ea typeface="Cambria Math" panose="02040503050406030204" pitchFamily="18" charset="0"/>
                                  </a:rPr>
                                  <m:t>1</m:t>
                                </m:r>
                              </m:num>
                              <m:den>
                                <m:sSubSup>
                                  <m:sSubSupPr>
                                    <m:ctrlPr>
                                      <a:rPr lang="pt-BR" sz="2200" i="1" smtClean="0">
                                        <a:solidFill>
                                          <a:schemeClr val="bg1"/>
                                        </a:solidFill>
                                        <a:latin typeface="Cambria Math" panose="02040503050406030204" pitchFamily="18" charset="0"/>
                                        <a:ea typeface="Cambria Math" panose="02040503050406030204" pitchFamily="18" charset="0"/>
                                      </a:rPr>
                                    </m:ctrlPr>
                                  </m:sSubSupPr>
                                  <m:e>
                                    <m:r>
                                      <a:rPr lang="pt-BR" sz="220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ea typeface="Cambria Math" panose="02040503050406030204" pitchFamily="18" charset="0"/>
                                      </a:rPr>
                                      <m:t>𝑃</m:t>
                                    </m:r>
                                    <m:r>
                                      <a:rPr lang="pt-BR" sz="2200" b="0" i="1" smtClean="0">
                                        <a:solidFill>
                                          <a:schemeClr val="bg1"/>
                                        </a:solidFill>
                                        <a:latin typeface="Cambria Math" panose="02040503050406030204" pitchFamily="18" charset="0"/>
                                        <a:ea typeface="Cambria Math" panose="02040503050406030204" pitchFamily="18" charset="0"/>
                                      </a:rPr>
                                      <m:t>1</m:t>
                                    </m:r>
                                  </m:sub>
                                  <m:sup>
                                    <m:r>
                                      <a:rPr lang="pt-BR" sz="2200" b="0" i="1" smtClean="0">
                                        <a:solidFill>
                                          <a:schemeClr val="bg1"/>
                                        </a:solidFill>
                                        <a:latin typeface="Cambria Math" panose="02040503050406030204" pitchFamily="18" charset="0"/>
                                        <a:ea typeface="Cambria Math" panose="02040503050406030204" pitchFamily="18" charset="0"/>
                                      </a:rPr>
                                      <m:t>2</m:t>
                                    </m:r>
                                  </m:sup>
                                </m:sSubSup>
                              </m:den>
                            </m:f>
                            <m:r>
                              <a:rPr lang="pt-BR" sz="2200" b="0" i="1" smtClean="0">
                                <a:solidFill>
                                  <a:schemeClr val="bg1"/>
                                </a:solidFill>
                                <a:latin typeface="Cambria Math" panose="02040503050406030204" pitchFamily="18" charset="0"/>
                                <a:ea typeface="Cambria Math" panose="02040503050406030204" pitchFamily="18" charset="0"/>
                              </a:rPr>
                              <m:t>+</m:t>
                            </m:r>
                            <m:f>
                              <m:fPr>
                                <m:ctrlPr>
                                  <a:rPr lang="pt-BR" sz="2200" i="1">
                                    <a:solidFill>
                                      <a:schemeClr val="bg1"/>
                                    </a:solidFill>
                                    <a:latin typeface="Cambria Math" panose="02040503050406030204" pitchFamily="18" charset="0"/>
                                    <a:ea typeface="Cambria Math" panose="02040503050406030204" pitchFamily="18" charset="0"/>
                                  </a:rPr>
                                </m:ctrlPr>
                              </m:fPr>
                              <m:num>
                                <m:r>
                                  <a:rPr lang="pt-BR" sz="2200" i="1">
                                    <a:solidFill>
                                      <a:schemeClr val="bg1"/>
                                    </a:solidFill>
                                    <a:latin typeface="Cambria Math" panose="02040503050406030204" pitchFamily="18" charset="0"/>
                                    <a:ea typeface="Cambria Math" panose="02040503050406030204" pitchFamily="18" charset="0"/>
                                  </a:rPr>
                                  <m:t>1</m:t>
                                </m:r>
                              </m:num>
                              <m:den>
                                <m:sSubSup>
                                  <m:sSubSupPr>
                                    <m:ctrlPr>
                                      <a:rPr lang="pt-BR" sz="2200" i="1">
                                        <a:solidFill>
                                          <a:schemeClr val="bg1"/>
                                        </a:solidFill>
                                        <a:latin typeface="Cambria Math" panose="02040503050406030204" pitchFamily="18" charset="0"/>
                                        <a:ea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ea typeface="Cambria Math" panose="02040503050406030204" pitchFamily="18" charset="0"/>
                                      </a:rPr>
                                      <m:t>𝑃</m:t>
                                    </m:r>
                                    <m:r>
                                      <a:rPr lang="pt-BR" sz="2200" b="0" i="1" smtClean="0">
                                        <a:solidFill>
                                          <a:schemeClr val="bg1"/>
                                        </a:solidFill>
                                        <a:latin typeface="Cambria Math" panose="02040503050406030204" pitchFamily="18" charset="0"/>
                                        <a:ea typeface="Cambria Math" panose="02040503050406030204" pitchFamily="18" charset="0"/>
                                      </a:rPr>
                                      <m:t>2</m:t>
                                    </m:r>
                                  </m:sub>
                                  <m:sup>
                                    <m:r>
                                      <a:rPr lang="pt-BR" sz="2200" i="1">
                                        <a:solidFill>
                                          <a:schemeClr val="bg1"/>
                                        </a:solidFill>
                                        <a:latin typeface="Cambria Math" panose="02040503050406030204" pitchFamily="18" charset="0"/>
                                        <a:ea typeface="Cambria Math" panose="02040503050406030204" pitchFamily="18" charset="0"/>
                                      </a:rPr>
                                      <m:t>2</m:t>
                                    </m:r>
                                  </m:sup>
                                </m:sSubSup>
                              </m:den>
                            </m:f>
                            <m:r>
                              <a:rPr lang="pt-BR" sz="2200" b="0" i="1" smtClean="0">
                                <a:solidFill>
                                  <a:schemeClr val="bg1"/>
                                </a:solidFill>
                                <a:latin typeface="Cambria Math" panose="02040503050406030204" pitchFamily="18" charset="0"/>
                                <a:ea typeface="Cambria Math" panose="02040503050406030204" pitchFamily="18" charset="0"/>
                              </a:rPr>
                              <m:t>−</m:t>
                            </m:r>
                            <m:f>
                              <m:fPr>
                                <m:ctrlPr>
                                  <a:rPr lang="pt-BR" sz="2200" i="1">
                                    <a:solidFill>
                                      <a:schemeClr val="bg1"/>
                                    </a:solidFill>
                                    <a:latin typeface="Cambria Math" panose="02040503050406030204" pitchFamily="18" charset="0"/>
                                    <a:ea typeface="Cambria Math" panose="02040503050406030204" pitchFamily="18" charset="0"/>
                                  </a:rPr>
                                </m:ctrlPr>
                              </m:fPr>
                              <m:num>
                                <m:r>
                                  <a:rPr lang="pt-BR" sz="2200" b="0" i="1" smtClean="0">
                                    <a:solidFill>
                                      <a:schemeClr val="bg1"/>
                                    </a:solidFill>
                                    <a:latin typeface="Cambria Math" panose="02040503050406030204" pitchFamily="18" charset="0"/>
                                    <a:ea typeface="Cambria Math" panose="02040503050406030204" pitchFamily="18" charset="0"/>
                                  </a:rPr>
                                  <m:t>2</m:t>
                                </m:r>
                              </m:num>
                              <m:den>
                                <m:sSubSup>
                                  <m:sSubSupPr>
                                    <m:ctrlPr>
                                      <a:rPr lang="pt-BR" sz="2200" i="1">
                                        <a:solidFill>
                                          <a:schemeClr val="bg1"/>
                                        </a:solidFill>
                                        <a:latin typeface="Cambria Math" panose="02040503050406030204" pitchFamily="18" charset="0"/>
                                        <a:ea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ea typeface="Cambria Math" panose="02040503050406030204" pitchFamily="18" charset="0"/>
                                      </a:rPr>
                                      <m:t>𝑍</m:t>
                                    </m:r>
                                    <m:r>
                                      <a:rPr lang="pt-BR" sz="2200" i="1">
                                        <a:solidFill>
                                          <a:schemeClr val="bg1"/>
                                        </a:solidFill>
                                        <a:latin typeface="Cambria Math" panose="02040503050406030204" pitchFamily="18" charset="0"/>
                                        <a:ea typeface="Cambria Math" panose="02040503050406030204" pitchFamily="18" charset="0"/>
                                      </a:rPr>
                                      <m:t>1</m:t>
                                    </m:r>
                                  </m:sub>
                                  <m:sup>
                                    <m:r>
                                      <a:rPr lang="pt-BR" sz="2200" i="1">
                                        <a:solidFill>
                                          <a:schemeClr val="bg1"/>
                                        </a:solidFill>
                                        <a:latin typeface="Cambria Math" panose="02040503050406030204" pitchFamily="18" charset="0"/>
                                        <a:ea typeface="Cambria Math" panose="02040503050406030204" pitchFamily="18" charset="0"/>
                                      </a:rPr>
                                      <m:t>2</m:t>
                                    </m:r>
                                  </m:sup>
                                </m:sSubSup>
                              </m:den>
                            </m:f>
                            <m:r>
                              <a:rPr lang="pt-BR" sz="2200" b="0" i="1" smtClean="0">
                                <a:solidFill>
                                  <a:schemeClr val="bg1"/>
                                </a:solidFill>
                                <a:latin typeface="Cambria Math" panose="02040503050406030204" pitchFamily="18" charset="0"/>
                                <a:ea typeface="Cambria Math" panose="02040503050406030204" pitchFamily="18" charset="0"/>
                              </a:rPr>
                              <m:t>−</m:t>
                            </m:r>
                            <m:f>
                              <m:fPr>
                                <m:ctrlPr>
                                  <a:rPr lang="pt-BR" sz="2200" i="1">
                                    <a:solidFill>
                                      <a:schemeClr val="bg1"/>
                                    </a:solidFill>
                                    <a:latin typeface="Cambria Math" panose="02040503050406030204" pitchFamily="18" charset="0"/>
                                    <a:ea typeface="Cambria Math" panose="02040503050406030204" pitchFamily="18" charset="0"/>
                                  </a:rPr>
                                </m:ctrlPr>
                              </m:fPr>
                              <m:num>
                                <m:r>
                                  <a:rPr lang="pt-BR" sz="2200" b="0" i="1" smtClean="0">
                                    <a:solidFill>
                                      <a:schemeClr val="bg1"/>
                                    </a:solidFill>
                                    <a:latin typeface="Cambria Math" panose="02040503050406030204" pitchFamily="18" charset="0"/>
                                    <a:ea typeface="Cambria Math" panose="02040503050406030204" pitchFamily="18" charset="0"/>
                                  </a:rPr>
                                  <m:t>2</m:t>
                                </m:r>
                              </m:num>
                              <m:den>
                                <m:sSubSup>
                                  <m:sSubSupPr>
                                    <m:ctrlPr>
                                      <a:rPr lang="pt-BR" sz="2200" i="1">
                                        <a:solidFill>
                                          <a:schemeClr val="bg1"/>
                                        </a:solidFill>
                                        <a:latin typeface="Cambria Math" panose="02040503050406030204" pitchFamily="18" charset="0"/>
                                        <a:ea typeface="Cambria Math" panose="02040503050406030204" pitchFamily="18" charset="0"/>
                                      </a:rPr>
                                    </m:ctrlPr>
                                  </m:sSubSupPr>
                                  <m:e>
                                    <m:r>
                                      <a:rPr lang="pt-BR" sz="2200" i="1">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ea typeface="Cambria Math" panose="02040503050406030204" pitchFamily="18" charset="0"/>
                                      </a:rPr>
                                      <m:t>𝑍</m:t>
                                    </m:r>
                                    <m:r>
                                      <a:rPr lang="pt-BR" sz="2200" b="0" i="1" smtClean="0">
                                        <a:solidFill>
                                          <a:schemeClr val="bg1"/>
                                        </a:solidFill>
                                        <a:latin typeface="Cambria Math" panose="02040503050406030204" pitchFamily="18" charset="0"/>
                                        <a:ea typeface="Cambria Math" panose="02040503050406030204" pitchFamily="18" charset="0"/>
                                      </a:rPr>
                                      <m:t>2</m:t>
                                    </m:r>
                                  </m:sub>
                                  <m:sup>
                                    <m:r>
                                      <a:rPr lang="pt-BR" sz="2200" i="1">
                                        <a:solidFill>
                                          <a:schemeClr val="bg1"/>
                                        </a:solidFill>
                                        <a:latin typeface="Cambria Math" panose="02040503050406030204" pitchFamily="18" charset="0"/>
                                        <a:ea typeface="Cambria Math" panose="02040503050406030204" pitchFamily="18" charset="0"/>
                                      </a:rPr>
                                      <m:t>2</m:t>
                                    </m:r>
                                  </m:sup>
                                </m:sSubSup>
                              </m:den>
                            </m:f>
                          </m:e>
                        </m:rad>
                      </m:den>
                    </m:f>
                  </m:oMath>
                </a14:m>
                <a:r>
                  <a:rPr lang="pt-BR" sz="2200" dirty="0" smtClean="0">
                    <a:solidFill>
                      <a:schemeClr val="bg1"/>
                    </a:solidFill>
                  </a:rPr>
                  <a:t> (esta equação pode ser generalizada para qualquer número de polos e zeros). </a:t>
                </a:r>
                <a:endParaRPr lang="pt-BR" sz="2200" dirty="0">
                  <a:solidFill>
                    <a:schemeClr val="bg1"/>
                  </a:solidFill>
                </a:endParaRPr>
              </a:p>
            </p:txBody>
          </p:sp>
        </mc:Choice>
        <mc:Fallback xmlns="">
          <p:sp>
            <p:nvSpPr>
              <p:cNvPr id="5" name="Espaço Reservado para Conteúdo 2"/>
              <p:cNvSpPr txBox="1">
                <a:spLocks noRot="1" noChangeAspect="1" noMove="1" noResize="1" noEditPoints="1" noAdjustHandles="1" noChangeArrowheads="1" noChangeShapeType="1" noTextEdit="1"/>
              </p:cNvSpPr>
              <p:nvPr/>
            </p:nvSpPr>
            <p:spPr>
              <a:xfrm>
                <a:off x="1691680" y="1772816"/>
                <a:ext cx="7344816" cy="3600400"/>
              </a:xfrm>
              <a:prstGeom prst="rect">
                <a:avLst/>
              </a:prstGeom>
              <a:blipFill rotWithShape="0">
                <a:blip r:embed="rId3"/>
                <a:stretch>
                  <a:fillRect l="-1080" r="-1661"/>
                </a:stretch>
              </a:blipFill>
            </p:spPr>
            <p:txBody>
              <a:bodyPr/>
              <a:lstStyle/>
              <a:p>
                <a:r>
                  <a:rPr lang="pt-BR">
                    <a:noFill/>
                  </a:rPr>
                  <a:t> </a:t>
                </a:r>
              </a:p>
            </p:txBody>
          </p:sp>
        </mc:Fallback>
      </mc:AlternateContent>
    </p:spTree>
    <p:extLst>
      <p:ext uri="{BB962C8B-B14F-4D97-AF65-F5344CB8AC3E}">
        <p14:creationId xmlns:p14="http://schemas.microsoft.com/office/powerpoint/2010/main" val="9637734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052736"/>
            <a:ext cx="4767262" cy="531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spaço Reservado para Conteúdo 2"/>
          <p:cNvSpPr txBox="1">
            <a:spLocks/>
          </p:cNvSpPr>
          <p:nvPr/>
        </p:nvSpPr>
        <p:spPr>
          <a:xfrm>
            <a:off x="1547665" y="548680"/>
            <a:ext cx="2016224" cy="504056"/>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b="1" dirty="0" smtClean="0">
                <a:solidFill>
                  <a:schemeClr val="bg1"/>
                </a:solidFill>
              </a:rPr>
              <a:t>Exemplo 6.5</a:t>
            </a:r>
          </a:p>
        </p:txBody>
      </p:sp>
      <mc:AlternateContent xmlns:mc="http://schemas.openxmlformats.org/markup-compatibility/2006" xmlns:a14="http://schemas.microsoft.com/office/drawing/2010/main">
        <mc:Choice Requires="a14">
          <p:sp>
            <p:nvSpPr>
              <p:cNvPr id="4" name="Espaço Reservado para Conteúdo 2"/>
              <p:cNvSpPr txBox="1">
                <a:spLocks/>
              </p:cNvSpPr>
              <p:nvPr/>
            </p:nvSpPr>
            <p:spPr>
              <a:xfrm>
                <a:off x="6228184" y="2132856"/>
                <a:ext cx="2771800" cy="2664296"/>
              </a:xfrm>
              <a:prstGeom prst="rect">
                <a:avLst/>
              </a:prstGeom>
            </p:spPr>
            <p:txBody>
              <a:bodyPr lIns="0" tIns="0" rIns="0" bIns="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pt-BR" sz="2400" dirty="0" smtClean="0">
                    <a:solidFill>
                      <a:schemeClr val="bg1"/>
                    </a:solidFill>
                  </a:rPr>
                  <a:t>Polo dominante: </a:t>
                </a:r>
                <a14:m>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i="1" smtClean="0">
                            <a:solidFill>
                              <a:schemeClr val="bg1"/>
                            </a:solidFill>
                            <a:latin typeface="Cambria Math" panose="02040503050406030204" pitchFamily="18" charset="0"/>
                            <a:ea typeface="Cambria Math" panose="02040503050406030204" pitchFamily="18" charset="0"/>
                          </a:rPr>
                          <m:t>𝜔</m:t>
                        </m:r>
                      </m:e>
                      <m:sub>
                        <m:r>
                          <a:rPr lang="pt-BR" sz="2400" b="0" i="1" smtClean="0">
                            <a:solidFill>
                              <a:schemeClr val="bg1"/>
                            </a:solidFill>
                            <a:latin typeface="Cambria Math" panose="02040503050406030204" pitchFamily="18" charset="0"/>
                          </a:rPr>
                          <m:t>𝐻</m:t>
                        </m:r>
                      </m:sub>
                    </m:sSub>
                    <m:r>
                      <a:rPr lang="pt-BR" sz="2400" i="1">
                        <a:solidFill>
                          <a:schemeClr val="bg1"/>
                        </a:solidFill>
                        <a:latin typeface="Cambria Math" panose="02040503050406030204" pitchFamily="18" charset="0"/>
                        <a:ea typeface="Cambria Math" panose="02040503050406030204" pitchFamily="18" charset="0"/>
                      </a:rPr>
                      <m:t>≅</m:t>
                    </m:r>
                    <m:sSup>
                      <m:sSupPr>
                        <m:ctrlPr>
                          <a:rPr lang="pt-BR" sz="2400" i="1" smtClean="0">
                            <a:solidFill>
                              <a:schemeClr val="bg1"/>
                            </a:solidFill>
                            <a:latin typeface="Cambria Math" panose="02040503050406030204" pitchFamily="18" charset="0"/>
                            <a:ea typeface="Cambria Math" panose="02040503050406030204" pitchFamily="18" charset="0"/>
                          </a:rPr>
                        </m:ctrlPr>
                      </m:sSupPr>
                      <m:e>
                        <m:r>
                          <a:rPr lang="pt-BR" sz="2400" b="0" i="1" smtClean="0">
                            <a:solidFill>
                              <a:schemeClr val="bg1"/>
                            </a:solidFill>
                            <a:latin typeface="Cambria Math" panose="02040503050406030204" pitchFamily="18" charset="0"/>
                            <a:ea typeface="Cambria Math" panose="02040503050406030204" pitchFamily="18" charset="0"/>
                          </a:rPr>
                          <m:t>10</m:t>
                        </m:r>
                      </m:e>
                      <m:sup>
                        <m:r>
                          <a:rPr lang="pt-BR" sz="2400" b="0" i="1" smtClean="0">
                            <a:solidFill>
                              <a:schemeClr val="bg1"/>
                            </a:solidFill>
                            <a:latin typeface="Cambria Math" panose="02040503050406030204" pitchFamily="18" charset="0"/>
                            <a:ea typeface="Cambria Math" panose="02040503050406030204" pitchFamily="18" charset="0"/>
                          </a:rPr>
                          <m:t>4</m:t>
                        </m:r>
                      </m:sup>
                    </m:sSup>
                    <m:r>
                      <a:rPr lang="pt-BR" sz="2400" b="0" i="1" smtClean="0">
                        <a:solidFill>
                          <a:schemeClr val="bg1"/>
                        </a:solidFill>
                        <a:latin typeface="Cambria Math" panose="02040503050406030204" pitchFamily="18" charset="0"/>
                        <a:ea typeface="Cambria Math" panose="02040503050406030204" pitchFamily="18" charset="0"/>
                      </a:rPr>
                      <m:t> </m:t>
                    </m:r>
                    <m:r>
                      <a:rPr lang="pt-BR" sz="2400" b="0" i="1" smtClean="0">
                        <a:solidFill>
                          <a:schemeClr val="bg1"/>
                        </a:solidFill>
                        <a:latin typeface="Cambria Math" panose="02040503050406030204" pitchFamily="18" charset="0"/>
                        <a:ea typeface="Cambria Math" panose="02040503050406030204" pitchFamily="18" charset="0"/>
                      </a:rPr>
                      <m:t>𝑟𝑎𝑑</m:t>
                    </m:r>
                    <m:r>
                      <a:rPr lang="pt-BR" sz="2400" b="0" i="1" smtClean="0">
                        <a:solidFill>
                          <a:schemeClr val="bg1"/>
                        </a:solidFill>
                        <a:latin typeface="Cambria Math" panose="02040503050406030204" pitchFamily="18" charset="0"/>
                        <a:ea typeface="Cambria Math" panose="02040503050406030204" pitchFamily="18" charset="0"/>
                      </a:rPr>
                      <m:t>/</m:t>
                    </m:r>
                    <m:r>
                      <a:rPr lang="pt-BR" sz="2400" b="0" i="1" smtClean="0">
                        <a:solidFill>
                          <a:schemeClr val="bg1"/>
                        </a:solidFill>
                        <a:latin typeface="Cambria Math" panose="02040503050406030204" pitchFamily="18" charset="0"/>
                        <a:ea typeface="Cambria Math" panose="02040503050406030204" pitchFamily="18" charset="0"/>
                      </a:rPr>
                      <m:t>𝑠</m:t>
                    </m:r>
                  </m:oMath>
                </a14:m>
                <a:endParaRPr lang="pt-BR" sz="2400" dirty="0" smtClean="0">
                  <a:solidFill>
                    <a:schemeClr val="bg1"/>
                  </a:solidFill>
                </a:endParaRPr>
              </a:p>
              <a:p>
                <a:pPr>
                  <a:spcBef>
                    <a:spcPts val="0"/>
                  </a:spcBef>
                </a:pPr>
                <a:r>
                  <a:rPr lang="pt-BR" sz="2400" dirty="0" smtClean="0">
                    <a:solidFill>
                      <a:schemeClr val="bg1"/>
                    </a:solidFill>
                  </a:rPr>
                  <a:t>Equação (6.35):</a:t>
                </a:r>
                <a:br>
                  <a:rPr lang="pt-BR" sz="2400" dirty="0" smtClean="0">
                    <a:solidFill>
                      <a:schemeClr val="bg1"/>
                    </a:solidFill>
                  </a:rPr>
                </a:br>
                <a14:m>
                  <m:oMath xmlns:m="http://schemas.openxmlformats.org/officeDocument/2006/math">
                    <m:sSub>
                      <m:sSubPr>
                        <m:ctrlPr>
                          <a:rPr lang="pt-BR" sz="2400" i="1">
                            <a:solidFill>
                              <a:schemeClr val="bg1"/>
                            </a:solidFill>
                            <a:latin typeface="Cambria Math" panose="02040503050406030204" pitchFamily="18" charset="0"/>
                          </a:rPr>
                        </m:ctrlPr>
                      </m:sSubPr>
                      <m:e>
                        <m:r>
                          <a:rPr lang="pt-BR" sz="2400" i="1">
                            <a:solidFill>
                              <a:schemeClr val="bg1"/>
                            </a:solidFill>
                            <a:latin typeface="Cambria Math" panose="02040503050406030204" pitchFamily="18" charset="0"/>
                            <a:ea typeface="Cambria Math" panose="02040503050406030204" pitchFamily="18" charset="0"/>
                          </a:rPr>
                          <m:t>𝜔</m:t>
                        </m:r>
                      </m:e>
                      <m:sub>
                        <m:r>
                          <a:rPr lang="pt-BR" sz="2400" i="1">
                            <a:solidFill>
                              <a:schemeClr val="bg1"/>
                            </a:solidFill>
                            <a:latin typeface="Cambria Math" panose="02040503050406030204" pitchFamily="18" charset="0"/>
                          </a:rPr>
                          <m:t>𝐻</m:t>
                        </m:r>
                      </m:sub>
                    </m:sSub>
                    <m:r>
                      <a:rPr lang="pt-BR" sz="2400" i="1" smtClean="0">
                        <a:solidFill>
                          <a:schemeClr val="bg1"/>
                        </a:solidFill>
                        <a:latin typeface="Cambria Math" panose="02040503050406030204" pitchFamily="18" charset="0"/>
                        <a:ea typeface="Cambria Math" panose="02040503050406030204" pitchFamily="18" charset="0"/>
                      </a:rPr>
                      <m:t>≅</m:t>
                    </m:r>
                    <m:r>
                      <a:rPr lang="pt-BR" sz="2400" b="0" i="1" smtClean="0">
                        <a:solidFill>
                          <a:schemeClr val="bg1"/>
                        </a:solidFill>
                        <a:latin typeface="Cambria Math" panose="02040503050406030204" pitchFamily="18" charset="0"/>
                        <a:ea typeface="Cambria Math" panose="02040503050406030204" pitchFamily="18" charset="0"/>
                      </a:rPr>
                      <m:t>9800 </m:t>
                    </m:r>
                    <m:r>
                      <a:rPr lang="pt-BR" sz="2400" b="0" i="1" smtClean="0">
                        <a:solidFill>
                          <a:schemeClr val="bg1"/>
                        </a:solidFill>
                        <a:latin typeface="Cambria Math" panose="02040503050406030204" pitchFamily="18" charset="0"/>
                        <a:ea typeface="Cambria Math" panose="02040503050406030204" pitchFamily="18" charset="0"/>
                      </a:rPr>
                      <m:t>𝑟𝑎𝑑</m:t>
                    </m:r>
                    <m:r>
                      <a:rPr lang="pt-BR" sz="2400" i="1">
                        <a:solidFill>
                          <a:schemeClr val="bg1"/>
                        </a:solidFill>
                        <a:latin typeface="Cambria Math" panose="02040503050406030204" pitchFamily="18" charset="0"/>
                        <a:ea typeface="Cambria Math" panose="02040503050406030204" pitchFamily="18" charset="0"/>
                      </a:rPr>
                      <m:t>/</m:t>
                    </m:r>
                    <m:r>
                      <a:rPr lang="pt-BR" sz="2400" i="1">
                        <a:solidFill>
                          <a:schemeClr val="bg1"/>
                        </a:solidFill>
                        <a:latin typeface="Cambria Math" panose="02040503050406030204" pitchFamily="18" charset="0"/>
                        <a:ea typeface="Cambria Math" panose="02040503050406030204" pitchFamily="18" charset="0"/>
                      </a:rPr>
                      <m:t>𝑠</m:t>
                    </m:r>
                  </m:oMath>
                </a14:m>
                <a:endParaRPr lang="pt-BR" sz="2400" dirty="0" smtClean="0">
                  <a:solidFill>
                    <a:schemeClr val="bg1"/>
                  </a:solidFill>
                </a:endParaRPr>
              </a:p>
              <a:p>
                <a:pPr>
                  <a:spcBef>
                    <a:spcPts val="0"/>
                  </a:spcBef>
                </a:pPr>
                <a:r>
                  <a:rPr lang="pt-BR" sz="2400" dirty="0" smtClean="0">
                    <a:solidFill>
                      <a:schemeClr val="bg1"/>
                    </a:solidFill>
                  </a:rPr>
                  <a:t>Cálculo exato (Eq. (6.33)):</a:t>
                </a:r>
                <a14:m>
                  <m:oMath xmlns:m="http://schemas.openxmlformats.org/officeDocument/2006/math">
                    <m:r>
                      <a:rPr lang="pt-BR" sz="2400" b="0" i="0" smtClean="0">
                        <a:solidFill>
                          <a:schemeClr val="bg1"/>
                        </a:solidFill>
                        <a:latin typeface="Cambria Math" panose="02040503050406030204" pitchFamily="18" charset="0"/>
                      </a:rPr>
                      <m:t> </m:t>
                    </m:r>
                  </m:oMath>
                </a14:m>
                <a:r>
                  <a:rPr lang="pt-BR" sz="2400" b="0" i="0" dirty="0" smtClean="0">
                    <a:solidFill>
                      <a:schemeClr val="bg1"/>
                    </a:solidFill>
                    <a:latin typeface="Cambria Math" panose="02040503050406030204" pitchFamily="18" charset="0"/>
                  </a:rPr>
                  <a:t/>
                </a:r>
                <a:br>
                  <a:rPr lang="pt-BR" sz="2400" b="0" i="0" dirty="0" smtClean="0">
                    <a:solidFill>
                      <a:schemeClr val="bg1"/>
                    </a:solidFill>
                    <a:latin typeface="Cambria Math" panose="02040503050406030204" pitchFamily="18" charset="0"/>
                  </a:rPr>
                </a:br>
                <a14:m>
                  <m:oMath xmlns:m="http://schemas.openxmlformats.org/officeDocument/2006/math">
                    <m:sSub>
                      <m:sSubPr>
                        <m:ctrlPr>
                          <a:rPr lang="pt-BR" sz="2400" i="1">
                            <a:solidFill>
                              <a:schemeClr val="bg1"/>
                            </a:solidFill>
                            <a:latin typeface="Cambria Math" panose="02040503050406030204" pitchFamily="18" charset="0"/>
                          </a:rPr>
                        </m:ctrlPr>
                      </m:sSubPr>
                      <m:e>
                        <m:r>
                          <a:rPr lang="pt-BR" sz="2400" i="1">
                            <a:solidFill>
                              <a:schemeClr val="bg1"/>
                            </a:solidFill>
                            <a:latin typeface="Cambria Math" panose="02040503050406030204" pitchFamily="18" charset="0"/>
                            <a:ea typeface="Cambria Math" panose="02040503050406030204" pitchFamily="18" charset="0"/>
                          </a:rPr>
                          <m:t>𝜔</m:t>
                        </m:r>
                      </m:e>
                      <m:sub>
                        <m:r>
                          <a:rPr lang="pt-BR" sz="2400" i="1">
                            <a:solidFill>
                              <a:schemeClr val="bg1"/>
                            </a:solidFill>
                            <a:latin typeface="Cambria Math" panose="02040503050406030204" pitchFamily="18" charset="0"/>
                          </a:rPr>
                          <m:t>𝐻</m:t>
                        </m:r>
                      </m:sub>
                    </m:sSub>
                    <m:r>
                      <a:rPr lang="pt-BR" sz="2400" b="0" i="1" smtClean="0">
                        <a:solidFill>
                          <a:schemeClr val="bg1"/>
                        </a:solidFill>
                        <a:latin typeface="Cambria Math" panose="02040503050406030204" pitchFamily="18" charset="0"/>
                      </a:rPr>
                      <m:t>=9537 </m:t>
                    </m:r>
                    <m:r>
                      <a:rPr lang="pt-BR" sz="2400" i="1">
                        <a:solidFill>
                          <a:schemeClr val="bg1"/>
                        </a:solidFill>
                        <a:latin typeface="Cambria Math" panose="02040503050406030204" pitchFamily="18" charset="0"/>
                        <a:ea typeface="Cambria Math" panose="02040503050406030204" pitchFamily="18" charset="0"/>
                      </a:rPr>
                      <m:t>𝑟𝑎𝑑</m:t>
                    </m:r>
                    <m:r>
                      <a:rPr lang="pt-BR" sz="2400" i="1">
                        <a:solidFill>
                          <a:schemeClr val="bg1"/>
                        </a:solidFill>
                        <a:latin typeface="Cambria Math" panose="02040503050406030204" pitchFamily="18" charset="0"/>
                        <a:ea typeface="Cambria Math" panose="02040503050406030204" pitchFamily="18" charset="0"/>
                      </a:rPr>
                      <m:t>/</m:t>
                    </m:r>
                    <m:r>
                      <a:rPr lang="pt-BR" sz="2400" i="1">
                        <a:solidFill>
                          <a:schemeClr val="bg1"/>
                        </a:solidFill>
                        <a:latin typeface="Cambria Math" panose="02040503050406030204" pitchFamily="18" charset="0"/>
                        <a:ea typeface="Cambria Math" panose="02040503050406030204" pitchFamily="18" charset="0"/>
                      </a:rPr>
                      <m:t>𝑠</m:t>
                    </m:r>
                  </m:oMath>
                </a14:m>
                <a:endParaRPr lang="pt-BR" sz="2400" dirty="0">
                  <a:solidFill>
                    <a:schemeClr val="bg1"/>
                  </a:solidFill>
                </a:endParaRPr>
              </a:p>
            </p:txBody>
          </p:sp>
        </mc:Choice>
        <mc:Fallback xmlns="">
          <p:sp>
            <p:nvSpPr>
              <p:cNvPr id="4" name="Espaço Reservado para Conteúdo 2"/>
              <p:cNvSpPr txBox="1">
                <a:spLocks noRot="1" noChangeAspect="1" noMove="1" noResize="1" noEditPoints="1" noAdjustHandles="1" noChangeArrowheads="1" noChangeShapeType="1" noTextEdit="1"/>
              </p:cNvSpPr>
              <p:nvPr/>
            </p:nvSpPr>
            <p:spPr>
              <a:xfrm>
                <a:off x="6228184" y="2132856"/>
                <a:ext cx="2771800" cy="2664296"/>
              </a:xfrm>
              <a:prstGeom prst="rect">
                <a:avLst/>
              </a:prstGeom>
              <a:blipFill rotWithShape="0">
                <a:blip r:embed="rId3"/>
                <a:stretch>
                  <a:fillRect l="-6388" t="-3661" r="-3744" b="-1144"/>
                </a:stretch>
              </a:blipFill>
            </p:spPr>
            <p:txBody>
              <a:bodyPr/>
              <a:lstStyle/>
              <a:p>
                <a:r>
                  <a:rPr lang="pt-BR">
                    <a:noFill/>
                  </a:rPr>
                  <a:t> </a:t>
                </a:r>
              </a:p>
            </p:txBody>
          </p:sp>
        </mc:Fallback>
      </mc:AlternateContent>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Espaço Reservado para Conteúdo 2"/>
              <p:cNvSpPr txBox="1">
                <a:spLocks/>
              </p:cNvSpPr>
              <p:nvPr/>
            </p:nvSpPr>
            <p:spPr>
              <a:xfrm>
                <a:off x="1691680" y="1772816"/>
                <a:ext cx="7344816" cy="4752528"/>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200" dirty="0" smtClean="0">
                    <a:solidFill>
                      <a:schemeClr val="bg1"/>
                    </a:solidFill>
                  </a:rPr>
                  <a:t>Se não se conhecem os polos e zeros da função de transferência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𝐹</m:t>
                        </m:r>
                      </m:e>
                      <m:sub>
                        <m:r>
                          <a:rPr lang="pt-BR" sz="2200" b="0" i="1" smtClean="0">
                            <a:solidFill>
                              <a:schemeClr val="bg1"/>
                            </a:solidFill>
                            <a:latin typeface="Cambria Math" panose="02040503050406030204" pitchFamily="18" charset="0"/>
                          </a:rPr>
                          <m:t>𝐻</m:t>
                        </m:r>
                      </m:sub>
                    </m:sSub>
                    <m:r>
                      <a:rPr lang="pt-BR" sz="2200" b="0" i="1" smtClean="0">
                        <a:solidFill>
                          <a:schemeClr val="bg1"/>
                        </a:solidFill>
                        <a:latin typeface="Cambria Math" panose="02040503050406030204" pitchFamily="18" charset="0"/>
                      </a:rPr>
                      <m:t>(</m:t>
                    </m:r>
                    <m:r>
                      <a:rPr lang="pt-BR" sz="2200" b="0" i="1" smtClean="0">
                        <a:solidFill>
                          <a:schemeClr val="bg1"/>
                        </a:solidFill>
                        <a:latin typeface="Cambria Math" panose="02040503050406030204" pitchFamily="18" charset="0"/>
                      </a:rPr>
                      <m:t>𝑠</m:t>
                    </m:r>
                    <m:r>
                      <a:rPr lang="pt-BR" sz="2200" b="0" i="1" smtClean="0">
                        <a:solidFill>
                          <a:schemeClr val="bg1"/>
                        </a:solidFill>
                        <a:latin typeface="Cambria Math" panose="02040503050406030204" pitchFamily="18" charset="0"/>
                      </a:rPr>
                      <m:t>)</m:t>
                    </m:r>
                  </m:oMath>
                </a14:m>
                <a:r>
                  <a:rPr lang="pt-BR" sz="2200" dirty="0" smtClean="0">
                    <a:solidFill>
                      <a:schemeClr val="bg1"/>
                    </a:solidFill>
                  </a:rPr>
                  <a:t>, então teremos que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𝐹</m:t>
                        </m:r>
                      </m:e>
                      <m:sub>
                        <m:r>
                          <a:rPr lang="pt-BR" sz="2200" b="0" i="1" smtClean="0">
                            <a:solidFill>
                              <a:schemeClr val="bg1"/>
                            </a:solidFill>
                            <a:latin typeface="Cambria Math" panose="02040503050406030204" pitchFamily="18" charset="0"/>
                          </a:rPr>
                          <m:t>𝐻</m:t>
                        </m:r>
                      </m:sub>
                    </m:sSub>
                    <m:d>
                      <m:dPr>
                        <m:ctrlPr>
                          <a:rPr lang="pt-BR" sz="2200" b="0" i="1" smtClean="0">
                            <a:solidFill>
                              <a:schemeClr val="bg1"/>
                            </a:solidFill>
                            <a:latin typeface="Cambria Math" panose="02040503050406030204" pitchFamily="18" charset="0"/>
                          </a:rPr>
                        </m:ctrlPr>
                      </m:dPr>
                      <m:e>
                        <m:r>
                          <a:rPr lang="pt-BR" sz="2200" b="0" i="1" smtClean="0">
                            <a:solidFill>
                              <a:schemeClr val="bg1"/>
                            </a:solidFill>
                            <a:latin typeface="Cambria Math" panose="02040503050406030204" pitchFamily="18" charset="0"/>
                          </a:rPr>
                          <m:t>𝑠</m:t>
                        </m:r>
                      </m:e>
                    </m:d>
                    <m:r>
                      <a:rPr lang="pt-BR" sz="2200" b="0" i="1" smtClean="0">
                        <a:solidFill>
                          <a:schemeClr val="bg1"/>
                        </a:solidFill>
                        <a:latin typeface="Cambria Math" panose="02040503050406030204" pitchFamily="18" charset="0"/>
                      </a:rPr>
                      <m:t>=</m:t>
                    </m:r>
                    <m:f>
                      <m:fPr>
                        <m:ctrlPr>
                          <a:rPr lang="pt-BR" sz="2200" b="0" i="1" smtClean="0">
                            <a:solidFill>
                              <a:schemeClr val="bg1"/>
                            </a:solidFill>
                            <a:latin typeface="Cambria Math" panose="02040503050406030204" pitchFamily="18" charset="0"/>
                          </a:rPr>
                        </m:ctrlPr>
                      </m:fPr>
                      <m:num>
                        <m:r>
                          <a:rPr lang="pt-BR" sz="2200" b="0" i="1" smtClean="0">
                            <a:solidFill>
                              <a:schemeClr val="bg1"/>
                            </a:solidFill>
                            <a:latin typeface="Cambria Math" panose="02040503050406030204" pitchFamily="18" charset="0"/>
                          </a:rPr>
                          <m:t>1+</m:t>
                        </m:r>
                        <m:sSub>
                          <m:sSubPr>
                            <m:ctrlPr>
                              <a:rPr lang="pt-BR" sz="2200" b="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𝑎</m:t>
                            </m:r>
                          </m:e>
                          <m:sub>
                            <m:r>
                              <a:rPr lang="pt-BR" sz="2200" b="0" i="1" smtClean="0">
                                <a:solidFill>
                                  <a:schemeClr val="bg1"/>
                                </a:solidFill>
                                <a:latin typeface="Cambria Math" panose="02040503050406030204" pitchFamily="18" charset="0"/>
                              </a:rPr>
                              <m:t>1</m:t>
                            </m:r>
                          </m:sub>
                        </m:sSub>
                        <m:r>
                          <a:rPr lang="pt-BR" sz="2200" b="0" i="1" smtClean="0">
                            <a:solidFill>
                              <a:schemeClr val="bg1"/>
                            </a:solidFill>
                            <a:latin typeface="Cambria Math" panose="02040503050406030204" pitchFamily="18" charset="0"/>
                          </a:rPr>
                          <m:t>𝑠</m:t>
                        </m:r>
                        <m:r>
                          <a:rPr lang="pt-BR" sz="2200" b="0" i="1" smtClean="0">
                            <a:solidFill>
                              <a:schemeClr val="bg1"/>
                            </a:solidFill>
                            <a:latin typeface="Cambria Math" panose="02040503050406030204" pitchFamily="18" charset="0"/>
                          </a:rPr>
                          <m:t>+</m:t>
                        </m:r>
                        <m:sSub>
                          <m:sSubPr>
                            <m:ctrlPr>
                              <a:rPr lang="pt-BR" sz="2200" b="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𝑎</m:t>
                            </m:r>
                          </m:e>
                          <m:sub>
                            <m:r>
                              <a:rPr lang="pt-BR" sz="2200" b="0" i="1" smtClean="0">
                                <a:solidFill>
                                  <a:schemeClr val="bg1"/>
                                </a:solidFill>
                                <a:latin typeface="Cambria Math" panose="02040503050406030204" pitchFamily="18" charset="0"/>
                              </a:rPr>
                              <m:t>2</m:t>
                            </m:r>
                          </m:sub>
                        </m:sSub>
                        <m:sSup>
                          <m:sSupPr>
                            <m:ctrlPr>
                              <a:rPr lang="pt-BR" sz="2200" b="0" i="1" smtClean="0">
                                <a:solidFill>
                                  <a:schemeClr val="bg1"/>
                                </a:solidFill>
                                <a:latin typeface="Cambria Math" panose="02040503050406030204" pitchFamily="18" charset="0"/>
                              </a:rPr>
                            </m:ctrlPr>
                          </m:sSupPr>
                          <m:e>
                            <m:r>
                              <a:rPr lang="pt-BR" sz="2200" b="0" i="1" smtClean="0">
                                <a:solidFill>
                                  <a:schemeClr val="bg1"/>
                                </a:solidFill>
                                <a:latin typeface="Cambria Math" panose="02040503050406030204" pitchFamily="18" charset="0"/>
                              </a:rPr>
                              <m:t>𝑠</m:t>
                            </m:r>
                          </m:e>
                          <m:sup>
                            <m:r>
                              <a:rPr lang="pt-BR" sz="2200" b="0" i="1" smtClean="0">
                                <a:solidFill>
                                  <a:schemeClr val="bg1"/>
                                </a:solidFill>
                                <a:latin typeface="Cambria Math" panose="02040503050406030204" pitchFamily="18" charset="0"/>
                              </a:rPr>
                              <m:t>2</m:t>
                            </m:r>
                          </m:sup>
                        </m:sSup>
                        <m:r>
                          <a:rPr lang="pt-BR" sz="2200" b="0" i="1" smtClean="0">
                            <a:solidFill>
                              <a:schemeClr val="bg1"/>
                            </a:solidFill>
                            <a:latin typeface="Cambria Math" panose="02040503050406030204" pitchFamily="18" charset="0"/>
                          </a:rPr>
                          <m:t>+</m:t>
                        </m:r>
                        <m:r>
                          <a:rPr lang="pt-BR" sz="2200" b="0" i="1" smtClean="0">
                            <a:solidFill>
                              <a:schemeClr val="bg1"/>
                            </a:solidFill>
                            <a:latin typeface="Cambria Math" panose="02040503050406030204" pitchFamily="18" charset="0"/>
                            <a:ea typeface="Cambria Math" panose="02040503050406030204" pitchFamily="18" charset="0"/>
                          </a:rPr>
                          <m:t>⋯</m:t>
                        </m:r>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rPr>
                              <m:t>𝑎</m:t>
                            </m:r>
                          </m:e>
                          <m:sub>
                            <m:r>
                              <a:rPr lang="pt-BR" sz="2200" b="0" i="1" smtClean="0">
                                <a:solidFill>
                                  <a:schemeClr val="bg1"/>
                                </a:solidFill>
                                <a:latin typeface="Cambria Math" panose="02040503050406030204" pitchFamily="18" charset="0"/>
                              </a:rPr>
                              <m:t>𝑛</m:t>
                            </m:r>
                          </m:sub>
                        </m:sSub>
                        <m:sSup>
                          <m:sSupPr>
                            <m:ctrlPr>
                              <a:rPr lang="pt-BR" sz="2200" i="1">
                                <a:solidFill>
                                  <a:schemeClr val="bg1"/>
                                </a:solidFill>
                                <a:latin typeface="Cambria Math" panose="02040503050406030204" pitchFamily="18" charset="0"/>
                              </a:rPr>
                            </m:ctrlPr>
                          </m:sSupPr>
                          <m:e>
                            <m:r>
                              <a:rPr lang="pt-BR" sz="2200" i="1">
                                <a:solidFill>
                                  <a:schemeClr val="bg1"/>
                                </a:solidFill>
                                <a:latin typeface="Cambria Math" panose="02040503050406030204" pitchFamily="18" charset="0"/>
                              </a:rPr>
                              <m:t>𝑠</m:t>
                            </m:r>
                          </m:e>
                          <m:sup>
                            <m:r>
                              <a:rPr lang="pt-BR" sz="2200" b="0" i="1" smtClean="0">
                                <a:solidFill>
                                  <a:schemeClr val="bg1"/>
                                </a:solidFill>
                                <a:latin typeface="Cambria Math" panose="02040503050406030204" pitchFamily="18" charset="0"/>
                              </a:rPr>
                              <m:t>𝑛</m:t>
                            </m:r>
                          </m:sup>
                        </m:sSup>
                      </m:num>
                      <m:den>
                        <m:r>
                          <a:rPr lang="pt-BR" sz="2200" i="1">
                            <a:solidFill>
                              <a:schemeClr val="bg1"/>
                            </a:solidFill>
                            <a:latin typeface="Cambria Math" panose="02040503050406030204" pitchFamily="18" charset="0"/>
                          </a:rPr>
                          <m:t>1+</m:t>
                        </m:r>
                        <m:sSub>
                          <m:sSubPr>
                            <m:ctrlPr>
                              <a:rPr lang="pt-BR" sz="2200" i="1">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𝑏</m:t>
                            </m:r>
                          </m:e>
                          <m:sub>
                            <m:r>
                              <a:rPr lang="pt-BR" sz="2200" i="1">
                                <a:solidFill>
                                  <a:schemeClr val="bg1"/>
                                </a:solidFill>
                                <a:latin typeface="Cambria Math" panose="02040503050406030204" pitchFamily="18" charset="0"/>
                              </a:rPr>
                              <m:t>1</m:t>
                            </m:r>
                          </m:sub>
                        </m:sSub>
                        <m:r>
                          <a:rPr lang="pt-BR" sz="2200" i="1">
                            <a:solidFill>
                              <a:schemeClr val="bg1"/>
                            </a:solidFill>
                            <a:latin typeface="Cambria Math" panose="02040503050406030204" pitchFamily="18" charset="0"/>
                          </a:rPr>
                          <m:t>𝑠</m:t>
                        </m:r>
                        <m:r>
                          <a:rPr lang="pt-BR" sz="2200" i="1">
                            <a:solidFill>
                              <a:schemeClr val="bg1"/>
                            </a:solidFill>
                            <a:latin typeface="Cambria Math" panose="02040503050406030204" pitchFamily="18" charset="0"/>
                          </a:rPr>
                          <m:t>+</m:t>
                        </m:r>
                        <m:sSub>
                          <m:sSubPr>
                            <m:ctrlPr>
                              <a:rPr lang="pt-BR" sz="2200" i="1">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𝑏</m:t>
                            </m:r>
                          </m:e>
                          <m:sub>
                            <m:r>
                              <a:rPr lang="pt-BR" sz="2200" i="1">
                                <a:solidFill>
                                  <a:schemeClr val="bg1"/>
                                </a:solidFill>
                                <a:latin typeface="Cambria Math" panose="02040503050406030204" pitchFamily="18" charset="0"/>
                              </a:rPr>
                              <m:t>2</m:t>
                            </m:r>
                          </m:sub>
                        </m:sSub>
                        <m:sSup>
                          <m:sSupPr>
                            <m:ctrlPr>
                              <a:rPr lang="pt-BR" sz="2200" i="1">
                                <a:solidFill>
                                  <a:schemeClr val="bg1"/>
                                </a:solidFill>
                                <a:latin typeface="Cambria Math" panose="02040503050406030204" pitchFamily="18" charset="0"/>
                              </a:rPr>
                            </m:ctrlPr>
                          </m:sSupPr>
                          <m:e>
                            <m:r>
                              <a:rPr lang="pt-BR" sz="2200" i="1">
                                <a:solidFill>
                                  <a:schemeClr val="bg1"/>
                                </a:solidFill>
                                <a:latin typeface="Cambria Math" panose="02040503050406030204" pitchFamily="18" charset="0"/>
                              </a:rPr>
                              <m:t>𝑠</m:t>
                            </m:r>
                          </m:e>
                          <m:sup>
                            <m:r>
                              <a:rPr lang="pt-BR" sz="2200" i="1">
                                <a:solidFill>
                                  <a:schemeClr val="bg1"/>
                                </a:solidFill>
                                <a:latin typeface="Cambria Math" panose="02040503050406030204" pitchFamily="18" charset="0"/>
                              </a:rPr>
                              <m:t>2</m:t>
                            </m:r>
                          </m:sup>
                        </m:sSup>
                        <m:r>
                          <a:rPr lang="pt-BR" sz="2200" i="1">
                            <a:solidFill>
                              <a:schemeClr val="bg1"/>
                            </a:solidFill>
                            <a:latin typeface="Cambria Math" panose="02040503050406030204" pitchFamily="18" charset="0"/>
                          </a:rPr>
                          <m:t>+</m:t>
                        </m:r>
                        <m:r>
                          <a:rPr lang="pt-BR" sz="2200" i="1">
                            <a:solidFill>
                              <a:schemeClr val="bg1"/>
                            </a:solidFill>
                            <a:latin typeface="Cambria Math" panose="02040503050406030204" pitchFamily="18" charset="0"/>
                            <a:ea typeface="Cambria Math" panose="02040503050406030204" pitchFamily="18" charset="0"/>
                          </a:rPr>
                          <m:t>⋯</m:t>
                        </m:r>
                        <m:sSub>
                          <m:sSubPr>
                            <m:ctrlPr>
                              <a:rPr lang="pt-BR" sz="2200" i="1">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𝑏</m:t>
                            </m:r>
                          </m:e>
                          <m:sub>
                            <m:r>
                              <a:rPr lang="pt-BR" sz="2200" i="1">
                                <a:solidFill>
                                  <a:schemeClr val="bg1"/>
                                </a:solidFill>
                                <a:latin typeface="Cambria Math" panose="02040503050406030204" pitchFamily="18" charset="0"/>
                              </a:rPr>
                              <m:t>𝑛</m:t>
                            </m:r>
                          </m:sub>
                        </m:sSub>
                        <m:sSup>
                          <m:sSupPr>
                            <m:ctrlPr>
                              <a:rPr lang="pt-BR" sz="2200" i="1">
                                <a:solidFill>
                                  <a:schemeClr val="bg1"/>
                                </a:solidFill>
                                <a:latin typeface="Cambria Math" panose="02040503050406030204" pitchFamily="18" charset="0"/>
                              </a:rPr>
                            </m:ctrlPr>
                          </m:sSupPr>
                          <m:e>
                            <m:r>
                              <a:rPr lang="pt-BR" sz="2200" i="1">
                                <a:solidFill>
                                  <a:schemeClr val="bg1"/>
                                </a:solidFill>
                                <a:latin typeface="Cambria Math" panose="02040503050406030204" pitchFamily="18" charset="0"/>
                              </a:rPr>
                              <m:t>𝑠</m:t>
                            </m:r>
                          </m:e>
                          <m:sup>
                            <m:r>
                              <a:rPr lang="pt-BR" sz="2200" i="1">
                                <a:solidFill>
                                  <a:schemeClr val="bg1"/>
                                </a:solidFill>
                                <a:latin typeface="Cambria Math" panose="02040503050406030204" pitchFamily="18" charset="0"/>
                              </a:rPr>
                              <m:t>𝑛</m:t>
                            </m:r>
                          </m:sup>
                        </m:sSup>
                      </m:den>
                    </m:f>
                  </m:oMath>
                </a14:m>
                <a:r>
                  <a:rPr lang="pt-BR" sz="2200" dirty="0" smtClean="0">
                    <a:solidFill>
                      <a:schemeClr val="bg1"/>
                    </a:solidFill>
                  </a:rPr>
                  <a:t>, onde os coeficientes </a:t>
                </a:r>
                <a:r>
                  <a:rPr lang="pt-BR" sz="2200" i="1" dirty="0" smtClean="0">
                    <a:solidFill>
                      <a:schemeClr val="bg1"/>
                    </a:solidFill>
                  </a:rPr>
                  <a:t>a</a:t>
                </a:r>
                <a:r>
                  <a:rPr lang="pt-BR" sz="2200" dirty="0" smtClean="0">
                    <a:solidFill>
                      <a:schemeClr val="bg1"/>
                    </a:solidFill>
                  </a:rPr>
                  <a:t> e </a:t>
                </a:r>
                <a:r>
                  <a:rPr lang="pt-BR" sz="2200" i="1" dirty="0" smtClean="0">
                    <a:solidFill>
                      <a:schemeClr val="bg1"/>
                    </a:solidFill>
                  </a:rPr>
                  <a:t>b</a:t>
                </a:r>
                <a:r>
                  <a:rPr lang="pt-BR" sz="2200" dirty="0" smtClean="0">
                    <a:solidFill>
                      <a:schemeClr val="bg1"/>
                    </a:solidFill>
                  </a:rPr>
                  <a:t> são relacionados às frequências dos zeros e polos, respectivamente. Especificamente,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𝑏</m:t>
                        </m:r>
                      </m:e>
                      <m:sub>
                        <m:r>
                          <a:rPr lang="pt-BR" sz="2200" b="0" i="1" smtClean="0">
                            <a:solidFill>
                              <a:schemeClr val="bg1"/>
                            </a:solidFill>
                            <a:latin typeface="Cambria Math" panose="02040503050406030204" pitchFamily="18" charset="0"/>
                          </a:rPr>
                          <m:t>1</m:t>
                        </m:r>
                      </m:sub>
                    </m:sSub>
                    <m:r>
                      <a:rPr lang="pt-BR" sz="2200" b="0" i="1" smtClean="0">
                        <a:solidFill>
                          <a:schemeClr val="bg1"/>
                        </a:solidFill>
                        <a:latin typeface="Cambria Math" panose="02040503050406030204" pitchFamily="18" charset="0"/>
                      </a:rPr>
                      <m:t>=</m:t>
                    </m:r>
                    <m:f>
                      <m:fPr>
                        <m:ctrlPr>
                          <a:rPr lang="pt-BR" sz="2200" b="0" i="1" smtClean="0">
                            <a:solidFill>
                              <a:schemeClr val="bg1"/>
                            </a:solidFill>
                            <a:latin typeface="Cambria Math" panose="02040503050406030204" pitchFamily="18" charset="0"/>
                          </a:rPr>
                        </m:ctrlPr>
                      </m:fPr>
                      <m:num>
                        <m:r>
                          <a:rPr lang="pt-BR" sz="2200" b="0" i="1" smtClean="0">
                            <a:solidFill>
                              <a:schemeClr val="bg1"/>
                            </a:solidFill>
                            <a:latin typeface="Cambria Math" panose="02040503050406030204" pitchFamily="18" charset="0"/>
                          </a:rPr>
                          <m:t>1</m:t>
                        </m:r>
                      </m:num>
                      <m:den>
                        <m:sSub>
                          <m:sSubPr>
                            <m:ctrlPr>
                              <a:rPr lang="pt-BR" sz="2200" b="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rPr>
                              <m:t>𝑃</m:t>
                            </m:r>
                            <m:r>
                              <a:rPr lang="pt-BR" sz="2200" b="0" i="1" smtClean="0">
                                <a:solidFill>
                                  <a:schemeClr val="bg1"/>
                                </a:solidFill>
                                <a:latin typeface="Cambria Math" panose="02040503050406030204" pitchFamily="18" charset="0"/>
                              </a:rPr>
                              <m:t>1</m:t>
                            </m:r>
                          </m:sub>
                        </m:sSub>
                      </m:den>
                    </m:f>
                    <m:r>
                      <a:rPr lang="pt-BR" sz="2200" b="0" i="1" smtClean="0">
                        <a:solidFill>
                          <a:schemeClr val="bg1"/>
                        </a:solidFill>
                        <a:latin typeface="Cambria Math" panose="02040503050406030204" pitchFamily="18" charset="0"/>
                      </a:rPr>
                      <m:t>+</m:t>
                    </m:r>
                    <m:f>
                      <m:fPr>
                        <m:ctrlPr>
                          <a:rPr lang="pt-BR" sz="2200" i="1">
                            <a:solidFill>
                              <a:schemeClr val="bg1"/>
                            </a:solidFill>
                            <a:latin typeface="Cambria Math" panose="02040503050406030204" pitchFamily="18" charset="0"/>
                          </a:rPr>
                        </m:ctrlPr>
                      </m:fPr>
                      <m:num>
                        <m:r>
                          <a:rPr lang="pt-BR" sz="2200" i="1">
                            <a:solidFill>
                              <a:schemeClr val="bg1"/>
                            </a:solidFill>
                            <a:latin typeface="Cambria Math" panose="02040503050406030204" pitchFamily="18" charset="0"/>
                          </a:rPr>
                          <m:t>1</m:t>
                        </m:r>
                      </m:num>
                      <m:den>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𝑃</m:t>
                            </m:r>
                            <m:r>
                              <a:rPr lang="pt-BR" sz="2200" b="0" i="1" smtClean="0">
                                <a:solidFill>
                                  <a:schemeClr val="bg1"/>
                                </a:solidFill>
                                <a:latin typeface="Cambria Math" panose="02040503050406030204" pitchFamily="18" charset="0"/>
                              </a:rPr>
                              <m:t>2</m:t>
                            </m:r>
                          </m:sub>
                        </m:sSub>
                      </m:den>
                    </m:f>
                    <m:r>
                      <a:rPr lang="pt-BR" sz="2200" b="0" i="0" smtClean="0">
                        <a:solidFill>
                          <a:schemeClr val="bg1"/>
                        </a:solidFill>
                        <a:latin typeface="Cambria Math" panose="02040503050406030204" pitchFamily="18" charset="0"/>
                      </a:rPr>
                      <m:t>+</m:t>
                    </m:r>
                    <m:r>
                      <a:rPr lang="pt-BR" sz="2200" b="0" i="1" smtClean="0">
                        <a:solidFill>
                          <a:schemeClr val="bg1"/>
                        </a:solidFill>
                        <a:latin typeface="Cambria Math" panose="02040503050406030204" pitchFamily="18" charset="0"/>
                        <a:ea typeface="Cambria Math" panose="02040503050406030204" pitchFamily="18" charset="0"/>
                      </a:rPr>
                      <m:t>⋯+</m:t>
                    </m:r>
                    <m:f>
                      <m:fPr>
                        <m:ctrlPr>
                          <a:rPr lang="pt-BR" sz="2200" i="1">
                            <a:solidFill>
                              <a:schemeClr val="bg1"/>
                            </a:solidFill>
                            <a:latin typeface="Cambria Math" panose="02040503050406030204" pitchFamily="18" charset="0"/>
                          </a:rPr>
                        </m:ctrlPr>
                      </m:fPr>
                      <m:num>
                        <m:r>
                          <a:rPr lang="pt-BR" sz="2200" i="1">
                            <a:solidFill>
                              <a:schemeClr val="bg1"/>
                            </a:solidFill>
                            <a:latin typeface="Cambria Math" panose="02040503050406030204" pitchFamily="18" charset="0"/>
                          </a:rPr>
                          <m:t>1</m:t>
                        </m:r>
                      </m:num>
                      <m:den>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𝑃</m:t>
                            </m:r>
                            <m:r>
                              <a:rPr lang="pt-BR" sz="2200" b="0" i="1" smtClean="0">
                                <a:solidFill>
                                  <a:schemeClr val="bg1"/>
                                </a:solidFill>
                                <a:latin typeface="Cambria Math" panose="02040503050406030204" pitchFamily="18" charset="0"/>
                              </a:rPr>
                              <m:t>𝑛</m:t>
                            </m:r>
                          </m:sub>
                        </m:sSub>
                      </m:den>
                    </m:f>
                  </m:oMath>
                </a14:m>
                <a:r>
                  <a:rPr lang="pt-BR" sz="2200" dirty="0" smtClean="0">
                    <a:solidFill>
                      <a:schemeClr val="bg1"/>
                    </a:solidFill>
                  </a:rPr>
                  <a:t>. Pode ser mostrado (Gray e Searle, 1969) que o valor de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𝑏</m:t>
                        </m:r>
                      </m:e>
                      <m:sub>
                        <m:r>
                          <a:rPr lang="pt-BR" sz="2200" b="0" i="1" smtClean="0">
                            <a:solidFill>
                              <a:schemeClr val="bg1"/>
                            </a:solidFill>
                            <a:latin typeface="Cambria Math" panose="02040503050406030204" pitchFamily="18" charset="0"/>
                          </a:rPr>
                          <m:t>1</m:t>
                        </m:r>
                      </m:sub>
                    </m:sSub>
                  </m:oMath>
                </a14:m>
                <a:r>
                  <a:rPr lang="pt-BR" sz="2200" dirty="0" smtClean="0">
                    <a:solidFill>
                      <a:schemeClr val="bg1"/>
                    </a:solidFill>
                  </a:rPr>
                  <a:t> pode ser obtido considerando-se as várias capacitâncias dos circuitos equivalentes para altas frequências, uma por vez, enquanto as demais são consideradas zero (circuito aberto). Por exemplo, para obter a contribuição da capacitância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𝐶</m:t>
                        </m:r>
                      </m:e>
                      <m:sub>
                        <m:r>
                          <a:rPr lang="pt-BR" sz="2200" b="0" i="1" smtClean="0">
                            <a:solidFill>
                              <a:schemeClr val="bg1"/>
                            </a:solidFill>
                            <a:latin typeface="Cambria Math" panose="02040503050406030204" pitchFamily="18" charset="0"/>
                          </a:rPr>
                          <m:t>𝑖</m:t>
                        </m:r>
                      </m:sub>
                    </m:sSub>
                  </m:oMath>
                </a14:m>
                <a:r>
                  <a:rPr lang="pt-BR" sz="2200" dirty="0" smtClean="0">
                    <a:solidFill>
                      <a:schemeClr val="bg1"/>
                    </a:solidFill>
                  </a:rPr>
                  <a:t> fazemos todas as outras capacitâncias iguais a zero, reduzimos a fonte de sinal a zero, e obtemos a resistência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𝑅</m:t>
                        </m:r>
                      </m:e>
                      <m:sub>
                        <m:r>
                          <a:rPr lang="pt-BR" sz="2200" b="0" i="1" smtClean="0">
                            <a:solidFill>
                              <a:schemeClr val="bg1"/>
                            </a:solidFill>
                            <a:latin typeface="Cambria Math" panose="02040503050406030204" pitchFamily="18" charset="0"/>
                          </a:rPr>
                          <m:t>𝑖𝑜</m:t>
                        </m:r>
                      </m:sub>
                    </m:sSub>
                  </m:oMath>
                </a14:m>
                <a:r>
                  <a:rPr lang="pt-BR" sz="2200" dirty="0" smtClean="0">
                    <a:solidFill>
                      <a:schemeClr val="bg1"/>
                    </a:solidFill>
                  </a:rPr>
                  <a:t> vista por </a:t>
                </a:r>
                <a14:m>
                  <m:oMath xmlns:m="http://schemas.openxmlformats.org/officeDocument/2006/math">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rPr>
                          <m:t>𝐶</m:t>
                        </m:r>
                      </m:e>
                      <m:sub>
                        <m:r>
                          <a:rPr lang="pt-BR" sz="2200" i="1">
                            <a:solidFill>
                              <a:schemeClr val="bg1"/>
                            </a:solidFill>
                            <a:latin typeface="Cambria Math" panose="02040503050406030204" pitchFamily="18" charset="0"/>
                          </a:rPr>
                          <m:t>𝑖</m:t>
                        </m:r>
                      </m:sub>
                    </m:sSub>
                  </m:oMath>
                </a14:m>
                <a:r>
                  <a:rPr lang="pt-BR" sz="2200" dirty="0" smtClean="0">
                    <a:solidFill>
                      <a:schemeClr val="bg1"/>
                    </a:solidFill>
                  </a:rPr>
                  <a:t>, e repetimos o procedimento para todos os demais capacitores.</a:t>
                </a:r>
                <a:endParaRPr lang="pt-BR" sz="2200" dirty="0">
                  <a:solidFill>
                    <a:schemeClr val="bg1"/>
                  </a:solidFill>
                </a:endParaRPr>
              </a:p>
            </p:txBody>
          </p:sp>
        </mc:Choice>
        <mc:Fallback xmlns="">
          <p:sp>
            <p:nvSpPr>
              <p:cNvPr id="5" name="Espaço Reservado para Conteúdo 2"/>
              <p:cNvSpPr txBox="1">
                <a:spLocks noRot="1" noChangeAspect="1" noMove="1" noResize="1" noEditPoints="1" noAdjustHandles="1" noChangeArrowheads="1" noChangeShapeType="1" noTextEdit="1"/>
              </p:cNvSpPr>
              <p:nvPr/>
            </p:nvSpPr>
            <p:spPr>
              <a:xfrm>
                <a:off x="1691680" y="1772816"/>
                <a:ext cx="7344816" cy="4752528"/>
              </a:xfrm>
              <a:prstGeom prst="rect">
                <a:avLst/>
              </a:prstGeom>
              <a:blipFill rotWithShape="0">
                <a:blip r:embed="rId3"/>
                <a:stretch>
                  <a:fillRect l="-1080" t="-899" r="-1993" b="-166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txBox="1">
                <a:spLocks/>
              </p:cNvSpPr>
              <p:nvPr/>
            </p:nvSpPr>
            <p:spPr>
              <a:xfrm>
                <a:off x="1691680" y="836712"/>
                <a:ext cx="7344816" cy="792088"/>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400" b="1" dirty="0" smtClean="0">
                    <a:solidFill>
                      <a:schemeClr val="bg1"/>
                    </a:solidFill>
                  </a:rPr>
                  <a:t>6.4.3 Usando as constantes de tempo de circuito aberto para a determinação de </a:t>
                </a:r>
                <a14:m>
                  <m:oMath xmlns:m="http://schemas.openxmlformats.org/officeDocument/2006/math">
                    <m:sSub>
                      <m:sSubPr>
                        <m:ctrlPr>
                          <a:rPr lang="pt-BR" sz="2400" b="1" i="1" smtClean="0">
                            <a:solidFill>
                              <a:schemeClr val="bg1"/>
                            </a:solidFill>
                            <a:latin typeface="Cambria Math" panose="02040503050406030204" pitchFamily="18" charset="0"/>
                          </a:rPr>
                        </m:ctrlPr>
                      </m:sSubPr>
                      <m:e>
                        <m:r>
                          <a:rPr lang="pt-BR" sz="2400" b="1" i="1" smtClean="0">
                            <a:solidFill>
                              <a:schemeClr val="bg1"/>
                            </a:solidFill>
                            <a:latin typeface="Cambria Math" panose="02040503050406030204" pitchFamily="18" charset="0"/>
                          </a:rPr>
                          <m:t>𝒇</m:t>
                        </m:r>
                      </m:e>
                      <m:sub>
                        <m:r>
                          <a:rPr lang="pt-BR" sz="2400" b="1" i="1" smtClean="0">
                            <a:solidFill>
                              <a:schemeClr val="bg1"/>
                            </a:solidFill>
                            <a:latin typeface="Cambria Math" panose="02040503050406030204" pitchFamily="18" charset="0"/>
                          </a:rPr>
                          <m:t>𝑯</m:t>
                        </m:r>
                      </m:sub>
                    </m:sSub>
                  </m:oMath>
                </a14:m>
                <a:endParaRPr lang="pt-BR" sz="2400" b="1" dirty="0">
                  <a:solidFill>
                    <a:schemeClr val="bg1"/>
                  </a:solidFill>
                </a:endParaRPr>
              </a:p>
            </p:txBody>
          </p:sp>
        </mc:Choice>
        <mc:Fallback xmlns="">
          <p:sp>
            <p:nvSpPr>
              <p:cNvPr id="3" name="Espaço Reservado para Conteúdo 2"/>
              <p:cNvSpPr txBox="1">
                <a:spLocks noRot="1" noChangeAspect="1" noMove="1" noResize="1" noEditPoints="1" noAdjustHandles="1" noChangeArrowheads="1" noChangeShapeType="1" noTextEdit="1"/>
              </p:cNvSpPr>
              <p:nvPr/>
            </p:nvSpPr>
            <p:spPr>
              <a:xfrm>
                <a:off x="1691680" y="836712"/>
                <a:ext cx="7344816" cy="792088"/>
              </a:xfrm>
              <a:prstGeom prst="rect">
                <a:avLst/>
              </a:prstGeom>
              <a:blipFill rotWithShape="0">
                <a:blip r:embed="rId4"/>
                <a:stretch>
                  <a:fillRect l="-1329" t="-6154" r="-1412" b="-21538"/>
                </a:stretch>
              </a:blipFill>
            </p:spPr>
            <p:txBody>
              <a:bodyPr/>
              <a:lstStyle/>
              <a:p>
                <a:r>
                  <a:rPr lang="pt-BR">
                    <a:noFill/>
                  </a:rPr>
                  <a:t> </a:t>
                </a:r>
              </a:p>
            </p:txBody>
          </p:sp>
        </mc:Fallback>
      </mc:AlternateContent>
    </p:spTree>
    <p:extLst>
      <p:ext uri="{BB962C8B-B14F-4D97-AF65-F5344CB8AC3E}">
        <p14:creationId xmlns:p14="http://schemas.microsoft.com/office/powerpoint/2010/main" val="22866321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Espaço Reservado para Conteúdo 2"/>
              <p:cNvSpPr txBox="1">
                <a:spLocks/>
              </p:cNvSpPr>
              <p:nvPr/>
            </p:nvSpPr>
            <p:spPr>
              <a:xfrm>
                <a:off x="1547664" y="908720"/>
                <a:ext cx="7488832" cy="5616624"/>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200" dirty="0" smtClean="0">
                    <a:solidFill>
                      <a:schemeClr val="bg1"/>
                    </a:solidFill>
                  </a:rPr>
                  <a:t>Com isso se obtêm as constantes de tempo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𝑅</m:t>
                        </m:r>
                      </m:e>
                      <m:sub>
                        <m:r>
                          <a:rPr lang="pt-BR" sz="2200" b="0" i="1" smtClean="0">
                            <a:solidFill>
                              <a:schemeClr val="bg1"/>
                            </a:solidFill>
                            <a:latin typeface="Cambria Math" panose="02040503050406030204" pitchFamily="18" charset="0"/>
                          </a:rPr>
                          <m:t>𝑖𝑜</m:t>
                        </m:r>
                      </m:sub>
                    </m:sSub>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𝐶</m:t>
                        </m:r>
                      </m:e>
                      <m:sub>
                        <m:r>
                          <a:rPr lang="pt-BR" sz="2200" b="0" i="1" smtClean="0">
                            <a:solidFill>
                              <a:schemeClr val="bg1"/>
                            </a:solidFill>
                            <a:latin typeface="Cambria Math" panose="02040503050406030204" pitchFamily="18" charset="0"/>
                          </a:rPr>
                          <m:t>𝑖</m:t>
                        </m:r>
                      </m:sub>
                    </m:sSub>
                  </m:oMath>
                </a14:m>
                <a:r>
                  <a:rPr lang="pt-BR" sz="2200" dirty="0" smtClean="0">
                    <a:solidFill>
                      <a:schemeClr val="bg1"/>
                    </a:solidFill>
                  </a:rPr>
                  <a:t> associadas a todos os capacitores, e o coeficiente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𝑏</m:t>
                        </m:r>
                      </m:e>
                      <m:sub>
                        <m:r>
                          <a:rPr lang="pt-BR" sz="2200" b="0" i="1" smtClean="0">
                            <a:solidFill>
                              <a:schemeClr val="bg1"/>
                            </a:solidFill>
                            <a:latin typeface="Cambria Math" panose="02040503050406030204" pitchFamily="18" charset="0"/>
                          </a:rPr>
                          <m:t>1</m:t>
                        </m:r>
                      </m:sub>
                    </m:sSub>
                  </m:oMath>
                </a14:m>
                <a:r>
                  <a:rPr lang="pt-BR" sz="2200" dirty="0" smtClean="0">
                    <a:solidFill>
                      <a:schemeClr val="bg1"/>
                    </a:solidFill>
                  </a:rPr>
                  <a:t> será a soma de todas elas (soma das constantes de tempo em circuito aberto), ou seja, </a:t>
                </a:r>
              </a:p>
              <a:p>
                <a:pPr marL="0" indent="0">
                  <a:buNone/>
                </a:pPr>
                <a14:m>
                  <m:oMathPara xmlns:m="http://schemas.openxmlformats.org/officeDocument/2006/math">
                    <m:oMathParaPr>
                      <m:jc m:val="centerGroup"/>
                    </m:oMathParaPr>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𝑏</m:t>
                          </m:r>
                        </m:e>
                        <m:sub>
                          <m:r>
                            <a:rPr lang="pt-BR" sz="2200" b="0" i="1" smtClean="0">
                              <a:solidFill>
                                <a:schemeClr val="bg1"/>
                              </a:solidFill>
                              <a:latin typeface="Cambria Math" panose="02040503050406030204" pitchFamily="18" charset="0"/>
                            </a:rPr>
                            <m:t>1</m:t>
                          </m:r>
                        </m:sub>
                      </m:sSub>
                      <m:r>
                        <a:rPr lang="pt-BR" sz="2200" b="0" i="1" smtClean="0">
                          <a:solidFill>
                            <a:schemeClr val="bg1"/>
                          </a:solidFill>
                          <a:latin typeface="Cambria Math" panose="02040503050406030204" pitchFamily="18" charset="0"/>
                        </a:rPr>
                        <m:t>=</m:t>
                      </m:r>
                      <m:nary>
                        <m:naryPr>
                          <m:chr m:val="∑"/>
                          <m:ctrlPr>
                            <a:rPr lang="pt-BR" sz="2200" b="0" i="1" smtClean="0">
                              <a:solidFill>
                                <a:schemeClr val="bg1"/>
                              </a:solidFill>
                              <a:latin typeface="Cambria Math" panose="02040503050406030204" pitchFamily="18" charset="0"/>
                            </a:rPr>
                          </m:ctrlPr>
                        </m:naryPr>
                        <m:sub>
                          <m:r>
                            <m:rPr>
                              <m:brk m:alnAt="23"/>
                            </m:rPr>
                            <a:rPr lang="pt-BR" sz="2200" b="0" i="1" smtClean="0">
                              <a:solidFill>
                                <a:schemeClr val="bg1"/>
                              </a:solidFill>
                              <a:latin typeface="Cambria Math" panose="02040503050406030204" pitchFamily="18" charset="0"/>
                            </a:rPr>
                            <m:t>𝑖</m:t>
                          </m:r>
                          <m:r>
                            <a:rPr lang="pt-BR" sz="2200" b="0" i="1" smtClean="0">
                              <a:solidFill>
                                <a:schemeClr val="bg1"/>
                              </a:solidFill>
                              <a:latin typeface="Cambria Math" panose="02040503050406030204" pitchFamily="18" charset="0"/>
                            </a:rPr>
                            <m:t>=1</m:t>
                          </m:r>
                        </m:sub>
                        <m:sup>
                          <m:r>
                            <a:rPr lang="pt-BR" sz="2200" b="0" i="1" smtClean="0">
                              <a:solidFill>
                                <a:schemeClr val="bg1"/>
                              </a:solidFill>
                              <a:latin typeface="Cambria Math" panose="02040503050406030204" pitchFamily="18" charset="0"/>
                            </a:rPr>
                            <m:t>𝑛</m:t>
                          </m:r>
                        </m:sup>
                        <m:e>
                          <m:sSub>
                            <m:sSubPr>
                              <m:ctrlPr>
                                <a:rPr lang="pt-BR" sz="2200" b="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𝐶</m:t>
                              </m:r>
                            </m:e>
                            <m:sub>
                              <m:r>
                                <a:rPr lang="pt-BR" sz="2200" b="0" i="1" smtClean="0">
                                  <a:solidFill>
                                    <a:schemeClr val="bg1"/>
                                  </a:solidFill>
                                  <a:latin typeface="Cambria Math" panose="02040503050406030204" pitchFamily="18" charset="0"/>
                                </a:rPr>
                                <m:t>𝑖</m:t>
                              </m:r>
                            </m:sub>
                          </m:sSub>
                          <m:sSub>
                            <m:sSubPr>
                              <m:ctrlPr>
                                <a:rPr lang="pt-BR" sz="2200" b="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𝑅</m:t>
                              </m:r>
                            </m:e>
                            <m:sub>
                              <m:r>
                                <a:rPr lang="pt-BR" sz="2200" b="0" i="1" smtClean="0">
                                  <a:solidFill>
                                    <a:schemeClr val="bg1"/>
                                  </a:solidFill>
                                  <a:latin typeface="Cambria Math" panose="02040503050406030204" pitchFamily="18" charset="0"/>
                                </a:rPr>
                                <m:t>𝑖𝑜</m:t>
                              </m:r>
                            </m:sub>
                          </m:sSub>
                        </m:e>
                      </m:nary>
                    </m:oMath>
                  </m:oMathPara>
                </a14:m>
                <a:r>
                  <a:rPr lang="pt-BR" sz="2200" dirty="0" smtClean="0">
                    <a:solidFill>
                      <a:schemeClr val="bg1"/>
                    </a:solidFill>
                  </a:rPr>
                  <a:t/>
                </a:r>
                <a:br>
                  <a:rPr lang="pt-BR" sz="2200" dirty="0" smtClean="0">
                    <a:solidFill>
                      <a:schemeClr val="bg1"/>
                    </a:solidFill>
                  </a:rPr>
                </a:br>
                <a:endParaRPr lang="pt-BR" sz="2200" dirty="0" smtClean="0">
                  <a:solidFill>
                    <a:schemeClr val="bg1"/>
                  </a:solidFill>
                </a:endParaRPr>
              </a:p>
              <a:p>
                <a:pPr marL="0" indent="0">
                  <a:buNone/>
                </a:pPr>
                <a:r>
                  <a:rPr lang="pt-BR" sz="2200" dirty="0" smtClean="0">
                    <a:solidFill>
                      <a:schemeClr val="bg1"/>
                    </a:solidFill>
                  </a:rPr>
                  <a:t>supondo-se que há </a:t>
                </a:r>
                <a:r>
                  <a:rPr lang="pt-BR" sz="2200" i="1" dirty="0" smtClean="0">
                    <a:solidFill>
                      <a:schemeClr val="bg1"/>
                    </a:solidFill>
                  </a:rPr>
                  <a:t>n</a:t>
                </a:r>
                <a:r>
                  <a:rPr lang="pt-BR" sz="2200" dirty="0" smtClean="0">
                    <a:solidFill>
                      <a:schemeClr val="bg1"/>
                    </a:solidFill>
                  </a:rPr>
                  <a:t> capacitâncias no circuito equivalente de altas frequências. A determinação de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𝑏</m:t>
                        </m:r>
                      </m:e>
                      <m:sub>
                        <m:r>
                          <a:rPr lang="pt-BR" sz="2200" b="0" i="1" smtClean="0">
                            <a:solidFill>
                              <a:schemeClr val="bg1"/>
                            </a:solidFill>
                            <a:latin typeface="Cambria Math" panose="02040503050406030204" pitchFamily="18" charset="0"/>
                          </a:rPr>
                          <m:t>1</m:t>
                        </m:r>
                      </m:sub>
                    </m:sSub>
                  </m:oMath>
                </a14:m>
                <a:r>
                  <a:rPr lang="pt-BR" sz="2200" dirty="0" smtClean="0">
                    <a:solidFill>
                      <a:schemeClr val="bg1"/>
                    </a:solidFill>
                  </a:rPr>
                  <a:t> como acima é exata. A aproximação ocorre ao se usar </a:t>
                </a:r>
                <a14:m>
                  <m:oMath xmlns:m="http://schemas.openxmlformats.org/officeDocument/2006/math">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rPr>
                          <m:t>𝑏</m:t>
                        </m:r>
                      </m:e>
                      <m:sub>
                        <m:r>
                          <a:rPr lang="pt-BR" sz="2200" i="1">
                            <a:solidFill>
                              <a:schemeClr val="bg1"/>
                            </a:solidFill>
                            <a:latin typeface="Cambria Math" panose="02040503050406030204" pitchFamily="18" charset="0"/>
                          </a:rPr>
                          <m:t>1</m:t>
                        </m:r>
                      </m:sub>
                    </m:sSub>
                  </m:oMath>
                </a14:m>
                <a:r>
                  <a:rPr lang="pt-BR" sz="2200" dirty="0" smtClean="0">
                    <a:solidFill>
                      <a:schemeClr val="bg1"/>
                    </a:solidFill>
                  </a:rPr>
                  <a:t> para obter </a:t>
                </a:r>
                <a14:m>
                  <m:oMath xmlns:m="http://schemas.openxmlformats.org/officeDocument/2006/math">
                    <m:sSub>
                      <m:sSubPr>
                        <m:ctrlPr>
                          <a:rPr lang="pt-BR" sz="2200" i="1">
                            <a:solidFill>
                              <a:schemeClr val="bg1"/>
                            </a:solidFill>
                            <a:latin typeface="Cambria Math" panose="02040503050406030204" pitchFamily="18" charset="0"/>
                          </a:rPr>
                        </m:ctrlPr>
                      </m:sSubPr>
                      <m:e>
                        <m:r>
                          <a:rPr lang="pt-BR" sz="220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rPr>
                          <m:t>𝐻</m:t>
                        </m:r>
                      </m:sub>
                    </m:sSub>
                  </m:oMath>
                </a14:m>
                <a:r>
                  <a:rPr lang="pt-BR" sz="2200" dirty="0" smtClean="0">
                    <a:solidFill>
                      <a:schemeClr val="bg1"/>
                    </a:solidFill>
                  </a:rPr>
                  <a:t>. </a:t>
                </a:r>
              </a:p>
              <a:p>
                <a:pPr marL="0" indent="0">
                  <a:buNone/>
                </a:pPr>
                <a:r>
                  <a:rPr lang="pt-BR" sz="2200" dirty="0" smtClean="0">
                    <a:solidFill>
                      <a:schemeClr val="bg1"/>
                    </a:solidFill>
                  </a:rPr>
                  <a:t>Se houver um polo dominante na frequência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rPr>
                          <m:t>𝑃</m:t>
                        </m:r>
                        <m:r>
                          <a:rPr lang="pt-BR" sz="2200" b="0" i="1" smtClean="0">
                            <a:solidFill>
                              <a:schemeClr val="bg1"/>
                            </a:solidFill>
                            <a:latin typeface="Cambria Math" panose="02040503050406030204" pitchFamily="18" charset="0"/>
                          </a:rPr>
                          <m:t>1</m:t>
                        </m:r>
                      </m:sub>
                    </m:sSub>
                  </m:oMath>
                </a14:m>
                <a:r>
                  <a:rPr lang="pt-BR" sz="2200" dirty="0" smtClean="0">
                    <a:solidFill>
                      <a:schemeClr val="bg1"/>
                    </a:solidFill>
                  </a:rPr>
                  <a:t>, então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𝑏</m:t>
                        </m:r>
                      </m:e>
                      <m:sub>
                        <m:r>
                          <a:rPr lang="pt-BR" sz="2200" b="0" i="1" smtClean="0">
                            <a:solidFill>
                              <a:schemeClr val="bg1"/>
                            </a:solidFill>
                            <a:latin typeface="Cambria Math" panose="02040503050406030204" pitchFamily="18" charset="0"/>
                          </a:rPr>
                          <m:t>1</m:t>
                        </m:r>
                      </m:sub>
                    </m:sSub>
                    <m:r>
                      <a:rPr lang="pt-BR" sz="2200" i="1" smtClean="0">
                        <a:solidFill>
                          <a:schemeClr val="bg1"/>
                        </a:solidFill>
                        <a:latin typeface="Cambria Math" panose="02040503050406030204" pitchFamily="18" charset="0"/>
                        <a:ea typeface="Cambria Math" panose="02040503050406030204" pitchFamily="18" charset="0"/>
                      </a:rPr>
                      <m:t>≅</m:t>
                    </m:r>
                    <m:f>
                      <m:fPr>
                        <m:ctrlPr>
                          <a:rPr lang="pt-BR" sz="2200" i="1" smtClean="0">
                            <a:solidFill>
                              <a:schemeClr val="bg1"/>
                            </a:solidFill>
                            <a:latin typeface="Cambria Math" panose="02040503050406030204" pitchFamily="18" charset="0"/>
                            <a:ea typeface="Cambria Math" panose="02040503050406030204" pitchFamily="18" charset="0"/>
                          </a:rPr>
                        </m:ctrlPr>
                      </m:fPr>
                      <m:num>
                        <m:r>
                          <a:rPr lang="pt-BR" sz="2200" b="0" i="1" smtClean="0">
                            <a:solidFill>
                              <a:schemeClr val="bg1"/>
                            </a:solidFill>
                            <a:latin typeface="Cambria Math" panose="02040503050406030204" pitchFamily="18" charset="0"/>
                            <a:ea typeface="Cambria Math" panose="02040503050406030204" pitchFamily="18" charset="0"/>
                          </a:rPr>
                          <m:t>1</m:t>
                        </m:r>
                      </m:num>
                      <m:den>
                        <m:sSub>
                          <m:sSubPr>
                            <m:ctrlPr>
                              <a:rPr lang="pt-BR" sz="2200" i="1" smtClean="0">
                                <a:solidFill>
                                  <a:schemeClr val="bg1"/>
                                </a:solidFill>
                                <a:latin typeface="Cambria Math" panose="02040503050406030204" pitchFamily="18" charset="0"/>
                                <a:ea typeface="Cambria Math" panose="02040503050406030204" pitchFamily="18" charset="0"/>
                              </a:rPr>
                            </m:ctrlPr>
                          </m:sSubPr>
                          <m:e>
                            <m:r>
                              <a:rPr lang="pt-BR" sz="220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ea typeface="Cambria Math" panose="02040503050406030204" pitchFamily="18" charset="0"/>
                              </a:rPr>
                              <m:t>𝑃</m:t>
                            </m:r>
                            <m:r>
                              <a:rPr lang="pt-BR" sz="2200" b="0" i="1" smtClean="0">
                                <a:solidFill>
                                  <a:schemeClr val="bg1"/>
                                </a:solidFill>
                                <a:latin typeface="Cambria Math" panose="02040503050406030204" pitchFamily="18" charset="0"/>
                                <a:ea typeface="Cambria Math" panose="02040503050406030204" pitchFamily="18" charset="0"/>
                              </a:rPr>
                              <m:t>1</m:t>
                            </m:r>
                          </m:sub>
                        </m:sSub>
                      </m:den>
                    </m:f>
                  </m:oMath>
                </a14:m>
                <a:r>
                  <a:rPr lang="pt-BR" sz="2200" dirty="0" smtClean="0">
                    <a:solidFill>
                      <a:schemeClr val="bg1"/>
                    </a:solidFill>
                  </a:rPr>
                  <a:t>, e também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rPr>
                          <m:t>𝐻</m:t>
                        </m:r>
                      </m:sub>
                    </m:sSub>
                  </m:oMath>
                </a14:m>
                <a:r>
                  <a:rPr lang="pt-BR" sz="2200" dirty="0" smtClean="0">
                    <a:solidFill>
                      <a:schemeClr val="bg1"/>
                    </a:solidFill>
                  </a:rPr>
                  <a:t> será aproximadamente igual a </a:t>
                </a:r>
                <a14:m>
                  <m:oMath xmlns:m="http://schemas.openxmlformats.org/officeDocument/2006/math">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ea typeface="Cambria Math" panose="02040503050406030204" pitchFamily="18" charset="0"/>
                          </a:rPr>
                          <m:t>𝜔</m:t>
                        </m:r>
                      </m:e>
                      <m:sub>
                        <m:r>
                          <a:rPr lang="pt-BR" sz="2200" i="1">
                            <a:solidFill>
                              <a:schemeClr val="bg1"/>
                            </a:solidFill>
                            <a:latin typeface="Cambria Math" panose="02040503050406030204" pitchFamily="18" charset="0"/>
                          </a:rPr>
                          <m:t>𝑃</m:t>
                        </m:r>
                        <m:r>
                          <a:rPr lang="pt-BR" sz="2200" i="1">
                            <a:solidFill>
                              <a:schemeClr val="bg1"/>
                            </a:solidFill>
                            <a:latin typeface="Cambria Math" panose="02040503050406030204" pitchFamily="18" charset="0"/>
                          </a:rPr>
                          <m:t>1</m:t>
                        </m:r>
                      </m:sub>
                    </m:sSub>
                  </m:oMath>
                </a14:m>
                <a:r>
                  <a:rPr lang="pt-BR" sz="2200" dirty="0" smtClean="0">
                    <a:solidFill>
                      <a:schemeClr val="bg1"/>
                    </a:solidFill>
                  </a:rPr>
                  <a:t>.</a:t>
                </a:r>
              </a:p>
              <a:p>
                <a:pPr marL="0" indent="0">
                  <a:buNone/>
                </a:pPr>
                <a:r>
                  <a:rPr lang="pt-BR" sz="2200" dirty="0" smtClean="0">
                    <a:solidFill>
                      <a:schemeClr val="bg1"/>
                    </a:solidFill>
                  </a:rPr>
                  <a:t>Daí, usamos a aproximação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i="1" smtClean="0">
                            <a:solidFill>
                              <a:schemeClr val="bg1"/>
                            </a:solidFill>
                            <a:latin typeface="Cambria Math" panose="02040503050406030204" pitchFamily="18" charset="0"/>
                            <a:ea typeface="Cambria Math" panose="02040503050406030204" pitchFamily="18" charset="0"/>
                          </a:rPr>
                          <m:t>𝜔</m:t>
                        </m:r>
                      </m:e>
                      <m:sub>
                        <m:r>
                          <a:rPr lang="pt-BR" sz="2200" b="0" i="1" smtClean="0">
                            <a:solidFill>
                              <a:schemeClr val="bg1"/>
                            </a:solidFill>
                            <a:latin typeface="Cambria Math" panose="02040503050406030204" pitchFamily="18" charset="0"/>
                          </a:rPr>
                          <m:t>𝐻</m:t>
                        </m:r>
                      </m:sub>
                    </m:sSub>
                    <m:r>
                      <a:rPr lang="pt-BR" sz="2200" i="1" smtClean="0">
                        <a:solidFill>
                          <a:schemeClr val="bg1"/>
                        </a:solidFill>
                        <a:latin typeface="Cambria Math" panose="02040503050406030204" pitchFamily="18" charset="0"/>
                        <a:ea typeface="Cambria Math" panose="02040503050406030204" pitchFamily="18" charset="0"/>
                      </a:rPr>
                      <m:t>≅</m:t>
                    </m:r>
                    <m:f>
                      <m:fPr>
                        <m:ctrlPr>
                          <a:rPr lang="pt-BR" sz="2200" i="1" smtClean="0">
                            <a:solidFill>
                              <a:schemeClr val="bg1"/>
                            </a:solidFill>
                            <a:latin typeface="Cambria Math" panose="02040503050406030204" pitchFamily="18" charset="0"/>
                            <a:ea typeface="Cambria Math" panose="02040503050406030204" pitchFamily="18" charset="0"/>
                          </a:rPr>
                        </m:ctrlPr>
                      </m:fPr>
                      <m:num>
                        <m:r>
                          <a:rPr lang="pt-BR" sz="2200" b="0" i="1" smtClean="0">
                            <a:solidFill>
                              <a:schemeClr val="bg1"/>
                            </a:solidFill>
                            <a:latin typeface="Cambria Math" panose="02040503050406030204" pitchFamily="18" charset="0"/>
                            <a:ea typeface="Cambria Math" panose="02040503050406030204" pitchFamily="18" charset="0"/>
                          </a:rPr>
                          <m:t>1</m:t>
                        </m:r>
                      </m:num>
                      <m:den>
                        <m:sSub>
                          <m:sSubPr>
                            <m:ctrlPr>
                              <a:rPr lang="pt-BR" sz="2200" i="1" smtClean="0">
                                <a:solidFill>
                                  <a:schemeClr val="bg1"/>
                                </a:solidFill>
                                <a:latin typeface="Cambria Math" panose="02040503050406030204" pitchFamily="18" charset="0"/>
                                <a:ea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𝑏</m:t>
                            </m:r>
                          </m:e>
                          <m:sub>
                            <m:r>
                              <a:rPr lang="pt-BR" sz="2200" b="0" i="1" smtClean="0">
                                <a:solidFill>
                                  <a:schemeClr val="bg1"/>
                                </a:solidFill>
                                <a:latin typeface="Cambria Math" panose="02040503050406030204" pitchFamily="18" charset="0"/>
                                <a:ea typeface="Cambria Math" panose="02040503050406030204" pitchFamily="18" charset="0"/>
                              </a:rPr>
                              <m:t>1</m:t>
                            </m:r>
                          </m:sub>
                        </m:sSub>
                      </m:den>
                    </m:f>
                    <m:r>
                      <a:rPr lang="pt-BR" sz="2200" b="0" i="1" smtClean="0">
                        <a:solidFill>
                          <a:schemeClr val="bg1"/>
                        </a:solidFill>
                        <a:latin typeface="Cambria Math" panose="02040503050406030204" pitchFamily="18" charset="0"/>
                        <a:ea typeface="Cambria Math" panose="02040503050406030204" pitchFamily="18" charset="0"/>
                      </a:rPr>
                      <m:t>=</m:t>
                    </m:r>
                    <m:f>
                      <m:fPr>
                        <m:ctrlPr>
                          <a:rPr lang="pt-BR" sz="2200" b="0" i="1" smtClean="0">
                            <a:solidFill>
                              <a:schemeClr val="bg1"/>
                            </a:solidFill>
                            <a:latin typeface="Cambria Math" panose="02040503050406030204" pitchFamily="18" charset="0"/>
                            <a:ea typeface="Cambria Math" panose="02040503050406030204" pitchFamily="18" charset="0"/>
                          </a:rPr>
                        </m:ctrlPr>
                      </m:fPr>
                      <m:num>
                        <m:r>
                          <a:rPr lang="pt-BR" sz="2200" b="0" i="1" smtClean="0">
                            <a:solidFill>
                              <a:schemeClr val="bg1"/>
                            </a:solidFill>
                            <a:latin typeface="Cambria Math" panose="02040503050406030204" pitchFamily="18" charset="0"/>
                            <a:ea typeface="Cambria Math" panose="02040503050406030204" pitchFamily="18" charset="0"/>
                          </a:rPr>
                          <m:t>1</m:t>
                        </m:r>
                      </m:num>
                      <m:den>
                        <m:nary>
                          <m:naryPr>
                            <m:chr m:val="∑"/>
                            <m:supHide m:val="on"/>
                            <m:ctrlPr>
                              <a:rPr lang="pt-BR" sz="2200" b="0" i="1" smtClean="0">
                                <a:solidFill>
                                  <a:schemeClr val="bg1"/>
                                </a:solidFill>
                                <a:latin typeface="Cambria Math" panose="02040503050406030204" pitchFamily="18" charset="0"/>
                                <a:ea typeface="Cambria Math" panose="02040503050406030204" pitchFamily="18" charset="0"/>
                              </a:rPr>
                            </m:ctrlPr>
                          </m:naryPr>
                          <m:sub>
                            <m:r>
                              <m:rPr>
                                <m:brk m:alnAt="7"/>
                              </m:rPr>
                              <a:rPr lang="pt-BR" sz="2200" b="0" i="1" smtClean="0">
                                <a:solidFill>
                                  <a:schemeClr val="bg1"/>
                                </a:solidFill>
                                <a:latin typeface="Cambria Math" panose="02040503050406030204" pitchFamily="18" charset="0"/>
                                <a:ea typeface="Cambria Math" panose="02040503050406030204" pitchFamily="18" charset="0"/>
                              </a:rPr>
                              <m:t>𝑖</m:t>
                            </m:r>
                          </m:sub>
                          <m:sup/>
                          <m:e>
                            <m:sSub>
                              <m:sSubPr>
                                <m:ctrlPr>
                                  <a:rPr lang="pt-BR" sz="2200" b="0" i="1" smtClean="0">
                                    <a:solidFill>
                                      <a:schemeClr val="bg1"/>
                                    </a:solidFill>
                                    <a:latin typeface="Cambria Math" panose="02040503050406030204" pitchFamily="18" charset="0"/>
                                    <a:ea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𝐶</m:t>
                                </m:r>
                              </m:e>
                              <m:sub>
                                <m:r>
                                  <a:rPr lang="pt-BR" sz="2200" b="0" i="1" smtClean="0">
                                    <a:solidFill>
                                      <a:schemeClr val="bg1"/>
                                    </a:solidFill>
                                    <a:latin typeface="Cambria Math" panose="02040503050406030204" pitchFamily="18" charset="0"/>
                                    <a:ea typeface="Cambria Math" panose="02040503050406030204" pitchFamily="18" charset="0"/>
                                  </a:rPr>
                                  <m:t>𝑖</m:t>
                                </m:r>
                              </m:sub>
                            </m:sSub>
                            <m:sSub>
                              <m:sSubPr>
                                <m:ctrlPr>
                                  <a:rPr lang="pt-BR" sz="2200" b="0" i="1" smtClean="0">
                                    <a:solidFill>
                                      <a:schemeClr val="bg1"/>
                                    </a:solidFill>
                                    <a:latin typeface="Cambria Math" panose="02040503050406030204" pitchFamily="18" charset="0"/>
                                    <a:ea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𝑅</m:t>
                                </m:r>
                              </m:e>
                              <m:sub>
                                <m:r>
                                  <a:rPr lang="pt-BR" sz="2200" b="0" i="1" smtClean="0">
                                    <a:solidFill>
                                      <a:schemeClr val="bg1"/>
                                    </a:solidFill>
                                    <a:latin typeface="Cambria Math" panose="02040503050406030204" pitchFamily="18" charset="0"/>
                                    <a:ea typeface="Cambria Math" panose="02040503050406030204" pitchFamily="18" charset="0"/>
                                  </a:rPr>
                                  <m:t>𝑖𝑜</m:t>
                                </m:r>
                              </m:sub>
                            </m:sSub>
                          </m:e>
                        </m:nary>
                      </m:den>
                    </m:f>
                  </m:oMath>
                </a14:m>
                <a:r>
                  <a:rPr lang="pt-BR" sz="2200" dirty="0" smtClean="0">
                    <a:solidFill>
                      <a:schemeClr val="bg1"/>
                    </a:solidFill>
                  </a:rPr>
                  <a:t>. Embora não se saiba, em princípio, se há ou não um polo dominante, tal equação produz resultados muito bons (mas só para polos reais, que é o caso neste capítulo).</a:t>
                </a:r>
                <a:endParaRPr lang="pt-BR" sz="2200" dirty="0">
                  <a:solidFill>
                    <a:schemeClr val="bg1"/>
                  </a:solidFill>
                </a:endParaRPr>
              </a:p>
            </p:txBody>
          </p:sp>
        </mc:Choice>
        <mc:Fallback xmlns="">
          <p:sp>
            <p:nvSpPr>
              <p:cNvPr id="5" name="Espaço Reservado para Conteúdo 2"/>
              <p:cNvSpPr txBox="1">
                <a:spLocks noRot="1" noChangeAspect="1" noMove="1" noResize="1" noEditPoints="1" noAdjustHandles="1" noChangeArrowheads="1" noChangeShapeType="1" noTextEdit="1"/>
              </p:cNvSpPr>
              <p:nvPr/>
            </p:nvSpPr>
            <p:spPr>
              <a:xfrm>
                <a:off x="1547664" y="908720"/>
                <a:ext cx="7488832" cy="5616624"/>
              </a:xfrm>
              <a:prstGeom prst="rect">
                <a:avLst/>
              </a:prstGeom>
              <a:blipFill rotWithShape="0">
                <a:blip r:embed="rId3"/>
                <a:stretch>
                  <a:fillRect l="-1059" t="-760" r="-814" b="-3040"/>
                </a:stretch>
              </a:blipFill>
            </p:spPr>
            <p:txBody>
              <a:bodyPr/>
              <a:lstStyle/>
              <a:p>
                <a:r>
                  <a:rPr lang="pt-BR">
                    <a:noFill/>
                  </a:rPr>
                  <a:t> </a:t>
                </a:r>
              </a:p>
            </p:txBody>
          </p:sp>
        </mc:Fallback>
      </mc:AlternateContent>
    </p:spTree>
    <p:extLst>
      <p:ext uri="{BB962C8B-B14F-4D97-AF65-F5344CB8AC3E}">
        <p14:creationId xmlns:p14="http://schemas.microsoft.com/office/powerpoint/2010/main" val="18480935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1806" y="1052736"/>
            <a:ext cx="6724650" cy="543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spaço Reservado para Conteúdo 2"/>
          <p:cNvSpPr txBox="1">
            <a:spLocks/>
          </p:cNvSpPr>
          <p:nvPr/>
        </p:nvSpPr>
        <p:spPr>
          <a:xfrm>
            <a:off x="1619672" y="476672"/>
            <a:ext cx="4536504" cy="504056"/>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b="1" dirty="0" smtClean="0">
                <a:solidFill>
                  <a:schemeClr val="bg1"/>
                </a:solidFill>
              </a:rPr>
              <a:t>Exemplo 6.6 (comentar apenas)</a:t>
            </a:r>
          </a:p>
        </p:txBody>
      </p:sp>
      <p:grpSp>
        <p:nvGrpSpPr>
          <p:cNvPr id="6" name="Grupo 5"/>
          <p:cNvGrpSpPr/>
          <p:nvPr/>
        </p:nvGrpSpPr>
        <p:grpSpPr>
          <a:xfrm>
            <a:off x="2123728" y="3356992"/>
            <a:ext cx="1944216" cy="1006951"/>
            <a:chOff x="2123728" y="3356992"/>
            <a:chExt cx="1944216" cy="1006951"/>
          </a:xfrm>
        </p:grpSpPr>
        <mc:AlternateContent xmlns:mc="http://schemas.openxmlformats.org/markup-compatibility/2006" xmlns:a14="http://schemas.microsoft.com/office/drawing/2010/main">
          <mc:Choice Requires="a14">
            <p:sp>
              <p:nvSpPr>
                <p:cNvPr id="2" name="CaixaDeTexto 1"/>
                <p:cNvSpPr txBox="1"/>
                <p:nvPr/>
              </p:nvSpPr>
              <p:spPr bwMode="auto">
                <a:xfrm>
                  <a:off x="2123728" y="3933056"/>
                  <a:ext cx="1872208" cy="430887"/>
                </a:xfrm>
                <a:prstGeom prst="rect">
                  <a:avLst/>
                </a:prstGeom>
                <a:blipFill rotWithShape="0">
                  <a:blip r:embed="rId3"/>
                  <a:stretch>
                    <a:fillRect l="-1162" t="-2111" r="-498" b="-5013"/>
                  </a:stretch>
                </a:blipFill>
                <a:ln w="50800">
                  <a:solidFill>
                    <a:schemeClr val="accent6"/>
                  </a:solidFill>
                  <a:miter lim="800000"/>
                  <a:headEnd/>
                  <a:tailEnd/>
                </a:ln>
                <a:extLst/>
              </p:spPr>
              <p:txBody>
                <a:bodyPr wrap="square" rtlCol="0">
                  <a:spAutoFit/>
                </a:bodyPr>
                <a:lstStyle/>
                <a:p>
                  <a:r>
                    <a:rPr lang="pt-BR" sz="2200" dirty="0" smtClean="0"/>
                    <a:t>Cálculo de </a:t>
                  </a:r>
                  <a14:m>
                    <m:oMath xmlns:m="http://schemas.openxmlformats.org/officeDocument/2006/math">
                      <m:sSub>
                        <m:sSubPr>
                          <m:ctrlPr>
                            <a:rPr lang="pt-BR" sz="2200" b="0" i="1" smtClean="0">
                              <a:latin typeface="Cambria Math" panose="02040503050406030204" pitchFamily="18" charset="0"/>
                            </a:rPr>
                          </m:ctrlPr>
                        </m:sSubPr>
                        <m:e>
                          <m:r>
                            <a:rPr lang="pt-BR" sz="2200" i="1">
                              <a:latin typeface="Cambria Math" panose="02040503050406030204" pitchFamily="18" charset="0"/>
                            </a:rPr>
                            <m:t>𝐴</m:t>
                          </m:r>
                        </m:e>
                        <m:sub>
                          <m:r>
                            <a:rPr lang="pt-BR" sz="2200" b="0" i="1" smtClean="0">
                              <a:latin typeface="Cambria Math" panose="02040503050406030204" pitchFamily="18" charset="0"/>
                            </a:rPr>
                            <m:t>𝑀</m:t>
                          </m:r>
                        </m:sub>
                      </m:sSub>
                    </m:oMath>
                  </a14:m>
                  <a:endParaRPr lang="pt-BR" sz="2200" dirty="0"/>
                </a:p>
              </p:txBody>
            </p:sp>
          </mc:Choice>
          <mc:Fallback xmlns="">
            <p:sp>
              <p:nvSpPr>
                <p:cNvPr id="2" name="CaixaDeTexto 1"/>
                <p:cNvSpPr txBox="1">
                  <a:spLocks noRot="1" noChangeAspect="1" noMove="1" noResize="1" noEditPoints="1" noAdjustHandles="1" noChangeArrowheads="1" noChangeShapeType="1" noTextEdit="1"/>
                </p:cNvSpPr>
                <p:nvPr/>
              </p:nvSpPr>
              <p:spPr bwMode="auto">
                <a:xfrm>
                  <a:off x="2123728" y="3933056"/>
                  <a:ext cx="1872208" cy="430887"/>
                </a:xfrm>
                <a:prstGeom prst="rect">
                  <a:avLst/>
                </a:prstGeom>
                <a:blipFill rotWithShape="0">
                  <a:blip r:embed="rId4"/>
                  <a:stretch>
                    <a:fillRect l="-2848" t="-3797" b="-20253"/>
                  </a:stretch>
                </a:blipFill>
                <a:ln w="50800">
                  <a:solidFill>
                    <a:schemeClr val="accent6"/>
                  </a:solidFill>
                  <a:miter lim="800000"/>
                  <a:headEnd/>
                  <a:tailEnd/>
                </a:ln>
                <a:extLst/>
              </p:spPr>
              <p:txBody>
                <a:bodyPr/>
                <a:lstStyle/>
                <a:p>
                  <a:r>
                    <a:rPr lang="pt-BR">
                      <a:noFill/>
                    </a:rPr>
                    <a:t> </a:t>
                  </a:r>
                </a:p>
              </p:txBody>
            </p:sp>
          </mc:Fallback>
        </mc:AlternateContent>
        <p:cxnSp>
          <p:nvCxnSpPr>
            <p:cNvPr id="5" name="Conector de seta reta 4"/>
            <p:cNvCxnSpPr/>
            <p:nvPr/>
          </p:nvCxnSpPr>
          <p:spPr>
            <a:xfrm flipV="1">
              <a:off x="3635896" y="3356992"/>
              <a:ext cx="432048" cy="576064"/>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upo 7"/>
          <p:cNvGrpSpPr/>
          <p:nvPr/>
        </p:nvGrpSpPr>
        <p:grpSpPr>
          <a:xfrm>
            <a:off x="6660232" y="1844824"/>
            <a:ext cx="1872208" cy="864096"/>
            <a:chOff x="2123728" y="3933056"/>
            <a:chExt cx="1872208" cy="864096"/>
          </a:xfrm>
        </p:grpSpPr>
        <mc:AlternateContent xmlns:mc="http://schemas.openxmlformats.org/markup-compatibility/2006" xmlns:a14="http://schemas.microsoft.com/office/drawing/2010/main">
          <mc:Choice Requires="a14">
            <p:sp>
              <p:nvSpPr>
                <p:cNvPr id="9" name="CaixaDeTexto 8"/>
                <p:cNvSpPr txBox="1"/>
                <p:nvPr/>
              </p:nvSpPr>
              <p:spPr bwMode="auto">
                <a:xfrm>
                  <a:off x="2123728" y="3933056"/>
                  <a:ext cx="1872208" cy="458395"/>
                </a:xfrm>
                <a:prstGeom prst="rect">
                  <a:avLst/>
                </a:prstGeom>
                <a:blipFill rotWithShape="0">
                  <a:blip r:embed="rId3"/>
                  <a:stretch>
                    <a:fillRect l="-1162" t="-2111" r="-498" b="-5013"/>
                  </a:stretch>
                </a:blipFill>
                <a:ln w="50800">
                  <a:solidFill>
                    <a:schemeClr val="accent6"/>
                  </a:solidFill>
                  <a:miter lim="800000"/>
                  <a:headEnd/>
                  <a:tailEnd/>
                </a:ln>
                <a:extLst/>
              </p:spPr>
              <p:txBody>
                <a:bodyPr wrap="square" rtlCol="0">
                  <a:spAutoFit/>
                </a:bodyPr>
                <a:lstStyle/>
                <a:p>
                  <a:r>
                    <a:rPr lang="pt-BR" sz="2200" dirty="0" smtClean="0"/>
                    <a:t>Cálculo de </a:t>
                  </a:r>
                  <a14:m>
                    <m:oMath xmlns:m="http://schemas.openxmlformats.org/officeDocument/2006/math">
                      <m:sSub>
                        <m:sSubPr>
                          <m:ctrlPr>
                            <a:rPr lang="pt-BR" sz="2200" b="0" i="1" smtClean="0">
                              <a:latin typeface="Cambria Math" panose="02040503050406030204" pitchFamily="18" charset="0"/>
                            </a:rPr>
                          </m:ctrlPr>
                        </m:sSubPr>
                        <m:e>
                          <m:r>
                            <a:rPr lang="pt-BR" sz="2200" b="0" i="1" smtClean="0">
                              <a:latin typeface="Cambria Math" panose="02040503050406030204" pitchFamily="18" charset="0"/>
                              <a:ea typeface="Cambria Math" panose="02040503050406030204" pitchFamily="18" charset="0"/>
                            </a:rPr>
                            <m:t>𝜏</m:t>
                          </m:r>
                        </m:e>
                        <m:sub>
                          <m:r>
                            <a:rPr lang="pt-BR" sz="2200" b="0" i="1" smtClean="0">
                              <a:latin typeface="Cambria Math" panose="02040503050406030204" pitchFamily="18" charset="0"/>
                            </a:rPr>
                            <m:t>𝑔𝑠</m:t>
                          </m:r>
                        </m:sub>
                      </m:sSub>
                    </m:oMath>
                  </a14:m>
                  <a:endParaRPr lang="pt-BR" sz="2200" dirty="0"/>
                </a:p>
              </p:txBody>
            </p:sp>
          </mc:Choice>
          <mc:Fallback xmlns="">
            <p:sp>
              <p:nvSpPr>
                <p:cNvPr id="9" name="CaixaDeTexto 8"/>
                <p:cNvSpPr txBox="1">
                  <a:spLocks noRot="1" noChangeAspect="1" noMove="1" noResize="1" noEditPoints="1" noAdjustHandles="1" noChangeArrowheads="1" noChangeShapeType="1" noTextEdit="1"/>
                </p:cNvSpPr>
                <p:nvPr/>
              </p:nvSpPr>
              <p:spPr bwMode="auto">
                <a:xfrm>
                  <a:off x="2123728" y="3933056"/>
                  <a:ext cx="1872208" cy="458395"/>
                </a:xfrm>
                <a:prstGeom prst="rect">
                  <a:avLst/>
                </a:prstGeom>
                <a:blipFill rotWithShape="0">
                  <a:blip r:embed="rId5"/>
                  <a:stretch>
                    <a:fillRect l="-2857" t="-3614" b="-13253"/>
                  </a:stretch>
                </a:blipFill>
                <a:ln w="50800">
                  <a:solidFill>
                    <a:schemeClr val="accent6"/>
                  </a:solidFill>
                  <a:miter lim="800000"/>
                  <a:headEnd/>
                  <a:tailEnd/>
                </a:ln>
                <a:extLst/>
              </p:spPr>
              <p:txBody>
                <a:bodyPr/>
                <a:lstStyle/>
                <a:p>
                  <a:r>
                    <a:rPr lang="pt-BR">
                      <a:noFill/>
                    </a:rPr>
                    <a:t> </a:t>
                  </a:r>
                </a:p>
              </p:txBody>
            </p:sp>
          </mc:Fallback>
        </mc:AlternateContent>
        <p:cxnSp>
          <p:nvCxnSpPr>
            <p:cNvPr id="10" name="Conector de seta reta 9"/>
            <p:cNvCxnSpPr/>
            <p:nvPr/>
          </p:nvCxnSpPr>
          <p:spPr>
            <a:xfrm flipH="1">
              <a:off x="2411760" y="4363943"/>
              <a:ext cx="432048" cy="433209"/>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5364088" y="4077072"/>
            <a:ext cx="3312368" cy="576064"/>
            <a:chOff x="683568" y="3933056"/>
            <a:chExt cx="3312368" cy="576064"/>
          </a:xfrm>
        </p:grpSpPr>
        <mc:AlternateContent xmlns:mc="http://schemas.openxmlformats.org/markup-compatibility/2006" xmlns:a14="http://schemas.microsoft.com/office/drawing/2010/main">
          <mc:Choice Requires="a14">
            <p:sp>
              <p:nvSpPr>
                <p:cNvPr id="13" name="CaixaDeTexto 12"/>
                <p:cNvSpPr txBox="1"/>
                <p:nvPr/>
              </p:nvSpPr>
              <p:spPr bwMode="auto">
                <a:xfrm>
                  <a:off x="2123728" y="3933056"/>
                  <a:ext cx="1872208" cy="458395"/>
                </a:xfrm>
                <a:prstGeom prst="rect">
                  <a:avLst/>
                </a:prstGeom>
                <a:blipFill rotWithShape="0">
                  <a:blip r:embed="rId3"/>
                  <a:stretch>
                    <a:fillRect l="-1162" t="-2111" r="-498" b="-5013"/>
                  </a:stretch>
                </a:blipFill>
                <a:ln w="50800">
                  <a:solidFill>
                    <a:schemeClr val="accent6"/>
                  </a:solidFill>
                  <a:miter lim="800000"/>
                  <a:headEnd/>
                  <a:tailEnd/>
                </a:ln>
                <a:extLst/>
              </p:spPr>
              <p:txBody>
                <a:bodyPr wrap="square" rtlCol="0">
                  <a:spAutoFit/>
                </a:bodyPr>
                <a:lstStyle/>
                <a:p>
                  <a:r>
                    <a:rPr lang="pt-BR" sz="2200" dirty="0" smtClean="0"/>
                    <a:t>Cálculo de </a:t>
                  </a:r>
                  <a14:m>
                    <m:oMath xmlns:m="http://schemas.openxmlformats.org/officeDocument/2006/math">
                      <m:sSub>
                        <m:sSubPr>
                          <m:ctrlPr>
                            <a:rPr lang="pt-BR" sz="2200" b="0" i="1" smtClean="0">
                              <a:latin typeface="Cambria Math" panose="02040503050406030204" pitchFamily="18" charset="0"/>
                            </a:rPr>
                          </m:ctrlPr>
                        </m:sSubPr>
                        <m:e>
                          <m:r>
                            <a:rPr lang="pt-BR" sz="2200" b="0" i="1" smtClean="0">
                              <a:latin typeface="Cambria Math" panose="02040503050406030204" pitchFamily="18" charset="0"/>
                              <a:ea typeface="Cambria Math" panose="02040503050406030204" pitchFamily="18" charset="0"/>
                            </a:rPr>
                            <m:t>𝜏</m:t>
                          </m:r>
                        </m:e>
                        <m:sub>
                          <m:r>
                            <a:rPr lang="pt-BR" sz="2200" b="0" i="1" smtClean="0">
                              <a:latin typeface="Cambria Math" panose="02040503050406030204" pitchFamily="18" charset="0"/>
                            </a:rPr>
                            <m:t>𝑔𝑑</m:t>
                          </m:r>
                        </m:sub>
                      </m:sSub>
                    </m:oMath>
                  </a14:m>
                  <a:endParaRPr lang="pt-BR" sz="2200" dirty="0"/>
                </a:p>
              </p:txBody>
            </p:sp>
          </mc:Choice>
          <mc:Fallback xmlns="">
            <p:sp>
              <p:nvSpPr>
                <p:cNvPr id="13" name="CaixaDeTexto 12"/>
                <p:cNvSpPr txBox="1">
                  <a:spLocks noRot="1" noChangeAspect="1" noMove="1" noResize="1" noEditPoints="1" noAdjustHandles="1" noChangeArrowheads="1" noChangeShapeType="1" noTextEdit="1"/>
                </p:cNvSpPr>
                <p:nvPr/>
              </p:nvSpPr>
              <p:spPr bwMode="auto">
                <a:xfrm>
                  <a:off x="2123728" y="3933056"/>
                  <a:ext cx="1872208" cy="458395"/>
                </a:xfrm>
                <a:prstGeom prst="rect">
                  <a:avLst/>
                </a:prstGeom>
                <a:blipFill rotWithShape="0">
                  <a:blip r:embed="rId6"/>
                  <a:stretch>
                    <a:fillRect l="-2857" t="-3614" b="-13253"/>
                  </a:stretch>
                </a:blipFill>
                <a:ln w="50800">
                  <a:solidFill>
                    <a:schemeClr val="accent6"/>
                  </a:solidFill>
                  <a:miter lim="800000"/>
                  <a:headEnd/>
                  <a:tailEnd/>
                </a:ln>
                <a:extLst/>
              </p:spPr>
              <p:txBody>
                <a:bodyPr/>
                <a:lstStyle/>
                <a:p>
                  <a:r>
                    <a:rPr lang="pt-BR">
                      <a:noFill/>
                    </a:rPr>
                    <a:t> </a:t>
                  </a:r>
                </a:p>
              </p:txBody>
            </p:sp>
          </mc:Fallback>
        </mc:AlternateContent>
        <p:cxnSp>
          <p:nvCxnSpPr>
            <p:cNvPr id="14" name="Conector de seta reta 13"/>
            <p:cNvCxnSpPr/>
            <p:nvPr/>
          </p:nvCxnSpPr>
          <p:spPr>
            <a:xfrm flipH="1">
              <a:off x="683568" y="4162253"/>
              <a:ext cx="1423493" cy="346867"/>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CaixaDeTexto 14"/>
              <p:cNvSpPr txBox="1"/>
              <p:nvPr/>
            </p:nvSpPr>
            <p:spPr bwMode="auto">
              <a:xfrm>
                <a:off x="6348037" y="5229200"/>
                <a:ext cx="2304256" cy="890757"/>
              </a:xfrm>
              <a:prstGeom prst="rect">
                <a:avLst/>
              </a:prstGeom>
              <a:noFill/>
              <a:ln w="63500">
                <a:solidFill>
                  <a:srgbClr val="FF0000"/>
                </a:solidFill>
                <a:miter lim="800000"/>
                <a:headEnd/>
                <a:tailEnd/>
              </a:ln>
              <a:extLst/>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ea typeface="Cambria Math" panose="02040503050406030204" pitchFamily="18" charset="0"/>
                            </a:rPr>
                            <m:t>𝜔</m:t>
                          </m:r>
                        </m:e>
                        <m:sub>
                          <m:r>
                            <a:rPr lang="pt-BR" b="0" i="1" smtClean="0">
                              <a:solidFill>
                                <a:schemeClr val="tx1"/>
                              </a:solidFill>
                              <a:latin typeface="Cambria Math" panose="02040503050406030204" pitchFamily="18" charset="0"/>
                            </a:rPr>
                            <m:t>𝐻</m:t>
                          </m:r>
                        </m:sub>
                      </m:sSub>
                      <m:r>
                        <a:rPr lang="pt-BR" i="1" smtClean="0">
                          <a:solidFill>
                            <a:schemeClr val="tx1"/>
                          </a:solidFill>
                          <a:latin typeface="Cambria Math" panose="02040503050406030204" pitchFamily="18" charset="0"/>
                          <a:ea typeface="Cambria Math" panose="02040503050406030204" pitchFamily="18" charset="0"/>
                        </a:rPr>
                        <m:t>≅</m:t>
                      </m:r>
                      <m:f>
                        <m:fPr>
                          <m:ctrlPr>
                            <a:rPr lang="pt-BR" i="1" smtClean="0">
                              <a:solidFill>
                                <a:schemeClr val="tx1"/>
                              </a:solidFill>
                              <a:latin typeface="Cambria Math" panose="02040503050406030204" pitchFamily="18" charset="0"/>
                              <a:ea typeface="Cambria Math" panose="02040503050406030204" pitchFamily="18" charset="0"/>
                            </a:rPr>
                          </m:ctrlPr>
                        </m:fPr>
                        <m:num>
                          <m:r>
                            <a:rPr lang="pt-BR" b="0" i="1" smtClean="0">
                              <a:solidFill>
                                <a:schemeClr val="tx1"/>
                              </a:solidFill>
                              <a:latin typeface="Cambria Math" panose="02040503050406030204" pitchFamily="18" charset="0"/>
                              <a:ea typeface="Cambria Math" panose="02040503050406030204" pitchFamily="18" charset="0"/>
                            </a:rPr>
                            <m:t>1</m:t>
                          </m:r>
                        </m:num>
                        <m:den>
                          <m:sSub>
                            <m:sSubPr>
                              <m:ctrlPr>
                                <a:rPr lang="pt-BR" i="1" smtClean="0">
                                  <a:solidFill>
                                    <a:schemeClr val="tx1"/>
                                  </a:solidFill>
                                  <a:latin typeface="Cambria Math" panose="02040503050406030204" pitchFamily="18" charset="0"/>
                                  <a:ea typeface="Cambria Math" panose="02040503050406030204" pitchFamily="18" charset="0"/>
                                </a:rPr>
                              </m:ctrlPr>
                            </m:sSubPr>
                            <m:e>
                              <m:r>
                                <a:rPr lang="pt-BR" i="1" smtClean="0">
                                  <a:solidFill>
                                    <a:schemeClr val="tx1"/>
                                  </a:solidFill>
                                  <a:latin typeface="Cambria Math" panose="02040503050406030204" pitchFamily="18" charset="0"/>
                                  <a:ea typeface="Cambria Math" panose="02040503050406030204" pitchFamily="18" charset="0"/>
                                </a:rPr>
                                <m:t>𝜏</m:t>
                              </m:r>
                            </m:e>
                            <m:sub>
                              <m:r>
                                <a:rPr lang="pt-BR" b="0" i="1" smtClean="0">
                                  <a:solidFill>
                                    <a:schemeClr val="tx1"/>
                                  </a:solidFill>
                                  <a:latin typeface="Cambria Math" panose="02040503050406030204" pitchFamily="18" charset="0"/>
                                  <a:ea typeface="Cambria Math" panose="02040503050406030204" pitchFamily="18" charset="0"/>
                                </a:rPr>
                                <m:t>𝑔𝑠</m:t>
                              </m:r>
                            </m:sub>
                          </m:sSub>
                          <m:r>
                            <a:rPr lang="pt-BR" b="0" i="1" smtClean="0">
                              <a:solidFill>
                                <a:schemeClr val="tx1"/>
                              </a:solidFill>
                              <a:latin typeface="Cambria Math" panose="02040503050406030204" pitchFamily="18" charset="0"/>
                              <a:ea typeface="Cambria Math" panose="02040503050406030204" pitchFamily="18" charset="0"/>
                            </a:rPr>
                            <m:t>+</m:t>
                          </m:r>
                          <m:sSub>
                            <m:sSubPr>
                              <m:ctrlPr>
                                <a:rPr lang="pt-BR" b="0" i="1" smtClean="0">
                                  <a:solidFill>
                                    <a:schemeClr val="tx1"/>
                                  </a:solidFill>
                                  <a:latin typeface="Cambria Math" panose="02040503050406030204" pitchFamily="18" charset="0"/>
                                  <a:ea typeface="Cambria Math" panose="02040503050406030204" pitchFamily="18" charset="0"/>
                                </a:rPr>
                              </m:ctrlPr>
                            </m:sSubPr>
                            <m:e>
                              <m:r>
                                <a:rPr lang="pt-BR" b="0" i="1" smtClean="0">
                                  <a:solidFill>
                                    <a:schemeClr val="tx1"/>
                                  </a:solidFill>
                                  <a:latin typeface="Cambria Math" panose="02040503050406030204" pitchFamily="18" charset="0"/>
                                  <a:ea typeface="Cambria Math" panose="02040503050406030204" pitchFamily="18" charset="0"/>
                                </a:rPr>
                                <m:t>𝜏</m:t>
                              </m:r>
                            </m:e>
                            <m:sub>
                              <m:r>
                                <a:rPr lang="pt-BR" b="0" i="1" smtClean="0">
                                  <a:solidFill>
                                    <a:schemeClr val="tx1"/>
                                  </a:solidFill>
                                  <a:latin typeface="Cambria Math" panose="02040503050406030204" pitchFamily="18" charset="0"/>
                                  <a:ea typeface="Cambria Math" panose="02040503050406030204" pitchFamily="18" charset="0"/>
                                </a:rPr>
                                <m:t>𝑔𝑑</m:t>
                              </m:r>
                            </m:sub>
                          </m:sSub>
                        </m:den>
                      </m:f>
                    </m:oMath>
                  </m:oMathPara>
                </a14:m>
                <a:endParaRPr lang="pt-BR" dirty="0">
                  <a:solidFill>
                    <a:schemeClr val="tx1"/>
                  </a:solidFill>
                </a:endParaRPr>
              </a:p>
            </p:txBody>
          </p:sp>
        </mc:Choice>
        <mc:Fallback xmlns="">
          <p:sp>
            <p:nvSpPr>
              <p:cNvPr id="15" name="CaixaDeTexto 14"/>
              <p:cNvSpPr txBox="1">
                <a:spLocks noRot="1" noChangeAspect="1" noMove="1" noResize="1" noEditPoints="1" noAdjustHandles="1" noChangeArrowheads="1" noChangeShapeType="1" noTextEdit="1"/>
              </p:cNvSpPr>
              <p:nvPr/>
            </p:nvSpPr>
            <p:spPr bwMode="auto">
              <a:xfrm>
                <a:off x="6348037" y="5229200"/>
                <a:ext cx="2304256" cy="890757"/>
              </a:xfrm>
              <a:prstGeom prst="rect">
                <a:avLst/>
              </a:prstGeom>
              <a:blipFill rotWithShape="0">
                <a:blip r:embed="rId7"/>
                <a:stretch>
                  <a:fillRect/>
                </a:stretch>
              </a:blipFill>
              <a:ln w="63500">
                <a:solidFill>
                  <a:srgbClr val="FF0000"/>
                </a:solidFill>
                <a:miter lim="800000"/>
                <a:headEnd/>
                <a:tailEnd/>
              </a:ln>
              <a:extLst/>
            </p:spPr>
            <p:txBody>
              <a:bodyPr/>
              <a:lstStyle/>
              <a:p>
                <a:r>
                  <a:rPr lang="pt-BR">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aixaDeTexto 1"/>
          <p:cNvSpPr txBox="1">
            <a:spLocks noChangeArrowheads="1"/>
          </p:cNvSpPr>
          <p:nvPr/>
        </p:nvSpPr>
        <p:spPr bwMode="auto">
          <a:xfrm>
            <a:off x="1619250" y="1671638"/>
            <a:ext cx="7345363"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 typeface="Arial" panose="020B0604020202020204" pitchFamily="34" charset="0"/>
              <a:buChar char="•"/>
            </a:pPr>
            <a:r>
              <a:rPr lang="pt-BR" altLang="pt-BR" dirty="0">
                <a:solidFill>
                  <a:schemeClr val="bg1"/>
                </a:solidFill>
              </a:rPr>
              <a:t>A tecnologia de fabricação de circuitos integrados (Apêndice A) impõe restrições e oferece oportunidades para o projetista de circuitos.</a:t>
            </a:r>
          </a:p>
          <a:p>
            <a:pPr eaLnBrk="1" hangingPunct="1">
              <a:buFont typeface="Arial" panose="020B0604020202020204" pitchFamily="34" charset="0"/>
              <a:buChar char="•"/>
            </a:pPr>
            <a:r>
              <a:rPr lang="pt-BR" altLang="pt-BR" dirty="0">
                <a:solidFill>
                  <a:schemeClr val="bg1"/>
                </a:solidFill>
              </a:rPr>
              <a:t>Por exemplo, considerações de área da pastilha (</a:t>
            </a:r>
            <a:r>
              <a:rPr lang="pt-BR" altLang="pt-BR" i="1" dirty="0">
                <a:solidFill>
                  <a:schemeClr val="bg1"/>
                </a:solidFill>
              </a:rPr>
              <a:t>chip</a:t>
            </a:r>
            <a:r>
              <a:rPr lang="pt-BR" altLang="pt-BR" dirty="0">
                <a:solidFill>
                  <a:schemeClr val="bg1"/>
                </a:solidFill>
              </a:rPr>
              <a:t>) determinam que resistores de valores altos ou mesmo moderados devem ser evitados, mas fontes de corrente constante tornam-se facilmente disponíveis.</a:t>
            </a:r>
          </a:p>
          <a:p>
            <a:pPr eaLnBrk="1" hangingPunct="1">
              <a:buFont typeface="Arial" panose="020B0604020202020204" pitchFamily="34" charset="0"/>
              <a:buChar char="•"/>
            </a:pPr>
            <a:r>
              <a:rPr lang="pt-BR" altLang="pt-BR" dirty="0">
                <a:solidFill>
                  <a:schemeClr val="bg1"/>
                </a:solidFill>
              </a:rPr>
              <a:t>Grandes capacitores, como os usados nas seções 4.7 e 5.7 para acoplamento e desvio de sinais não podem ser usados, exceto como componentes externos à pastilha. Mesmo assim, poucos deles devem ser usados, senão o número de terminais da pastilha, e assim seu custo, </a:t>
            </a:r>
            <a:r>
              <a:rPr lang="pt-BR" altLang="pt-BR" dirty="0" smtClean="0">
                <a:solidFill>
                  <a:schemeClr val="bg1"/>
                </a:solidFill>
              </a:rPr>
              <a:t>aumenta </a:t>
            </a:r>
            <a:r>
              <a:rPr lang="pt-BR" altLang="pt-BR" dirty="0">
                <a:solidFill>
                  <a:schemeClr val="bg1"/>
                </a:solidFill>
              </a:rPr>
              <a:t>em demasia. </a:t>
            </a:r>
          </a:p>
        </p:txBody>
      </p:sp>
      <p:sp>
        <p:nvSpPr>
          <p:cNvPr id="6147" name="CaixaDeTexto 2"/>
          <p:cNvSpPr txBox="1">
            <a:spLocks noChangeArrowheads="1"/>
          </p:cNvSpPr>
          <p:nvPr/>
        </p:nvSpPr>
        <p:spPr bwMode="auto">
          <a:xfrm>
            <a:off x="1835150" y="981075"/>
            <a:ext cx="6985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pt-BR" altLang="pt-BR" sz="3200" b="1">
                <a:solidFill>
                  <a:schemeClr val="bg1"/>
                </a:solidFill>
              </a:rPr>
              <a:t>6.1 FILOSOFIA DE PROJETO DE CI</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255" y="2132856"/>
            <a:ext cx="7162800"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spaço Reservado para Conteúdo 2"/>
          <p:cNvSpPr txBox="1">
            <a:spLocks/>
          </p:cNvSpPr>
          <p:nvPr/>
        </p:nvSpPr>
        <p:spPr>
          <a:xfrm>
            <a:off x="1619672" y="692696"/>
            <a:ext cx="4536504" cy="504056"/>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b="1" dirty="0" smtClean="0">
                <a:solidFill>
                  <a:schemeClr val="bg1"/>
                </a:solidFill>
              </a:rPr>
              <a:t>6.4.4 O teorema de Miller</a:t>
            </a:r>
          </a:p>
        </p:txBody>
      </p:sp>
      <mc:AlternateContent xmlns:mc="http://schemas.openxmlformats.org/markup-compatibility/2006" xmlns:a14="http://schemas.microsoft.com/office/drawing/2010/main">
        <mc:Choice Requires="a14">
          <p:sp>
            <p:nvSpPr>
              <p:cNvPr id="4" name="Espaço Reservado para Conteúdo 2"/>
              <p:cNvSpPr txBox="1">
                <a:spLocks/>
              </p:cNvSpPr>
              <p:nvPr/>
            </p:nvSpPr>
            <p:spPr>
              <a:xfrm>
                <a:off x="1772072" y="1196752"/>
                <a:ext cx="7048400" cy="864096"/>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dirty="0" smtClean="0">
                    <a:solidFill>
                      <a:schemeClr val="bg1"/>
                    </a:solidFill>
                  </a:rPr>
                  <a:t>Na figura anterior havia uma capacitância </a:t>
                </a:r>
                <a14:m>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𝐶</m:t>
                        </m:r>
                      </m:e>
                      <m:sub>
                        <m:r>
                          <a:rPr lang="pt-BR" sz="2400" b="0" i="1" smtClean="0">
                            <a:solidFill>
                              <a:schemeClr val="bg1"/>
                            </a:solidFill>
                            <a:latin typeface="Cambria Math" panose="02040503050406030204" pitchFamily="18" charset="0"/>
                          </a:rPr>
                          <m:t>𝑔𝑑</m:t>
                        </m:r>
                      </m:sub>
                    </m:sSub>
                  </m:oMath>
                </a14:m>
                <a:r>
                  <a:rPr lang="pt-BR" sz="2400" dirty="0" smtClean="0">
                    <a:solidFill>
                      <a:schemeClr val="bg1"/>
                    </a:solidFill>
                  </a:rPr>
                  <a:t> entre a fonte e o dreno do MOSFET, como ilustrado abaixo.</a:t>
                </a:r>
              </a:p>
            </p:txBody>
          </p:sp>
        </mc:Choice>
        <mc:Fallback xmlns="">
          <p:sp>
            <p:nvSpPr>
              <p:cNvPr id="4" name="Espaço Reservado para Conteúdo 2"/>
              <p:cNvSpPr txBox="1">
                <a:spLocks noRot="1" noChangeAspect="1" noMove="1" noResize="1" noEditPoints="1" noAdjustHandles="1" noChangeArrowheads="1" noChangeShapeType="1" noTextEdit="1"/>
              </p:cNvSpPr>
              <p:nvPr/>
            </p:nvSpPr>
            <p:spPr>
              <a:xfrm>
                <a:off x="1772072" y="1196752"/>
                <a:ext cx="7048400" cy="864096"/>
              </a:xfrm>
              <a:prstGeom prst="rect">
                <a:avLst/>
              </a:prstGeom>
              <a:blipFill rotWithShape="0">
                <a:blip r:embed="rId3"/>
                <a:stretch>
                  <a:fillRect l="-1384" t="-5634" b="-14789"/>
                </a:stretch>
              </a:blipFill>
            </p:spPr>
            <p:txBody>
              <a:bodyPr/>
              <a:lstStyle/>
              <a:p>
                <a:r>
                  <a:rPr lang="pt-BR">
                    <a:noFill/>
                  </a:rPr>
                  <a:t> </a:t>
                </a:r>
              </a:p>
            </p:txBody>
          </p:sp>
        </mc:Fallback>
      </mc:AlternateContent>
      <p:sp>
        <p:nvSpPr>
          <p:cNvPr id="5" name="Espaço Reservado para Conteúdo 2"/>
          <p:cNvSpPr txBox="1">
            <a:spLocks/>
          </p:cNvSpPr>
          <p:nvPr/>
        </p:nvSpPr>
        <p:spPr>
          <a:xfrm>
            <a:off x="1742255" y="5085184"/>
            <a:ext cx="7048400" cy="1440160"/>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dirty="0" smtClean="0">
                <a:solidFill>
                  <a:schemeClr val="bg1"/>
                </a:solidFill>
              </a:rPr>
              <a:t>A impedância </a:t>
            </a:r>
            <a:r>
              <a:rPr lang="pt-BR" sz="2400" i="1" dirty="0" smtClean="0">
                <a:solidFill>
                  <a:schemeClr val="bg1"/>
                </a:solidFill>
              </a:rPr>
              <a:t>Z</a:t>
            </a:r>
            <a:r>
              <a:rPr lang="pt-BR" sz="2400" dirty="0" smtClean="0">
                <a:solidFill>
                  <a:schemeClr val="bg1"/>
                </a:solidFill>
              </a:rPr>
              <a:t> entre dois nós com tensões diferentes, como na parte (a) da figura acima, pode ser decomposta nas duas impedâncias </a:t>
            </a:r>
            <a:r>
              <a:rPr lang="pt-BR" sz="2400" i="1" dirty="0" smtClean="0">
                <a:solidFill>
                  <a:schemeClr val="bg1"/>
                </a:solidFill>
              </a:rPr>
              <a:t>Z</a:t>
            </a:r>
            <a:r>
              <a:rPr lang="pt-BR" sz="2400" baseline="-30000" dirty="0" smtClean="0">
                <a:solidFill>
                  <a:schemeClr val="bg1"/>
                </a:solidFill>
              </a:rPr>
              <a:t>1</a:t>
            </a:r>
            <a:r>
              <a:rPr lang="pt-BR" sz="2400" dirty="0" smtClean="0">
                <a:solidFill>
                  <a:schemeClr val="bg1"/>
                </a:solidFill>
              </a:rPr>
              <a:t> e </a:t>
            </a:r>
            <a:r>
              <a:rPr lang="pt-BR" sz="2400" i="1" dirty="0" smtClean="0">
                <a:solidFill>
                  <a:schemeClr val="bg1"/>
                </a:solidFill>
              </a:rPr>
              <a:t>Z</a:t>
            </a:r>
            <a:r>
              <a:rPr lang="pt-BR" sz="2400" baseline="-30000" dirty="0" smtClean="0">
                <a:solidFill>
                  <a:schemeClr val="bg1"/>
                </a:solidFill>
              </a:rPr>
              <a:t>2</a:t>
            </a:r>
            <a:r>
              <a:rPr lang="pt-BR" sz="2400" dirty="0" smtClean="0">
                <a:solidFill>
                  <a:schemeClr val="bg1"/>
                </a:solidFill>
              </a:rPr>
              <a:t> da parte (b) da figura, usando o </a:t>
            </a:r>
            <a:r>
              <a:rPr lang="pt-BR" sz="2400" b="1" dirty="0" smtClean="0">
                <a:solidFill>
                  <a:schemeClr val="bg1"/>
                </a:solidFill>
              </a:rPr>
              <a:t>Teorema de Miller</a:t>
            </a:r>
            <a:r>
              <a:rPr lang="pt-BR" sz="2400" dirty="0" smtClean="0">
                <a:solidFill>
                  <a:schemeClr val="bg1"/>
                </a:solidFill>
              </a:rPr>
              <a:t>.</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txBox="1">
            <a:spLocks/>
          </p:cNvSpPr>
          <p:nvPr/>
        </p:nvSpPr>
        <p:spPr>
          <a:xfrm>
            <a:off x="1619672" y="692696"/>
            <a:ext cx="4536504" cy="504056"/>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600" b="1" dirty="0" smtClean="0">
                <a:solidFill>
                  <a:schemeClr val="bg1"/>
                </a:solidFill>
              </a:rPr>
              <a:t>6.4.4 O teorema de Miller</a:t>
            </a:r>
          </a:p>
        </p:txBody>
      </p:sp>
      <mc:AlternateContent xmlns:mc="http://schemas.openxmlformats.org/markup-compatibility/2006" xmlns:a14="http://schemas.microsoft.com/office/drawing/2010/main">
        <mc:Choice Requires="a14">
          <p:sp>
            <p:nvSpPr>
              <p:cNvPr id="4" name="Espaço Reservado para Conteúdo 2"/>
              <p:cNvSpPr txBox="1">
                <a:spLocks/>
              </p:cNvSpPr>
              <p:nvPr/>
            </p:nvSpPr>
            <p:spPr>
              <a:xfrm>
                <a:off x="1772072" y="1196752"/>
                <a:ext cx="7048400" cy="5328592"/>
              </a:xfrm>
              <a:prstGeom prst="rect">
                <a:avLst/>
              </a:prstGeom>
              <a:ln>
                <a:noFill/>
                <a:prstDash val="soli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600" dirty="0" smtClean="0">
                    <a:solidFill>
                      <a:schemeClr val="bg1"/>
                    </a:solidFill>
                  </a:rPr>
                  <a:t>Na figura anterior temos que em ambas as partes as correntes saindo do nó 1 através de </a:t>
                </a:r>
                <a:r>
                  <a:rPr lang="pt-BR" sz="2600" i="1" dirty="0" smtClean="0">
                    <a:solidFill>
                      <a:schemeClr val="bg1"/>
                    </a:solidFill>
                  </a:rPr>
                  <a:t>Z</a:t>
                </a:r>
                <a:r>
                  <a:rPr lang="pt-BR" sz="2600" dirty="0" smtClean="0">
                    <a:solidFill>
                      <a:schemeClr val="bg1"/>
                    </a:solidFill>
                  </a:rPr>
                  <a:t> e de </a:t>
                </a:r>
                <a:r>
                  <a:rPr lang="pt-BR" sz="2600" i="1" dirty="0" smtClean="0">
                    <a:solidFill>
                      <a:schemeClr val="bg1"/>
                    </a:solidFill>
                  </a:rPr>
                  <a:t>Z</a:t>
                </a:r>
                <a:r>
                  <a:rPr lang="pt-BR" sz="2600" baseline="-30000" dirty="0" smtClean="0">
                    <a:solidFill>
                      <a:schemeClr val="bg1"/>
                    </a:solidFill>
                  </a:rPr>
                  <a:t>1</a:t>
                </a:r>
                <a:r>
                  <a:rPr lang="pt-BR" sz="2600" dirty="0" smtClean="0">
                    <a:solidFill>
                      <a:schemeClr val="bg1"/>
                    </a:solidFill>
                  </a:rPr>
                  <a:t> devem ser as mesmas (da mesma forma para o nó 2, considerando </a:t>
                </a:r>
                <a:r>
                  <a:rPr lang="pt-BR" sz="2600" i="1" dirty="0" smtClean="0">
                    <a:solidFill>
                      <a:schemeClr val="bg1"/>
                    </a:solidFill>
                  </a:rPr>
                  <a:t>Z</a:t>
                </a:r>
                <a:r>
                  <a:rPr lang="pt-BR" sz="2600" dirty="0" smtClean="0">
                    <a:solidFill>
                      <a:schemeClr val="bg1"/>
                    </a:solidFill>
                  </a:rPr>
                  <a:t> e </a:t>
                </a:r>
                <a:r>
                  <a:rPr lang="pt-BR" sz="2600" i="1" dirty="0" smtClean="0">
                    <a:solidFill>
                      <a:schemeClr val="bg1"/>
                    </a:solidFill>
                  </a:rPr>
                  <a:t>Z</a:t>
                </a:r>
                <a:r>
                  <a:rPr lang="pt-BR" sz="2600" baseline="-30000" dirty="0" smtClean="0">
                    <a:solidFill>
                      <a:schemeClr val="bg1"/>
                    </a:solidFill>
                  </a:rPr>
                  <a:t>2</a:t>
                </a:r>
                <a:r>
                  <a:rPr lang="pt-BR" sz="2600" dirty="0" smtClean="0">
                    <a:solidFill>
                      <a:schemeClr val="bg1"/>
                    </a:solidFill>
                  </a:rPr>
                  <a:t>. Também as tensões nos nós devem ser as mesmas (V</a:t>
                </a:r>
                <a:r>
                  <a:rPr lang="pt-BR" sz="2600" baseline="-30000" dirty="0" smtClean="0">
                    <a:solidFill>
                      <a:schemeClr val="bg1"/>
                    </a:solidFill>
                  </a:rPr>
                  <a:t>1</a:t>
                </a:r>
                <a:r>
                  <a:rPr lang="pt-BR" sz="2600" dirty="0" smtClean="0">
                    <a:solidFill>
                      <a:schemeClr val="bg1"/>
                    </a:solidFill>
                  </a:rPr>
                  <a:t> e V</a:t>
                </a:r>
                <a:r>
                  <a:rPr lang="pt-BR" sz="2600" baseline="-30000" dirty="0" smtClean="0">
                    <a:solidFill>
                      <a:schemeClr val="bg1"/>
                    </a:solidFill>
                  </a:rPr>
                  <a:t>2</a:t>
                </a:r>
                <a:r>
                  <a:rPr lang="pt-BR" sz="2600" dirty="0" smtClean="0">
                    <a:solidFill>
                      <a:schemeClr val="bg1"/>
                    </a:solidFill>
                  </a:rPr>
                  <a:t>). Assume-se que as tensões são tais que </a:t>
                </a:r>
                <a14:m>
                  <m:oMath xmlns:m="http://schemas.openxmlformats.org/officeDocument/2006/math">
                    <m:sSub>
                      <m:sSubPr>
                        <m:ctrlPr>
                          <a:rPr lang="pt-BR" sz="2600" i="1" smtClean="0">
                            <a:solidFill>
                              <a:schemeClr val="bg1"/>
                            </a:solidFill>
                            <a:latin typeface="Cambria Math" panose="02040503050406030204" pitchFamily="18" charset="0"/>
                          </a:rPr>
                        </m:ctrlPr>
                      </m:sSubPr>
                      <m:e>
                        <m:r>
                          <a:rPr lang="pt-BR" sz="2600" b="0" i="1" smtClean="0">
                            <a:solidFill>
                              <a:schemeClr val="bg1"/>
                            </a:solidFill>
                            <a:latin typeface="Cambria Math" panose="02040503050406030204" pitchFamily="18" charset="0"/>
                          </a:rPr>
                          <m:t>𝑉</m:t>
                        </m:r>
                      </m:e>
                      <m:sub>
                        <m:r>
                          <a:rPr lang="pt-BR" sz="2600" b="0" i="1" smtClean="0">
                            <a:solidFill>
                              <a:schemeClr val="bg1"/>
                            </a:solidFill>
                            <a:latin typeface="Cambria Math" panose="02040503050406030204" pitchFamily="18" charset="0"/>
                          </a:rPr>
                          <m:t>2</m:t>
                        </m:r>
                      </m:sub>
                    </m:sSub>
                    <m:r>
                      <a:rPr lang="pt-BR" sz="2600" b="0" i="1" smtClean="0">
                        <a:solidFill>
                          <a:schemeClr val="bg1"/>
                        </a:solidFill>
                        <a:latin typeface="Cambria Math" panose="02040503050406030204" pitchFamily="18" charset="0"/>
                      </a:rPr>
                      <m:t>=</m:t>
                    </m:r>
                    <m:r>
                      <a:rPr lang="pt-BR" sz="2600" b="0" i="1" smtClean="0">
                        <a:solidFill>
                          <a:schemeClr val="bg1"/>
                        </a:solidFill>
                        <a:latin typeface="Cambria Math" panose="02040503050406030204" pitchFamily="18" charset="0"/>
                      </a:rPr>
                      <m:t>𝐾</m:t>
                    </m:r>
                    <m:sSub>
                      <m:sSubPr>
                        <m:ctrlPr>
                          <a:rPr lang="pt-BR" sz="2600" b="0" i="1" smtClean="0">
                            <a:solidFill>
                              <a:schemeClr val="bg1"/>
                            </a:solidFill>
                            <a:latin typeface="Cambria Math" panose="02040503050406030204" pitchFamily="18" charset="0"/>
                          </a:rPr>
                        </m:ctrlPr>
                      </m:sSubPr>
                      <m:e>
                        <m:r>
                          <a:rPr lang="pt-BR" sz="2600" b="0" i="1" smtClean="0">
                            <a:solidFill>
                              <a:schemeClr val="bg1"/>
                            </a:solidFill>
                            <a:latin typeface="Cambria Math" panose="02040503050406030204" pitchFamily="18" charset="0"/>
                          </a:rPr>
                          <m:t>𝑉</m:t>
                        </m:r>
                      </m:e>
                      <m:sub>
                        <m:r>
                          <a:rPr lang="pt-BR" sz="2600" b="0" i="1" smtClean="0">
                            <a:solidFill>
                              <a:schemeClr val="bg1"/>
                            </a:solidFill>
                            <a:latin typeface="Cambria Math" panose="02040503050406030204" pitchFamily="18" charset="0"/>
                          </a:rPr>
                          <m:t>1</m:t>
                        </m:r>
                      </m:sub>
                    </m:sSub>
                  </m:oMath>
                </a14:m>
                <a:r>
                  <a:rPr lang="pt-BR" sz="2600" dirty="0" smtClean="0">
                    <a:solidFill>
                      <a:schemeClr val="bg1"/>
                    </a:solidFill>
                  </a:rPr>
                  <a:t>. </a:t>
                </a:r>
              </a:p>
              <a:p>
                <a14:m>
                  <m:oMath xmlns:m="http://schemas.openxmlformats.org/officeDocument/2006/math">
                    <m:sSub>
                      <m:sSubPr>
                        <m:ctrlPr>
                          <a:rPr lang="pt-BR" sz="2600" i="1" smtClean="0">
                            <a:solidFill>
                              <a:schemeClr val="bg1"/>
                            </a:solidFill>
                            <a:latin typeface="Cambria Math" panose="02040503050406030204" pitchFamily="18" charset="0"/>
                          </a:rPr>
                        </m:ctrlPr>
                      </m:sSubPr>
                      <m:e>
                        <m:r>
                          <a:rPr lang="pt-BR" sz="2600" b="0" i="1" smtClean="0">
                            <a:solidFill>
                              <a:schemeClr val="bg1"/>
                            </a:solidFill>
                            <a:latin typeface="Cambria Math" panose="02040503050406030204" pitchFamily="18" charset="0"/>
                          </a:rPr>
                          <m:t>𝐼</m:t>
                        </m:r>
                      </m:e>
                      <m:sub>
                        <m:r>
                          <a:rPr lang="pt-BR" sz="2600" b="0" i="1" smtClean="0">
                            <a:solidFill>
                              <a:schemeClr val="bg1"/>
                            </a:solidFill>
                            <a:latin typeface="Cambria Math" panose="02040503050406030204" pitchFamily="18" charset="0"/>
                          </a:rPr>
                          <m:t>1</m:t>
                        </m:r>
                      </m:sub>
                    </m:sSub>
                    <m:r>
                      <a:rPr lang="pt-BR" sz="2600" b="0" i="1" smtClean="0">
                        <a:solidFill>
                          <a:schemeClr val="bg1"/>
                        </a:solidFill>
                        <a:latin typeface="Cambria Math" panose="02040503050406030204" pitchFamily="18" charset="0"/>
                      </a:rPr>
                      <m:t>=</m:t>
                    </m:r>
                    <m:f>
                      <m:fPr>
                        <m:ctrlPr>
                          <a:rPr lang="pt-BR" sz="2600" b="0" i="1" smtClean="0">
                            <a:solidFill>
                              <a:schemeClr val="bg1"/>
                            </a:solidFill>
                            <a:latin typeface="Cambria Math" panose="02040503050406030204" pitchFamily="18" charset="0"/>
                          </a:rPr>
                        </m:ctrlPr>
                      </m:fPr>
                      <m:num>
                        <m:sSub>
                          <m:sSubPr>
                            <m:ctrlPr>
                              <a:rPr lang="pt-BR" sz="2600" b="0" i="1" smtClean="0">
                                <a:solidFill>
                                  <a:schemeClr val="bg1"/>
                                </a:solidFill>
                                <a:latin typeface="Cambria Math" panose="02040503050406030204" pitchFamily="18" charset="0"/>
                              </a:rPr>
                            </m:ctrlPr>
                          </m:sSubPr>
                          <m:e>
                            <m:r>
                              <a:rPr lang="pt-BR" sz="2600" b="0" i="1" smtClean="0">
                                <a:solidFill>
                                  <a:schemeClr val="bg1"/>
                                </a:solidFill>
                                <a:latin typeface="Cambria Math" panose="02040503050406030204" pitchFamily="18" charset="0"/>
                              </a:rPr>
                              <m:t>𝑉</m:t>
                            </m:r>
                          </m:e>
                          <m:sub>
                            <m:r>
                              <a:rPr lang="pt-BR" sz="2600" b="0" i="1" smtClean="0">
                                <a:solidFill>
                                  <a:schemeClr val="bg1"/>
                                </a:solidFill>
                                <a:latin typeface="Cambria Math" panose="02040503050406030204" pitchFamily="18" charset="0"/>
                              </a:rPr>
                              <m:t>1</m:t>
                            </m:r>
                          </m:sub>
                        </m:sSub>
                      </m:num>
                      <m:den>
                        <m:sSub>
                          <m:sSubPr>
                            <m:ctrlPr>
                              <a:rPr lang="pt-BR" sz="2600" i="1">
                                <a:solidFill>
                                  <a:schemeClr val="bg1"/>
                                </a:solidFill>
                                <a:latin typeface="Cambria Math" panose="02040503050406030204" pitchFamily="18" charset="0"/>
                              </a:rPr>
                            </m:ctrlPr>
                          </m:sSubPr>
                          <m:e>
                            <m:r>
                              <a:rPr lang="pt-BR" sz="2600" b="0" i="1" smtClean="0">
                                <a:solidFill>
                                  <a:schemeClr val="bg1"/>
                                </a:solidFill>
                                <a:latin typeface="Cambria Math" panose="02040503050406030204" pitchFamily="18" charset="0"/>
                              </a:rPr>
                              <m:t>𝑍</m:t>
                            </m:r>
                          </m:e>
                          <m:sub>
                            <m:r>
                              <a:rPr lang="pt-BR" sz="2600" i="1">
                                <a:solidFill>
                                  <a:schemeClr val="bg1"/>
                                </a:solidFill>
                                <a:latin typeface="Cambria Math" panose="02040503050406030204" pitchFamily="18" charset="0"/>
                              </a:rPr>
                              <m:t>1</m:t>
                            </m:r>
                          </m:sub>
                        </m:sSub>
                      </m:den>
                    </m:f>
                    <m:r>
                      <a:rPr lang="pt-BR" sz="2600" b="0" i="1" smtClean="0">
                        <a:solidFill>
                          <a:schemeClr val="bg1"/>
                        </a:solidFill>
                        <a:latin typeface="Cambria Math" panose="02040503050406030204" pitchFamily="18" charset="0"/>
                      </a:rPr>
                      <m:t>=</m:t>
                    </m:r>
                    <m:r>
                      <a:rPr lang="pt-BR" sz="2600" b="0" i="1" smtClean="0">
                        <a:solidFill>
                          <a:schemeClr val="bg1"/>
                        </a:solidFill>
                        <a:latin typeface="Cambria Math" panose="02040503050406030204" pitchFamily="18" charset="0"/>
                      </a:rPr>
                      <m:t>𝐼</m:t>
                    </m:r>
                    <m:r>
                      <a:rPr lang="pt-BR" sz="2600" b="0" i="1" smtClean="0">
                        <a:solidFill>
                          <a:schemeClr val="bg1"/>
                        </a:solidFill>
                        <a:latin typeface="Cambria Math" panose="02040503050406030204" pitchFamily="18" charset="0"/>
                      </a:rPr>
                      <m:t>=</m:t>
                    </m:r>
                    <m:d>
                      <m:dPr>
                        <m:ctrlPr>
                          <a:rPr lang="pt-BR" sz="2600" b="0" i="1" smtClean="0">
                            <a:solidFill>
                              <a:schemeClr val="bg1"/>
                            </a:solidFill>
                            <a:latin typeface="Cambria Math" panose="02040503050406030204" pitchFamily="18" charset="0"/>
                          </a:rPr>
                        </m:ctrlPr>
                      </m:dPr>
                      <m:e>
                        <m:f>
                          <m:fPr>
                            <m:ctrlPr>
                              <a:rPr lang="pt-BR" sz="2600" b="0" i="1" smtClean="0">
                                <a:solidFill>
                                  <a:schemeClr val="bg1"/>
                                </a:solidFill>
                                <a:latin typeface="Cambria Math" panose="02040503050406030204" pitchFamily="18" charset="0"/>
                              </a:rPr>
                            </m:ctrlPr>
                          </m:fPr>
                          <m:num>
                            <m:sSub>
                              <m:sSubPr>
                                <m:ctrlPr>
                                  <a:rPr lang="pt-BR" sz="2600" b="0" i="1" smtClean="0">
                                    <a:solidFill>
                                      <a:schemeClr val="bg1"/>
                                    </a:solidFill>
                                    <a:latin typeface="Cambria Math" panose="02040503050406030204" pitchFamily="18" charset="0"/>
                                  </a:rPr>
                                </m:ctrlPr>
                              </m:sSubPr>
                              <m:e>
                                <m:r>
                                  <a:rPr lang="pt-BR" sz="2600" b="0" i="1" smtClean="0">
                                    <a:solidFill>
                                      <a:schemeClr val="bg1"/>
                                    </a:solidFill>
                                    <a:latin typeface="Cambria Math" panose="02040503050406030204" pitchFamily="18" charset="0"/>
                                  </a:rPr>
                                  <m:t>𝑉</m:t>
                                </m:r>
                              </m:e>
                              <m:sub>
                                <m:r>
                                  <a:rPr lang="pt-BR" sz="2600" b="0" i="1" smtClean="0">
                                    <a:solidFill>
                                      <a:schemeClr val="bg1"/>
                                    </a:solidFill>
                                    <a:latin typeface="Cambria Math" panose="02040503050406030204" pitchFamily="18" charset="0"/>
                                  </a:rPr>
                                  <m:t>1</m:t>
                                </m:r>
                              </m:sub>
                            </m:sSub>
                            <m:r>
                              <a:rPr lang="pt-BR" sz="2600" b="0" i="1" smtClean="0">
                                <a:solidFill>
                                  <a:schemeClr val="bg1"/>
                                </a:solidFill>
                                <a:latin typeface="Cambria Math" panose="02040503050406030204" pitchFamily="18" charset="0"/>
                              </a:rPr>
                              <m:t>−</m:t>
                            </m:r>
                            <m:r>
                              <a:rPr lang="pt-BR" sz="2600" b="0" i="1" smtClean="0">
                                <a:solidFill>
                                  <a:schemeClr val="bg1"/>
                                </a:solidFill>
                                <a:latin typeface="Cambria Math" panose="02040503050406030204" pitchFamily="18" charset="0"/>
                              </a:rPr>
                              <m:t>𝐾</m:t>
                            </m:r>
                            <m:sSub>
                              <m:sSubPr>
                                <m:ctrlPr>
                                  <a:rPr lang="pt-BR" sz="2600" i="1">
                                    <a:solidFill>
                                      <a:schemeClr val="bg1"/>
                                    </a:solidFill>
                                    <a:latin typeface="Cambria Math" panose="02040503050406030204" pitchFamily="18" charset="0"/>
                                  </a:rPr>
                                </m:ctrlPr>
                              </m:sSubPr>
                              <m:e>
                                <m:r>
                                  <a:rPr lang="pt-BR" sz="2600" i="1">
                                    <a:solidFill>
                                      <a:schemeClr val="bg1"/>
                                    </a:solidFill>
                                    <a:latin typeface="Cambria Math" panose="02040503050406030204" pitchFamily="18" charset="0"/>
                                  </a:rPr>
                                  <m:t>𝑉</m:t>
                                </m:r>
                              </m:e>
                              <m:sub>
                                <m:r>
                                  <a:rPr lang="pt-BR" sz="2600" i="1">
                                    <a:solidFill>
                                      <a:schemeClr val="bg1"/>
                                    </a:solidFill>
                                    <a:latin typeface="Cambria Math" panose="02040503050406030204" pitchFamily="18" charset="0"/>
                                  </a:rPr>
                                  <m:t>1</m:t>
                                </m:r>
                              </m:sub>
                            </m:sSub>
                          </m:num>
                          <m:den>
                            <m:r>
                              <a:rPr lang="pt-BR" sz="2600" b="0" i="1" smtClean="0">
                                <a:solidFill>
                                  <a:schemeClr val="bg1"/>
                                </a:solidFill>
                                <a:latin typeface="Cambria Math" panose="02040503050406030204" pitchFamily="18" charset="0"/>
                              </a:rPr>
                              <m:t>𝑍</m:t>
                            </m:r>
                          </m:den>
                        </m:f>
                      </m:e>
                    </m:d>
                    <m:r>
                      <a:rPr lang="pt-BR" sz="2600" b="0" i="0" smtClean="0">
                        <a:solidFill>
                          <a:schemeClr val="bg1"/>
                        </a:solidFill>
                        <a:latin typeface="Cambria Math" panose="02040503050406030204" pitchFamily="18" charset="0"/>
                      </a:rPr>
                      <m:t>=</m:t>
                    </m:r>
                    <m:sSub>
                      <m:sSubPr>
                        <m:ctrlPr>
                          <a:rPr lang="pt-BR" sz="2600" b="0" i="1" smtClean="0">
                            <a:solidFill>
                              <a:schemeClr val="bg1"/>
                            </a:solidFill>
                            <a:latin typeface="Cambria Math" panose="02040503050406030204" pitchFamily="18" charset="0"/>
                          </a:rPr>
                        </m:ctrlPr>
                      </m:sSubPr>
                      <m:e>
                        <m:r>
                          <a:rPr lang="pt-BR" sz="2600" b="0" i="1" smtClean="0">
                            <a:solidFill>
                              <a:schemeClr val="bg1"/>
                            </a:solidFill>
                            <a:latin typeface="Cambria Math" panose="02040503050406030204" pitchFamily="18" charset="0"/>
                          </a:rPr>
                          <m:t>𝑉</m:t>
                        </m:r>
                      </m:e>
                      <m:sub>
                        <m:r>
                          <a:rPr lang="pt-BR" sz="2600" b="0" i="1" smtClean="0">
                            <a:solidFill>
                              <a:schemeClr val="bg1"/>
                            </a:solidFill>
                            <a:latin typeface="Cambria Math" panose="02040503050406030204" pitchFamily="18" charset="0"/>
                          </a:rPr>
                          <m:t>1</m:t>
                        </m:r>
                      </m:sub>
                    </m:sSub>
                    <m:d>
                      <m:dPr>
                        <m:ctrlPr>
                          <a:rPr lang="pt-BR" sz="2600" b="0" i="1" smtClean="0">
                            <a:solidFill>
                              <a:schemeClr val="bg1"/>
                            </a:solidFill>
                            <a:latin typeface="Cambria Math" panose="02040503050406030204" pitchFamily="18" charset="0"/>
                          </a:rPr>
                        </m:ctrlPr>
                      </m:dPr>
                      <m:e>
                        <m:f>
                          <m:fPr>
                            <m:ctrlPr>
                              <a:rPr lang="pt-BR" sz="2600" b="0" i="1" smtClean="0">
                                <a:solidFill>
                                  <a:schemeClr val="bg1"/>
                                </a:solidFill>
                                <a:latin typeface="Cambria Math" panose="02040503050406030204" pitchFamily="18" charset="0"/>
                              </a:rPr>
                            </m:ctrlPr>
                          </m:fPr>
                          <m:num>
                            <m:r>
                              <a:rPr lang="pt-BR" sz="2600" b="0" i="1" smtClean="0">
                                <a:solidFill>
                                  <a:schemeClr val="bg1"/>
                                </a:solidFill>
                                <a:latin typeface="Cambria Math" panose="02040503050406030204" pitchFamily="18" charset="0"/>
                              </a:rPr>
                              <m:t>1−</m:t>
                            </m:r>
                            <m:r>
                              <a:rPr lang="pt-BR" sz="2600" b="0" i="1" smtClean="0">
                                <a:solidFill>
                                  <a:schemeClr val="bg1"/>
                                </a:solidFill>
                                <a:latin typeface="Cambria Math" panose="02040503050406030204" pitchFamily="18" charset="0"/>
                              </a:rPr>
                              <m:t>𝐾</m:t>
                            </m:r>
                          </m:num>
                          <m:den>
                            <m:r>
                              <a:rPr lang="pt-BR" sz="2600" b="0" i="1" smtClean="0">
                                <a:solidFill>
                                  <a:schemeClr val="bg1"/>
                                </a:solidFill>
                                <a:latin typeface="Cambria Math" panose="02040503050406030204" pitchFamily="18" charset="0"/>
                              </a:rPr>
                              <m:t>𝑍</m:t>
                            </m:r>
                          </m:den>
                        </m:f>
                      </m:e>
                    </m:d>
                  </m:oMath>
                </a14:m>
                <a:r>
                  <a:rPr lang="pt-BR" sz="2600" dirty="0" smtClean="0">
                    <a:solidFill>
                      <a:schemeClr val="bg1"/>
                    </a:solidFill>
                  </a:rPr>
                  <a:t>. </a:t>
                </a:r>
                <a:br>
                  <a:rPr lang="pt-BR" sz="2600" dirty="0" smtClean="0">
                    <a:solidFill>
                      <a:schemeClr val="bg1"/>
                    </a:solidFill>
                  </a:rPr>
                </a:br>
                <a:r>
                  <a:rPr lang="pt-BR" sz="2600" dirty="0" smtClean="0">
                    <a:solidFill>
                      <a:schemeClr val="bg1"/>
                    </a:solidFill>
                  </a:rPr>
                  <a:t>Daí: </a:t>
                </a:r>
                <a14:m>
                  <m:oMath xmlns:m="http://schemas.openxmlformats.org/officeDocument/2006/math">
                    <m:sSub>
                      <m:sSubPr>
                        <m:ctrlPr>
                          <a:rPr lang="pt-BR" sz="2600" i="1" smtClean="0">
                            <a:solidFill>
                              <a:schemeClr val="bg1"/>
                            </a:solidFill>
                            <a:latin typeface="Cambria Math" panose="02040503050406030204" pitchFamily="18" charset="0"/>
                          </a:rPr>
                        </m:ctrlPr>
                      </m:sSubPr>
                      <m:e>
                        <m:r>
                          <a:rPr lang="pt-BR" sz="2600" b="0" i="1" smtClean="0">
                            <a:solidFill>
                              <a:schemeClr val="bg1"/>
                            </a:solidFill>
                            <a:latin typeface="Cambria Math" panose="02040503050406030204" pitchFamily="18" charset="0"/>
                          </a:rPr>
                          <m:t>𝑍</m:t>
                        </m:r>
                      </m:e>
                      <m:sub>
                        <m:r>
                          <a:rPr lang="pt-BR" sz="2600" b="0" i="1" smtClean="0">
                            <a:solidFill>
                              <a:schemeClr val="bg1"/>
                            </a:solidFill>
                            <a:latin typeface="Cambria Math" panose="02040503050406030204" pitchFamily="18" charset="0"/>
                          </a:rPr>
                          <m:t>1</m:t>
                        </m:r>
                      </m:sub>
                    </m:sSub>
                    <m:r>
                      <a:rPr lang="pt-BR" sz="2600" b="0" i="1" smtClean="0">
                        <a:solidFill>
                          <a:schemeClr val="bg1"/>
                        </a:solidFill>
                        <a:latin typeface="Cambria Math" panose="02040503050406030204" pitchFamily="18" charset="0"/>
                      </a:rPr>
                      <m:t>=</m:t>
                    </m:r>
                    <m:f>
                      <m:fPr>
                        <m:ctrlPr>
                          <a:rPr lang="pt-BR" sz="2600" b="0" i="1" smtClean="0">
                            <a:solidFill>
                              <a:schemeClr val="bg1"/>
                            </a:solidFill>
                            <a:latin typeface="Cambria Math" panose="02040503050406030204" pitchFamily="18" charset="0"/>
                          </a:rPr>
                        </m:ctrlPr>
                      </m:fPr>
                      <m:num>
                        <m:r>
                          <a:rPr lang="pt-BR" sz="2600" b="0" i="1" smtClean="0">
                            <a:solidFill>
                              <a:schemeClr val="bg1"/>
                            </a:solidFill>
                            <a:latin typeface="Cambria Math" panose="02040503050406030204" pitchFamily="18" charset="0"/>
                          </a:rPr>
                          <m:t>𝑍</m:t>
                        </m:r>
                      </m:num>
                      <m:den>
                        <m:r>
                          <a:rPr lang="pt-BR" sz="2600" b="0" i="1" smtClean="0">
                            <a:solidFill>
                              <a:schemeClr val="bg1"/>
                            </a:solidFill>
                            <a:latin typeface="Cambria Math" panose="02040503050406030204" pitchFamily="18" charset="0"/>
                          </a:rPr>
                          <m:t>1−</m:t>
                        </m:r>
                        <m:r>
                          <a:rPr lang="pt-BR" sz="2600" b="0" i="1" smtClean="0">
                            <a:solidFill>
                              <a:schemeClr val="bg1"/>
                            </a:solidFill>
                            <a:latin typeface="Cambria Math" panose="02040503050406030204" pitchFamily="18" charset="0"/>
                          </a:rPr>
                          <m:t>𝐾</m:t>
                        </m:r>
                      </m:den>
                    </m:f>
                  </m:oMath>
                </a14:m>
                <a:r>
                  <a:rPr lang="pt-BR" sz="2600" dirty="0" smtClean="0">
                    <a:solidFill>
                      <a:schemeClr val="bg1"/>
                    </a:solidFill>
                  </a:rPr>
                  <a:t>.</a:t>
                </a:r>
              </a:p>
              <a:p>
                <a14:m>
                  <m:oMath xmlns:m="http://schemas.openxmlformats.org/officeDocument/2006/math">
                    <m:sSub>
                      <m:sSubPr>
                        <m:ctrlPr>
                          <a:rPr lang="pt-BR" sz="2600" i="1">
                            <a:solidFill>
                              <a:schemeClr val="bg1"/>
                            </a:solidFill>
                            <a:latin typeface="Cambria Math" panose="02040503050406030204" pitchFamily="18" charset="0"/>
                          </a:rPr>
                        </m:ctrlPr>
                      </m:sSubPr>
                      <m:e>
                        <m:r>
                          <a:rPr lang="pt-BR" sz="2600" i="1">
                            <a:solidFill>
                              <a:schemeClr val="bg1"/>
                            </a:solidFill>
                            <a:latin typeface="Cambria Math" panose="02040503050406030204" pitchFamily="18" charset="0"/>
                          </a:rPr>
                          <m:t>𝐼</m:t>
                        </m:r>
                      </m:e>
                      <m:sub>
                        <m:r>
                          <a:rPr lang="pt-BR" sz="2600" b="0" i="1" smtClean="0">
                            <a:solidFill>
                              <a:schemeClr val="bg1"/>
                            </a:solidFill>
                            <a:latin typeface="Cambria Math" panose="02040503050406030204" pitchFamily="18" charset="0"/>
                          </a:rPr>
                          <m:t>2</m:t>
                        </m:r>
                      </m:sub>
                    </m:sSub>
                    <m:r>
                      <a:rPr lang="pt-BR" sz="2600" i="1">
                        <a:solidFill>
                          <a:schemeClr val="bg1"/>
                        </a:solidFill>
                        <a:latin typeface="Cambria Math" panose="02040503050406030204" pitchFamily="18" charset="0"/>
                      </a:rPr>
                      <m:t>=</m:t>
                    </m:r>
                    <m:f>
                      <m:fPr>
                        <m:ctrlPr>
                          <a:rPr lang="pt-BR" sz="2600" i="1">
                            <a:solidFill>
                              <a:schemeClr val="bg1"/>
                            </a:solidFill>
                            <a:latin typeface="Cambria Math" panose="02040503050406030204" pitchFamily="18" charset="0"/>
                          </a:rPr>
                        </m:ctrlPr>
                      </m:fPr>
                      <m:num>
                        <m:r>
                          <a:rPr lang="pt-BR" sz="2600" b="0" i="1" smtClean="0">
                            <a:solidFill>
                              <a:schemeClr val="bg1"/>
                            </a:solidFill>
                            <a:latin typeface="Cambria Math" panose="02040503050406030204" pitchFamily="18" charset="0"/>
                          </a:rPr>
                          <m:t>0−</m:t>
                        </m:r>
                        <m:sSub>
                          <m:sSubPr>
                            <m:ctrlPr>
                              <a:rPr lang="pt-BR" sz="2600" i="1" smtClean="0">
                                <a:solidFill>
                                  <a:schemeClr val="bg1"/>
                                </a:solidFill>
                                <a:latin typeface="Cambria Math" panose="02040503050406030204" pitchFamily="18" charset="0"/>
                              </a:rPr>
                            </m:ctrlPr>
                          </m:sSubPr>
                          <m:e>
                            <m:r>
                              <a:rPr lang="pt-BR" sz="2600" i="1">
                                <a:solidFill>
                                  <a:schemeClr val="bg1"/>
                                </a:solidFill>
                                <a:latin typeface="Cambria Math" panose="02040503050406030204" pitchFamily="18" charset="0"/>
                              </a:rPr>
                              <m:t>𝑉</m:t>
                            </m:r>
                          </m:e>
                          <m:sub>
                            <m:r>
                              <a:rPr lang="pt-BR" sz="2600" b="0" i="1" smtClean="0">
                                <a:solidFill>
                                  <a:schemeClr val="bg1"/>
                                </a:solidFill>
                                <a:latin typeface="Cambria Math" panose="02040503050406030204" pitchFamily="18" charset="0"/>
                              </a:rPr>
                              <m:t>2</m:t>
                            </m:r>
                          </m:sub>
                        </m:sSub>
                      </m:num>
                      <m:den>
                        <m:sSub>
                          <m:sSubPr>
                            <m:ctrlPr>
                              <a:rPr lang="pt-BR" sz="2600" i="1">
                                <a:solidFill>
                                  <a:schemeClr val="bg1"/>
                                </a:solidFill>
                                <a:latin typeface="Cambria Math" panose="02040503050406030204" pitchFamily="18" charset="0"/>
                              </a:rPr>
                            </m:ctrlPr>
                          </m:sSubPr>
                          <m:e>
                            <m:r>
                              <a:rPr lang="pt-BR" sz="2600" i="1">
                                <a:solidFill>
                                  <a:schemeClr val="bg1"/>
                                </a:solidFill>
                                <a:latin typeface="Cambria Math" panose="02040503050406030204" pitchFamily="18" charset="0"/>
                              </a:rPr>
                              <m:t>𝑍</m:t>
                            </m:r>
                          </m:e>
                          <m:sub>
                            <m:r>
                              <a:rPr lang="pt-BR" sz="2600" b="0" i="1" smtClean="0">
                                <a:solidFill>
                                  <a:schemeClr val="bg1"/>
                                </a:solidFill>
                                <a:latin typeface="Cambria Math" panose="02040503050406030204" pitchFamily="18" charset="0"/>
                              </a:rPr>
                              <m:t>2</m:t>
                            </m:r>
                          </m:sub>
                        </m:sSub>
                      </m:den>
                    </m:f>
                    <m:r>
                      <a:rPr lang="pt-BR" sz="2600" i="1">
                        <a:solidFill>
                          <a:schemeClr val="bg1"/>
                        </a:solidFill>
                        <a:latin typeface="Cambria Math" panose="02040503050406030204" pitchFamily="18" charset="0"/>
                      </a:rPr>
                      <m:t>=</m:t>
                    </m:r>
                    <m:f>
                      <m:fPr>
                        <m:ctrlPr>
                          <a:rPr lang="pt-BR" sz="2600" i="1" smtClean="0">
                            <a:solidFill>
                              <a:schemeClr val="bg1"/>
                            </a:solidFill>
                            <a:latin typeface="Cambria Math" panose="02040503050406030204" pitchFamily="18" charset="0"/>
                          </a:rPr>
                        </m:ctrlPr>
                      </m:fPr>
                      <m:num>
                        <m:r>
                          <a:rPr lang="pt-BR" sz="2600" b="0" i="1" smtClean="0">
                            <a:solidFill>
                              <a:schemeClr val="bg1"/>
                            </a:solidFill>
                            <a:latin typeface="Cambria Math" panose="02040503050406030204" pitchFamily="18" charset="0"/>
                          </a:rPr>
                          <m:t>−</m:t>
                        </m:r>
                        <m:r>
                          <a:rPr lang="pt-BR" sz="2600" b="0" i="1" smtClean="0">
                            <a:solidFill>
                              <a:schemeClr val="bg1"/>
                            </a:solidFill>
                            <a:latin typeface="Cambria Math" panose="02040503050406030204" pitchFamily="18" charset="0"/>
                          </a:rPr>
                          <m:t>𝐾</m:t>
                        </m:r>
                        <m:sSub>
                          <m:sSubPr>
                            <m:ctrlPr>
                              <a:rPr lang="pt-BR" sz="2600" b="0" i="1" smtClean="0">
                                <a:solidFill>
                                  <a:schemeClr val="bg1"/>
                                </a:solidFill>
                                <a:latin typeface="Cambria Math" panose="02040503050406030204" pitchFamily="18" charset="0"/>
                              </a:rPr>
                            </m:ctrlPr>
                          </m:sSubPr>
                          <m:e>
                            <m:r>
                              <a:rPr lang="pt-BR" sz="2600" b="0" i="1" smtClean="0">
                                <a:solidFill>
                                  <a:schemeClr val="bg1"/>
                                </a:solidFill>
                                <a:latin typeface="Cambria Math" panose="02040503050406030204" pitchFamily="18" charset="0"/>
                              </a:rPr>
                              <m:t>𝑉</m:t>
                            </m:r>
                          </m:e>
                          <m:sub>
                            <m:r>
                              <a:rPr lang="pt-BR" sz="2600" b="0" i="1" smtClean="0">
                                <a:solidFill>
                                  <a:schemeClr val="bg1"/>
                                </a:solidFill>
                                <a:latin typeface="Cambria Math" panose="02040503050406030204" pitchFamily="18" charset="0"/>
                              </a:rPr>
                              <m:t>1</m:t>
                            </m:r>
                          </m:sub>
                        </m:sSub>
                      </m:num>
                      <m:den>
                        <m:sSub>
                          <m:sSubPr>
                            <m:ctrlPr>
                              <a:rPr lang="pt-BR" sz="2600" i="1" smtClean="0">
                                <a:solidFill>
                                  <a:schemeClr val="bg1"/>
                                </a:solidFill>
                                <a:latin typeface="Cambria Math" panose="02040503050406030204" pitchFamily="18" charset="0"/>
                              </a:rPr>
                            </m:ctrlPr>
                          </m:sSubPr>
                          <m:e>
                            <m:r>
                              <a:rPr lang="pt-BR" sz="2600" b="0" i="1" smtClean="0">
                                <a:solidFill>
                                  <a:schemeClr val="bg1"/>
                                </a:solidFill>
                                <a:latin typeface="Cambria Math" panose="02040503050406030204" pitchFamily="18" charset="0"/>
                              </a:rPr>
                              <m:t>𝑍</m:t>
                            </m:r>
                          </m:e>
                          <m:sub>
                            <m:r>
                              <a:rPr lang="pt-BR" sz="2600" b="0" i="1" smtClean="0">
                                <a:solidFill>
                                  <a:schemeClr val="bg1"/>
                                </a:solidFill>
                                <a:latin typeface="Cambria Math" panose="02040503050406030204" pitchFamily="18" charset="0"/>
                              </a:rPr>
                              <m:t>2</m:t>
                            </m:r>
                          </m:sub>
                        </m:sSub>
                      </m:den>
                    </m:f>
                    <m:r>
                      <a:rPr lang="pt-BR" sz="2600" b="0" i="1" smtClean="0">
                        <a:solidFill>
                          <a:schemeClr val="bg1"/>
                        </a:solidFill>
                        <a:latin typeface="Cambria Math" panose="02040503050406030204" pitchFamily="18" charset="0"/>
                      </a:rPr>
                      <m:t>=</m:t>
                    </m:r>
                    <m:r>
                      <a:rPr lang="pt-BR" sz="2600" i="1">
                        <a:solidFill>
                          <a:schemeClr val="bg1"/>
                        </a:solidFill>
                        <a:latin typeface="Cambria Math" panose="02040503050406030204" pitchFamily="18" charset="0"/>
                      </a:rPr>
                      <m:t>𝐼</m:t>
                    </m:r>
                    <m:r>
                      <a:rPr lang="pt-BR" sz="2600" i="1">
                        <a:solidFill>
                          <a:schemeClr val="bg1"/>
                        </a:solidFill>
                        <a:latin typeface="Cambria Math" panose="02040503050406030204" pitchFamily="18" charset="0"/>
                      </a:rPr>
                      <m:t>=</m:t>
                    </m:r>
                    <m:d>
                      <m:dPr>
                        <m:ctrlPr>
                          <a:rPr lang="pt-BR" sz="2600" i="1">
                            <a:solidFill>
                              <a:schemeClr val="bg1"/>
                            </a:solidFill>
                            <a:latin typeface="Cambria Math" panose="02040503050406030204" pitchFamily="18" charset="0"/>
                          </a:rPr>
                        </m:ctrlPr>
                      </m:dPr>
                      <m:e>
                        <m:f>
                          <m:fPr>
                            <m:ctrlPr>
                              <a:rPr lang="pt-BR" sz="2600" i="1">
                                <a:solidFill>
                                  <a:schemeClr val="bg1"/>
                                </a:solidFill>
                                <a:latin typeface="Cambria Math" panose="02040503050406030204" pitchFamily="18" charset="0"/>
                              </a:rPr>
                            </m:ctrlPr>
                          </m:fPr>
                          <m:num>
                            <m:sSub>
                              <m:sSubPr>
                                <m:ctrlPr>
                                  <a:rPr lang="pt-BR" sz="2600" i="1">
                                    <a:solidFill>
                                      <a:schemeClr val="bg1"/>
                                    </a:solidFill>
                                    <a:latin typeface="Cambria Math" panose="02040503050406030204" pitchFamily="18" charset="0"/>
                                  </a:rPr>
                                </m:ctrlPr>
                              </m:sSubPr>
                              <m:e>
                                <m:r>
                                  <a:rPr lang="pt-BR" sz="2600" i="1">
                                    <a:solidFill>
                                      <a:schemeClr val="bg1"/>
                                    </a:solidFill>
                                    <a:latin typeface="Cambria Math" panose="02040503050406030204" pitchFamily="18" charset="0"/>
                                  </a:rPr>
                                  <m:t>𝑉</m:t>
                                </m:r>
                              </m:e>
                              <m:sub>
                                <m:r>
                                  <a:rPr lang="pt-BR" sz="2600" i="1">
                                    <a:solidFill>
                                      <a:schemeClr val="bg1"/>
                                    </a:solidFill>
                                    <a:latin typeface="Cambria Math" panose="02040503050406030204" pitchFamily="18" charset="0"/>
                                  </a:rPr>
                                  <m:t>1</m:t>
                                </m:r>
                              </m:sub>
                            </m:sSub>
                            <m:r>
                              <a:rPr lang="pt-BR" sz="2600" i="1">
                                <a:solidFill>
                                  <a:schemeClr val="bg1"/>
                                </a:solidFill>
                                <a:latin typeface="Cambria Math" panose="02040503050406030204" pitchFamily="18" charset="0"/>
                              </a:rPr>
                              <m:t>−</m:t>
                            </m:r>
                            <m:r>
                              <a:rPr lang="pt-BR" sz="2600" i="1">
                                <a:solidFill>
                                  <a:schemeClr val="bg1"/>
                                </a:solidFill>
                                <a:latin typeface="Cambria Math" panose="02040503050406030204" pitchFamily="18" charset="0"/>
                              </a:rPr>
                              <m:t>𝐾</m:t>
                            </m:r>
                            <m:sSub>
                              <m:sSubPr>
                                <m:ctrlPr>
                                  <a:rPr lang="pt-BR" sz="2600" i="1">
                                    <a:solidFill>
                                      <a:schemeClr val="bg1"/>
                                    </a:solidFill>
                                    <a:latin typeface="Cambria Math" panose="02040503050406030204" pitchFamily="18" charset="0"/>
                                  </a:rPr>
                                </m:ctrlPr>
                              </m:sSubPr>
                              <m:e>
                                <m:r>
                                  <a:rPr lang="pt-BR" sz="2600" i="1">
                                    <a:solidFill>
                                      <a:schemeClr val="bg1"/>
                                    </a:solidFill>
                                    <a:latin typeface="Cambria Math" panose="02040503050406030204" pitchFamily="18" charset="0"/>
                                  </a:rPr>
                                  <m:t>𝑉</m:t>
                                </m:r>
                              </m:e>
                              <m:sub>
                                <m:r>
                                  <a:rPr lang="pt-BR" sz="2600" i="1">
                                    <a:solidFill>
                                      <a:schemeClr val="bg1"/>
                                    </a:solidFill>
                                    <a:latin typeface="Cambria Math" panose="02040503050406030204" pitchFamily="18" charset="0"/>
                                  </a:rPr>
                                  <m:t>1</m:t>
                                </m:r>
                              </m:sub>
                            </m:sSub>
                          </m:num>
                          <m:den>
                            <m:r>
                              <a:rPr lang="pt-BR" sz="2600" i="1">
                                <a:solidFill>
                                  <a:schemeClr val="bg1"/>
                                </a:solidFill>
                                <a:latin typeface="Cambria Math" panose="02040503050406030204" pitchFamily="18" charset="0"/>
                              </a:rPr>
                              <m:t>𝑍</m:t>
                            </m:r>
                          </m:den>
                        </m:f>
                      </m:e>
                    </m:d>
                  </m:oMath>
                </a14:m>
                <a:r>
                  <a:rPr lang="pt-BR" sz="2600" dirty="0" smtClean="0">
                    <a:solidFill>
                      <a:schemeClr val="bg1"/>
                    </a:solidFill>
                  </a:rPr>
                  <a:t>. </a:t>
                </a:r>
                <a:br>
                  <a:rPr lang="pt-BR" sz="2600" dirty="0" smtClean="0">
                    <a:solidFill>
                      <a:schemeClr val="bg1"/>
                    </a:solidFill>
                  </a:rPr>
                </a:br>
                <a:r>
                  <a:rPr lang="pt-BR" sz="2600" dirty="0" smtClean="0">
                    <a:solidFill>
                      <a:schemeClr val="bg1"/>
                    </a:solidFill>
                  </a:rPr>
                  <a:t>Daí</a:t>
                </a:r>
                <a:r>
                  <a:rPr lang="pt-BR" sz="2600" dirty="0">
                    <a:solidFill>
                      <a:schemeClr val="bg1"/>
                    </a:solidFill>
                  </a:rPr>
                  <a:t>: </a:t>
                </a:r>
                <a14:m>
                  <m:oMath xmlns:m="http://schemas.openxmlformats.org/officeDocument/2006/math">
                    <m:sSub>
                      <m:sSubPr>
                        <m:ctrlPr>
                          <a:rPr lang="pt-BR" sz="2600" i="1">
                            <a:solidFill>
                              <a:schemeClr val="bg1"/>
                            </a:solidFill>
                            <a:latin typeface="Cambria Math" panose="02040503050406030204" pitchFamily="18" charset="0"/>
                          </a:rPr>
                        </m:ctrlPr>
                      </m:sSubPr>
                      <m:e>
                        <m:r>
                          <a:rPr lang="pt-BR" sz="2600" i="1">
                            <a:solidFill>
                              <a:schemeClr val="bg1"/>
                            </a:solidFill>
                            <a:latin typeface="Cambria Math" panose="02040503050406030204" pitchFamily="18" charset="0"/>
                          </a:rPr>
                          <m:t>𝑍</m:t>
                        </m:r>
                      </m:e>
                      <m:sub>
                        <m:r>
                          <a:rPr lang="pt-BR" sz="2600" b="0" i="1" smtClean="0">
                            <a:solidFill>
                              <a:schemeClr val="bg1"/>
                            </a:solidFill>
                            <a:latin typeface="Cambria Math" panose="02040503050406030204" pitchFamily="18" charset="0"/>
                          </a:rPr>
                          <m:t>2</m:t>
                        </m:r>
                      </m:sub>
                    </m:sSub>
                    <m:r>
                      <a:rPr lang="pt-BR" sz="2600" i="1">
                        <a:solidFill>
                          <a:schemeClr val="bg1"/>
                        </a:solidFill>
                        <a:latin typeface="Cambria Math" panose="02040503050406030204" pitchFamily="18" charset="0"/>
                      </a:rPr>
                      <m:t>=</m:t>
                    </m:r>
                    <m:f>
                      <m:fPr>
                        <m:ctrlPr>
                          <a:rPr lang="pt-BR" sz="2600" i="1">
                            <a:solidFill>
                              <a:schemeClr val="bg1"/>
                            </a:solidFill>
                            <a:latin typeface="Cambria Math" panose="02040503050406030204" pitchFamily="18" charset="0"/>
                          </a:rPr>
                        </m:ctrlPr>
                      </m:fPr>
                      <m:num>
                        <m:r>
                          <a:rPr lang="pt-BR" sz="2600" i="1">
                            <a:solidFill>
                              <a:schemeClr val="bg1"/>
                            </a:solidFill>
                            <a:latin typeface="Cambria Math" panose="02040503050406030204" pitchFamily="18" charset="0"/>
                          </a:rPr>
                          <m:t>𝑍</m:t>
                        </m:r>
                      </m:num>
                      <m:den>
                        <m:r>
                          <a:rPr lang="pt-BR" sz="2600" i="1">
                            <a:solidFill>
                              <a:schemeClr val="bg1"/>
                            </a:solidFill>
                            <a:latin typeface="Cambria Math" panose="02040503050406030204" pitchFamily="18" charset="0"/>
                          </a:rPr>
                          <m:t>1</m:t>
                        </m:r>
                        <m:r>
                          <a:rPr lang="pt-BR" sz="2600" b="0" i="1" smtClean="0">
                            <a:solidFill>
                              <a:schemeClr val="bg1"/>
                            </a:solidFill>
                            <a:latin typeface="Cambria Math" panose="02040503050406030204" pitchFamily="18" charset="0"/>
                          </a:rPr>
                          <m:t>−</m:t>
                        </m:r>
                        <m:f>
                          <m:fPr>
                            <m:ctrlPr>
                              <a:rPr lang="pt-BR" sz="2600" i="1" smtClean="0">
                                <a:solidFill>
                                  <a:schemeClr val="bg1"/>
                                </a:solidFill>
                                <a:latin typeface="Cambria Math" panose="02040503050406030204" pitchFamily="18" charset="0"/>
                              </a:rPr>
                            </m:ctrlPr>
                          </m:fPr>
                          <m:num>
                            <m:r>
                              <a:rPr lang="pt-BR" sz="2600" b="0" i="1" smtClean="0">
                                <a:solidFill>
                                  <a:schemeClr val="bg1"/>
                                </a:solidFill>
                                <a:latin typeface="Cambria Math" panose="02040503050406030204" pitchFamily="18" charset="0"/>
                              </a:rPr>
                              <m:t>1</m:t>
                            </m:r>
                          </m:num>
                          <m:den>
                            <m:r>
                              <a:rPr lang="pt-BR" sz="2600" b="0" i="1" smtClean="0">
                                <a:solidFill>
                                  <a:schemeClr val="bg1"/>
                                </a:solidFill>
                                <a:latin typeface="Cambria Math" panose="02040503050406030204" pitchFamily="18" charset="0"/>
                              </a:rPr>
                              <m:t>𝐾</m:t>
                            </m:r>
                          </m:den>
                        </m:f>
                      </m:den>
                    </m:f>
                  </m:oMath>
                </a14:m>
                <a:r>
                  <a:rPr lang="pt-BR" sz="2600" dirty="0" smtClean="0">
                    <a:solidFill>
                      <a:schemeClr val="bg1"/>
                    </a:solidFill>
                  </a:rPr>
                  <a:t>.</a:t>
                </a:r>
                <a:endParaRPr lang="pt-BR" sz="2600" dirty="0">
                  <a:solidFill>
                    <a:schemeClr val="bg1"/>
                  </a:solidFill>
                </a:endParaRPr>
              </a:p>
            </p:txBody>
          </p:sp>
        </mc:Choice>
        <mc:Fallback xmlns="">
          <p:sp>
            <p:nvSpPr>
              <p:cNvPr id="4" name="Espaço Reservado para Conteúdo 2"/>
              <p:cNvSpPr txBox="1">
                <a:spLocks noRot="1" noChangeAspect="1" noMove="1" noResize="1" noEditPoints="1" noAdjustHandles="1" noChangeArrowheads="1" noChangeShapeType="1" noTextEdit="1"/>
              </p:cNvSpPr>
              <p:nvPr/>
            </p:nvSpPr>
            <p:spPr>
              <a:xfrm>
                <a:off x="1772072" y="1196752"/>
                <a:ext cx="7048400" cy="5328592"/>
              </a:xfrm>
              <a:prstGeom prst="rect">
                <a:avLst/>
              </a:prstGeom>
              <a:blipFill rotWithShape="0">
                <a:blip r:embed="rId2"/>
                <a:stretch>
                  <a:fillRect l="-1384" t="-1030" r="-2336"/>
                </a:stretch>
              </a:blipFill>
              <a:ln>
                <a:noFill/>
                <a:prstDash val="solid"/>
              </a:ln>
            </p:spPr>
            <p:txBody>
              <a:bodyPr/>
              <a:lstStyle/>
              <a:p>
                <a:r>
                  <a:rPr lang="pt-BR">
                    <a:noFill/>
                  </a:rPr>
                  <a:t> </a:t>
                </a:r>
              </a:p>
            </p:txBody>
          </p:sp>
        </mc:Fallback>
      </mc:AlternateContent>
    </p:spTree>
    <p:extLst>
      <p:ext uri="{BB962C8B-B14F-4D97-AF65-F5344CB8AC3E}">
        <p14:creationId xmlns:p14="http://schemas.microsoft.com/office/powerpoint/2010/main" val="40211149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990600"/>
            <a:ext cx="386715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spaço Reservado para Conteúdo 2"/>
          <p:cNvSpPr txBox="1">
            <a:spLocks/>
          </p:cNvSpPr>
          <p:nvPr/>
        </p:nvSpPr>
        <p:spPr>
          <a:xfrm>
            <a:off x="1619672" y="476672"/>
            <a:ext cx="4536504" cy="504056"/>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b="1" dirty="0" smtClean="0">
                <a:solidFill>
                  <a:schemeClr val="bg1"/>
                </a:solidFill>
              </a:rPr>
              <a:t>Exemplo 6.7</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622028"/>
            <a:ext cx="7258050" cy="29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spaço Reservado para Conteúdo 2"/>
          <p:cNvSpPr txBox="1">
            <a:spLocks/>
          </p:cNvSpPr>
          <p:nvPr/>
        </p:nvSpPr>
        <p:spPr>
          <a:xfrm>
            <a:off x="1619672" y="764704"/>
            <a:ext cx="7272808" cy="936104"/>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b="1" dirty="0" smtClean="0">
                <a:solidFill>
                  <a:schemeClr val="bg1"/>
                </a:solidFill>
              </a:rPr>
              <a:t>6.5 OS AMPLIFICADORES FONTE COMUM E EMISSOR COMUM COM CARGA ATIVA</a:t>
            </a:r>
          </a:p>
        </p:txBody>
      </p:sp>
      <mc:AlternateContent xmlns:mc="http://schemas.openxmlformats.org/markup-compatibility/2006" xmlns:a14="http://schemas.microsoft.com/office/drawing/2010/main">
        <mc:Choice Requires="a14">
          <p:sp>
            <p:nvSpPr>
              <p:cNvPr id="4" name="Espaço Reservado para Conteúdo 2"/>
              <p:cNvSpPr txBox="1">
                <a:spLocks/>
              </p:cNvSpPr>
              <p:nvPr/>
            </p:nvSpPr>
            <p:spPr>
              <a:xfrm>
                <a:off x="1772072" y="4581128"/>
                <a:ext cx="7272808" cy="2016224"/>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200" dirty="0" smtClean="0">
                    <a:solidFill>
                      <a:schemeClr val="bg1"/>
                    </a:solidFill>
                  </a:rPr>
                  <a:t>Acima está o circuito mais básico de um amplificador em CI MOS. Ele consiste de um transistor MOS com fonte aterrada e resistor de dreno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𝑅</m:t>
                        </m:r>
                      </m:e>
                      <m:sub>
                        <m:r>
                          <a:rPr lang="pt-BR" sz="2200" b="0" i="1" smtClean="0">
                            <a:solidFill>
                              <a:schemeClr val="bg1"/>
                            </a:solidFill>
                            <a:latin typeface="Cambria Math" panose="02040503050406030204" pitchFamily="18" charset="0"/>
                          </a:rPr>
                          <m:t>𝐷</m:t>
                        </m:r>
                      </m:sub>
                    </m:sSub>
                  </m:oMath>
                </a14:m>
                <a:r>
                  <a:rPr lang="pt-BR" sz="2200" dirty="0" smtClean="0">
                    <a:solidFill>
                      <a:schemeClr val="bg1"/>
                    </a:solidFill>
                  </a:rPr>
                  <a:t> substituído por uma fonte de corrente constante </a:t>
                </a:r>
                <a14:m>
                  <m:oMath xmlns:m="http://schemas.openxmlformats.org/officeDocument/2006/math">
                    <m:r>
                      <a:rPr lang="pt-BR" sz="2200" b="0" i="1" smtClean="0">
                        <a:solidFill>
                          <a:schemeClr val="bg1"/>
                        </a:solidFill>
                        <a:latin typeface="Cambria Math" panose="02040503050406030204" pitchFamily="18" charset="0"/>
                      </a:rPr>
                      <m:t>𝐼</m:t>
                    </m:r>
                  </m:oMath>
                </a14:m>
                <a:r>
                  <a:rPr lang="pt-BR" sz="2200" dirty="0" smtClean="0">
                    <a:solidFill>
                      <a:schemeClr val="bg1"/>
                    </a:solidFill>
                  </a:rPr>
                  <a:t>. Como veremos, a carga como fonte de corrente pode ser implementada usando um transistor PMOS, e daí o circuito é dito com carga ativa.</a:t>
                </a:r>
              </a:p>
            </p:txBody>
          </p:sp>
        </mc:Choice>
        <mc:Fallback xmlns="">
          <p:sp>
            <p:nvSpPr>
              <p:cNvPr id="4" name="Espaço Reservado para Conteúdo 2"/>
              <p:cNvSpPr txBox="1">
                <a:spLocks noRot="1" noChangeAspect="1" noMove="1" noResize="1" noEditPoints="1" noAdjustHandles="1" noChangeArrowheads="1" noChangeShapeType="1" noTextEdit="1"/>
              </p:cNvSpPr>
              <p:nvPr/>
            </p:nvSpPr>
            <p:spPr>
              <a:xfrm>
                <a:off x="1772072" y="4581128"/>
                <a:ext cx="7272808" cy="2016224"/>
              </a:xfrm>
              <a:prstGeom prst="rect">
                <a:avLst/>
              </a:prstGeom>
              <a:blipFill rotWithShape="0">
                <a:blip r:embed="rId3"/>
                <a:stretch>
                  <a:fillRect l="-1090" t="-1813" r="-671" b="-10574"/>
                </a:stretch>
              </a:blipFill>
            </p:spPr>
            <p:txBody>
              <a:bodyPr/>
              <a:lstStyle/>
              <a:p>
                <a:r>
                  <a:rPr lang="pt-BR">
                    <a:noFill/>
                  </a:rPr>
                  <a:t> </a:t>
                </a:r>
              </a:p>
            </p:txBody>
          </p:sp>
        </mc:Fallback>
      </mc:AlternateContent>
      <p:grpSp>
        <p:nvGrpSpPr>
          <p:cNvPr id="14" name="Grupo 13"/>
          <p:cNvGrpSpPr/>
          <p:nvPr/>
        </p:nvGrpSpPr>
        <p:grpSpPr>
          <a:xfrm>
            <a:off x="2771800" y="1628800"/>
            <a:ext cx="2952328" cy="936104"/>
            <a:chOff x="2771800" y="1628800"/>
            <a:chExt cx="2952328" cy="936104"/>
          </a:xfrm>
        </p:grpSpPr>
        <p:sp>
          <p:nvSpPr>
            <p:cNvPr id="2" name="Retângulo 1"/>
            <p:cNvSpPr/>
            <p:nvPr/>
          </p:nvSpPr>
          <p:spPr>
            <a:xfrm>
              <a:off x="2771800" y="2132856"/>
              <a:ext cx="792088" cy="432048"/>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 name="CaixaDeTexto 4"/>
                <p:cNvSpPr txBox="1"/>
                <p:nvPr/>
              </p:nvSpPr>
              <p:spPr bwMode="auto">
                <a:xfrm>
                  <a:off x="3419872" y="1628800"/>
                  <a:ext cx="2304256" cy="400110"/>
                </a:xfrm>
                <a:prstGeom prst="rect">
                  <a:avLst/>
                </a:prstGeom>
                <a:solidFill>
                  <a:schemeClr val="accent1"/>
                </a:solidFill>
                <a:ln w="50800">
                  <a:solidFill>
                    <a:srgbClr val="000000"/>
                  </a:solidFill>
                  <a:miter lim="800000"/>
                  <a:headEnd/>
                  <a:tailEnd/>
                </a:ln>
                <a:extLst/>
              </p:spPr>
              <p:txBody>
                <a:bodyPr wrap="square" rtlCol="0">
                  <a:spAutoFit/>
                </a:bodyPr>
                <a:lstStyle/>
                <a:p>
                  <a:r>
                    <a:rPr lang="pt-BR" sz="2000" dirty="0" smtClean="0"/>
                    <a:t>Fonte ideal (</a:t>
                  </a:r>
                  <a14:m>
                    <m:oMath xmlns:m="http://schemas.openxmlformats.org/officeDocument/2006/math">
                      <m:r>
                        <a:rPr lang="pt-BR" sz="2000" b="0" i="1" smtClean="0">
                          <a:latin typeface="Cambria Math" panose="02040503050406030204" pitchFamily="18" charset="0"/>
                        </a:rPr>
                        <m:t>𝑅</m:t>
                      </m:r>
                      <m:r>
                        <a:rPr lang="pt-BR" sz="2000" b="0" i="1" smtClean="0">
                          <a:latin typeface="Cambria Math" panose="02040503050406030204" pitchFamily="18" charset="0"/>
                        </a:rPr>
                        <m:t>=∞</m:t>
                      </m:r>
                    </m:oMath>
                  </a14:m>
                  <a:r>
                    <a:rPr lang="pt-BR" sz="2000" dirty="0" smtClean="0"/>
                    <a:t>)</a:t>
                  </a:r>
                </a:p>
              </p:txBody>
            </p:sp>
          </mc:Choice>
          <mc:Fallback xmlns="">
            <p:sp>
              <p:nvSpPr>
                <p:cNvPr id="5" name="CaixaDeTexto 4"/>
                <p:cNvSpPr txBox="1">
                  <a:spLocks noRot="1" noChangeAspect="1" noMove="1" noResize="1" noEditPoints="1" noAdjustHandles="1" noChangeArrowheads="1" noChangeShapeType="1" noTextEdit="1"/>
                </p:cNvSpPr>
                <p:nvPr/>
              </p:nvSpPr>
              <p:spPr bwMode="auto">
                <a:xfrm>
                  <a:off x="3419872" y="1628800"/>
                  <a:ext cx="2304256" cy="400110"/>
                </a:xfrm>
                <a:prstGeom prst="rect">
                  <a:avLst/>
                </a:prstGeom>
                <a:blipFill rotWithShape="0">
                  <a:blip r:embed="rId4"/>
                  <a:stretch>
                    <a:fillRect l="-1554" t="-1351" r="-259" b="-17568"/>
                  </a:stretch>
                </a:blipFill>
                <a:ln w="50800">
                  <a:solidFill>
                    <a:srgbClr val="000000"/>
                  </a:solidFill>
                  <a:miter lim="800000"/>
                  <a:headEnd/>
                  <a:tailEnd/>
                </a:ln>
                <a:extLst/>
              </p:spPr>
              <p:txBody>
                <a:bodyPr/>
                <a:lstStyle/>
                <a:p>
                  <a:r>
                    <a:rPr lang="pt-BR">
                      <a:noFill/>
                    </a:rPr>
                    <a:t> </a:t>
                  </a:r>
                </a:p>
              </p:txBody>
            </p:sp>
          </mc:Fallback>
        </mc:AlternateContent>
        <p:cxnSp>
          <p:nvCxnSpPr>
            <p:cNvPr id="13" name="Conector de seta reta 12"/>
            <p:cNvCxnSpPr>
              <a:stCxn id="5" idx="2"/>
            </p:cNvCxnSpPr>
            <p:nvPr/>
          </p:nvCxnSpPr>
          <p:spPr>
            <a:xfrm flipH="1">
              <a:off x="3563888" y="2028910"/>
              <a:ext cx="1008112" cy="319970"/>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Espaço Reservado para Conteúdo 2"/>
              <p:cNvSpPr txBox="1">
                <a:spLocks/>
              </p:cNvSpPr>
              <p:nvPr/>
            </p:nvSpPr>
            <p:spPr>
              <a:xfrm>
                <a:off x="1763688" y="1052736"/>
                <a:ext cx="7272808" cy="5328592"/>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200" dirty="0" smtClean="0">
                    <a:solidFill>
                      <a:schemeClr val="bg1"/>
                    </a:solidFill>
                  </a:rPr>
                  <a:t>Por enquanto, assumiremos que o MOSFET está polarizado para trabalhar na região de saturação (observe-se que sua corrente de dreno é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𝐼</m:t>
                        </m:r>
                      </m:e>
                      <m:sub>
                        <m:r>
                          <a:rPr lang="pt-BR" sz="2200" b="0" i="1" smtClean="0">
                            <a:solidFill>
                              <a:schemeClr val="bg1"/>
                            </a:solidFill>
                            <a:latin typeface="Cambria Math" panose="02040503050406030204" pitchFamily="18" charset="0"/>
                          </a:rPr>
                          <m:t>𝐷</m:t>
                        </m:r>
                      </m:sub>
                    </m:sSub>
                    <m:r>
                      <a:rPr lang="pt-BR" sz="2200" b="0" i="1" smtClean="0">
                        <a:solidFill>
                          <a:schemeClr val="bg1"/>
                        </a:solidFill>
                        <a:latin typeface="Cambria Math" panose="02040503050406030204" pitchFamily="18" charset="0"/>
                      </a:rPr>
                      <m:t>=</m:t>
                    </m:r>
                    <m:r>
                      <a:rPr lang="pt-BR" sz="2200" b="0" i="1" smtClean="0">
                        <a:solidFill>
                          <a:schemeClr val="bg1"/>
                        </a:solidFill>
                        <a:latin typeface="Cambria Math" panose="02040503050406030204" pitchFamily="18" charset="0"/>
                      </a:rPr>
                      <m:t>𝐼</m:t>
                    </m:r>
                  </m:oMath>
                </a14:m>
                <a:r>
                  <a:rPr lang="pt-BR" sz="2200" dirty="0" smtClean="0">
                    <a:solidFill>
                      <a:schemeClr val="bg1"/>
                    </a:solidFill>
                  </a:rPr>
                  <a:t>). </a:t>
                </a:r>
              </a:p>
              <a:p>
                <a:r>
                  <a:rPr lang="pt-BR" sz="2200" dirty="0" smtClean="0">
                    <a:solidFill>
                      <a:schemeClr val="bg1"/>
                    </a:solidFill>
                  </a:rPr>
                  <a:t>A análise de pequenos sinais está ilustrada na parte (b) da figura. Ali é mostrado o circuito equivalente do transistor Q</a:t>
                </a:r>
                <a:r>
                  <a:rPr lang="pt-BR" sz="2200" baseline="-30000" dirty="0" smtClean="0">
                    <a:solidFill>
                      <a:schemeClr val="bg1"/>
                    </a:solidFill>
                  </a:rPr>
                  <a:t>1</a:t>
                </a:r>
                <a:r>
                  <a:rPr lang="pt-BR" sz="2200" dirty="0" smtClean="0">
                    <a:solidFill>
                      <a:schemeClr val="bg1"/>
                    </a:solidFill>
                  </a:rPr>
                  <a:t> com sua resistência de saída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𝑟</m:t>
                        </m:r>
                      </m:e>
                      <m:sub>
                        <m:r>
                          <a:rPr lang="pt-BR" sz="2200" b="0" i="1" smtClean="0">
                            <a:solidFill>
                              <a:schemeClr val="bg1"/>
                            </a:solidFill>
                            <a:latin typeface="Cambria Math" panose="02040503050406030204" pitchFamily="18" charset="0"/>
                          </a:rPr>
                          <m:t>𝑜</m:t>
                        </m:r>
                      </m:sub>
                    </m:sSub>
                  </m:oMath>
                </a14:m>
                <a:r>
                  <a:rPr lang="pt-BR" sz="2200" dirty="0" smtClean="0">
                    <a:solidFill>
                      <a:schemeClr val="bg1"/>
                    </a:solidFill>
                  </a:rPr>
                  <a:t>.</a:t>
                </a:r>
              </a:p>
              <a:p>
                <a:r>
                  <a:rPr lang="pt-BR" sz="2200" dirty="0" smtClean="0">
                    <a:solidFill>
                      <a:schemeClr val="bg1"/>
                    </a:solidFill>
                  </a:rPr>
                  <a:t>Desta figura se obtém:</a:t>
                </a:r>
                <a:br>
                  <a:rPr lang="pt-BR" sz="2200" dirty="0" smtClean="0">
                    <a:solidFill>
                      <a:schemeClr val="bg1"/>
                    </a:solidFill>
                  </a:rPr>
                </a:b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𝑅</m:t>
                        </m:r>
                      </m:e>
                      <m:sub>
                        <m:r>
                          <a:rPr lang="pt-BR" sz="2200" b="0" i="1" smtClean="0">
                            <a:solidFill>
                              <a:schemeClr val="bg1"/>
                            </a:solidFill>
                            <a:latin typeface="Cambria Math" panose="02040503050406030204" pitchFamily="18" charset="0"/>
                          </a:rPr>
                          <m:t>𝑖</m:t>
                        </m:r>
                      </m:sub>
                    </m:sSub>
                    <m:r>
                      <a:rPr lang="pt-BR" sz="2200" b="0" i="1" smtClean="0">
                        <a:solidFill>
                          <a:schemeClr val="bg1"/>
                        </a:solidFill>
                        <a:latin typeface="Cambria Math" panose="02040503050406030204" pitchFamily="18" charset="0"/>
                      </a:rPr>
                      <m:t>=</m:t>
                    </m:r>
                    <m:r>
                      <a:rPr lang="pt-BR" sz="2200" b="0" i="1" smtClean="0">
                        <a:solidFill>
                          <a:schemeClr val="bg1"/>
                        </a:solidFill>
                        <a:latin typeface="Cambria Math" panose="02040503050406030204" pitchFamily="18" charset="0"/>
                        <a:ea typeface="Cambria Math" panose="02040503050406030204" pitchFamily="18" charset="0"/>
                      </a:rPr>
                      <m:t>∞</m:t>
                    </m:r>
                  </m:oMath>
                </a14:m>
                <a:r>
                  <a:rPr lang="pt-BR" sz="2200" dirty="0" smtClean="0">
                    <a:solidFill>
                      <a:schemeClr val="bg1"/>
                    </a:solidFill>
                  </a:rPr>
                  <a:t/>
                </a:r>
                <a:br>
                  <a:rPr lang="pt-BR" sz="2200" dirty="0" smtClean="0">
                    <a:solidFill>
                      <a:schemeClr val="bg1"/>
                    </a:solidFill>
                  </a:rPr>
                </a:b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𝐴</m:t>
                        </m:r>
                      </m:e>
                      <m:sub>
                        <m:r>
                          <a:rPr lang="pt-BR" sz="2200" b="0" i="1" smtClean="0">
                            <a:solidFill>
                              <a:schemeClr val="bg1"/>
                            </a:solidFill>
                            <a:latin typeface="Cambria Math" panose="02040503050406030204" pitchFamily="18" charset="0"/>
                          </a:rPr>
                          <m:t>𝑣𝑜</m:t>
                        </m:r>
                      </m:sub>
                    </m:sSub>
                    <m:r>
                      <a:rPr lang="pt-BR" sz="2200" b="0" i="1" smtClean="0">
                        <a:solidFill>
                          <a:schemeClr val="bg1"/>
                        </a:solidFill>
                        <a:latin typeface="Cambria Math" panose="02040503050406030204" pitchFamily="18" charset="0"/>
                      </a:rPr>
                      <m:t>=−</m:t>
                    </m:r>
                    <m:sSub>
                      <m:sSubPr>
                        <m:ctrlPr>
                          <a:rPr lang="pt-BR" sz="2200" b="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𝑔</m:t>
                        </m:r>
                      </m:e>
                      <m:sub>
                        <m:r>
                          <a:rPr lang="pt-BR" sz="2200" b="0" i="1" smtClean="0">
                            <a:solidFill>
                              <a:schemeClr val="bg1"/>
                            </a:solidFill>
                            <a:latin typeface="Cambria Math" panose="02040503050406030204" pitchFamily="18" charset="0"/>
                          </a:rPr>
                          <m:t>𝑚</m:t>
                        </m:r>
                      </m:sub>
                    </m:sSub>
                    <m:sSub>
                      <m:sSubPr>
                        <m:ctrlPr>
                          <a:rPr lang="pt-BR" sz="2200" b="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𝑟</m:t>
                        </m:r>
                      </m:e>
                      <m:sub>
                        <m:r>
                          <a:rPr lang="pt-BR" sz="2200" b="0" i="1" smtClean="0">
                            <a:solidFill>
                              <a:schemeClr val="bg1"/>
                            </a:solidFill>
                            <a:latin typeface="Cambria Math" panose="02040503050406030204" pitchFamily="18" charset="0"/>
                          </a:rPr>
                          <m:t>𝑜</m:t>
                        </m:r>
                      </m:sub>
                    </m:sSub>
                  </m:oMath>
                </a14:m>
                <a:r>
                  <a:rPr lang="pt-BR" sz="2200" dirty="0" smtClean="0">
                    <a:solidFill>
                      <a:schemeClr val="bg1"/>
                    </a:solidFill>
                  </a:rPr>
                  <a:t/>
                </a:r>
                <a:br>
                  <a:rPr lang="pt-BR" sz="2200" dirty="0" smtClean="0">
                    <a:solidFill>
                      <a:schemeClr val="bg1"/>
                    </a:solidFill>
                  </a:rPr>
                </a:b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𝑅</m:t>
                        </m:r>
                      </m:e>
                      <m:sub>
                        <m:r>
                          <a:rPr lang="pt-BR" sz="2200" b="0" i="1" smtClean="0">
                            <a:solidFill>
                              <a:schemeClr val="bg1"/>
                            </a:solidFill>
                            <a:latin typeface="Cambria Math" panose="02040503050406030204" pitchFamily="18" charset="0"/>
                          </a:rPr>
                          <m:t>𝑜</m:t>
                        </m:r>
                      </m:sub>
                    </m:sSub>
                    <m:r>
                      <a:rPr lang="pt-BR" sz="2200" b="0" i="1" smtClean="0">
                        <a:solidFill>
                          <a:schemeClr val="bg1"/>
                        </a:solidFill>
                        <a:latin typeface="Cambria Math" panose="02040503050406030204" pitchFamily="18" charset="0"/>
                      </a:rPr>
                      <m:t>=</m:t>
                    </m:r>
                    <m:sSub>
                      <m:sSubPr>
                        <m:ctrlPr>
                          <a:rPr lang="pt-BR" sz="2200" b="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𝑟</m:t>
                        </m:r>
                      </m:e>
                      <m:sub>
                        <m:r>
                          <a:rPr lang="pt-BR" sz="2200" b="0" i="1" smtClean="0">
                            <a:solidFill>
                              <a:schemeClr val="bg1"/>
                            </a:solidFill>
                            <a:latin typeface="Cambria Math" panose="02040503050406030204" pitchFamily="18" charset="0"/>
                          </a:rPr>
                          <m:t>𝑜</m:t>
                        </m:r>
                      </m:sub>
                    </m:sSub>
                  </m:oMath>
                </a14:m>
                <a:r>
                  <a:rPr lang="pt-BR" sz="2200" dirty="0" smtClean="0">
                    <a:solidFill>
                      <a:schemeClr val="bg1"/>
                    </a:solidFill>
                  </a:rPr>
                  <a:t/>
                </a:r>
                <a:br>
                  <a:rPr lang="pt-BR" sz="2200" dirty="0" smtClean="0">
                    <a:solidFill>
                      <a:schemeClr val="bg1"/>
                    </a:solidFill>
                  </a:rPr>
                </a:br>
                <a:endParaRPr lang="pt-BR" sz="2200" dirty="0" smtClean="0">
                  <a:solidFill>
                    <a:schemeClr val="bg1"/>
                  </a:solidFill>
                </a:endParaRPr>
              </a:p>
              <a:p>
                <a:r>
                  <a:rPr lang="pt-BR" sz="2200" dirty="0" smtClean="0">
                    <a:solidFill>
                      <a:schemeClr val="bg1"/>
                    </a:solidFill>
                  </a:rPr>
                  <a:t>Observe-se que </a:t>
                </a:r>
                <a14:m>
                  <m:oMath xmlns:m="http://schemas.openxmlformats.org/officeDocument/2006/math">
                    <m:d>
                      <m:dPr>
                        <m:begChr m:val="|"/>
                        <m:endChr m:val="|"/>
                        <m:ctrlPr>
                          <a:rPr lang="pt-BR" sz="2200" i="1" smtClean="0">
                            <a:solidFill>
                              <a:schemeClr val="bg1"/>
                            </a:solidFill>
                            <a:latin typeface="Cambria Math" panose="02040503050406030204" pitchFamily="18" charset="0"/>
                          </a:rPr>
                        </m:ctrlPr>
                      </m:dPr>
                      <m:e>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𝐴</m:t>
                            </m:r>
                          </m:e>
                          <m:sub>
                            <m:r>
                              <a:rPr lang="pt-BR" sz="2200" b="0" i="1" smtClean="0">
                                <a:solidFill>
                                  <a:schemeClr val="bg1"/>
                                </a:solidFill>
                                <a:latin typeface="Cambria Math" panose="02040503050406030204" pitchFamily="18" charset="0"/>
                              </a:rPr>
                              <m:t>𝑣𝑜</m:t>
                            </m:r>
                          </m:sub>
                        </m:sSub>
                      </m:e>
                    </m:d>
                  </m:oMath>
                </a14:m>
                <a:r>
                  <a:rPr lang="pt-BR" sz="2200" dirty="0" smtClean="0">
                    <a:solidFill>
                      <a:schemeClr val="bg1"/>
                    </a:solidFill>
                  </a:rPr>
                  <a:t> é o máximo ganho possível, o ganho intrínseco do MOSFET. Se uma carga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𝑅</m:t>
                        </m:r>
                      </m:e>
                      <m:sub>
                        <m:r>
                          <a:rPr lang="pt-BR" sz="2200" b="0" i="1" smtClean="0">
                            <a:solidFill>
                              <a:schemeClr val="bg1"/>
                            </a:solidFill>
                            <a:latin typeface="Cambria Math" panose="02040503050406030204" pitchFamily="18" charset="0"/>
                          </a:rPr>
                          <m:t>𝐿</m:t>
                        </m:r>
                      </m:sub>
                    </m:sSub>
                  </m:oMath>
                </a14:m>
                <a:r>
                  <a:rPr lang="pt-BR" sz="2200" dirty="0" smtClean="0">
                    <a:solidFill>
                      <a:schemeClr val="bg1"/>
                    </a:solidFill>
                  </a:rPr>
                  <a:t> for utilizada, ela entrará em paralelo com a resistência de saída do MOSFET, gerando a carga efetiva </a:t>
                </a:r>
                <a14:m>
                  <m:oMath xmlns:m="http://schemas.openxmlformats.org/officeDocument/2006/math">
                    <m:sSubSup>
                      <m:sSubSupPr>
                        <m:ctrlPr>
                          <a:rPr lang="pt-BR" sz="2200" i="1" smtClean="0">
                            <a:solidFill>
                              <a:schemeClr val="bg1"/>
                            </a:solidFill>
                            <a:latin typeface="Cambria Math" panose="02040503050406030204" pitchFamily="18" charset="0"/>
                          </a:rPr>
                        </m:ctrlPr>
                      </m:sSubSupPr>
                      <m:e>
                        <m:r>
                          <a:rPr lang="pt-BR" sz="2200" b="0" i="1" smtClean="0">
                            <a:solidFill>
                              <a:schemeClr val="bg1"/>
                            </a:solidFill>
                            <a:latin typeface="Cambria Math" panose="02040503050406030204" pitchFamily="18" charset="0"/>
                          </a:rPr>
                          <m:t>𝑅</m:t>
                        </m:r>
                      </m:e>
                      <m:sub>
                        <m:r>
                          <a:rPr lang="pt-BR" sz="2200" b="0" i="1" smtClean="0">
                            <a:solidFill>
                              <a:schemeClr val="bg1"/>
                            </a:solidFill>
                            <a:latin typeface="Cambria Math" panose="02040503050406030204" pitchFamily="18" charset="0"/>
                          </a:rPr>
                          <m:t>𝐿</m:t>
                        </m:r>
                      </m:sub>
                      <m:sup>
                        <m:r>
                          <a:rPr lang="pt-BR" sz="2200" b="0" i="1" smtClean="0">
                            <a:solidFill>
                              <a:schemeClr val="bg1"/>
                            </a:solidFill>
                            <a:latin typeface="Cambria Math" panose="02040503050406030204" pitchFamily="18" charset="0"/>
                          </a:rPr>
                          <m:t>′</m:t>
                        </m:r>
                      </m:sup>
                    </m:sSubSup>
                    <m:r>
                      <a:rPr lang="pt-BR" sz="2200" b="0" i="1" smtClean="0">
                        <a:solidFill>
                          <a:schemeClr val="bg1"/>
                        </a:solidFill>
                        <a:latin typeface="Cambria Math" panose="02040503050406030204" pitchFamily="18" charset="0"/>
                      </a:rPr>
                      <m:t>=</m:t>
                    </m:r>
                    <m:sSub>
                      <m:sSubPr>
                        <m:ctrlPr>
                          <a:rPr lang="pt-BR" sz="2200" b="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𝑅</m:t>
                        </m:r>
                      </m:e>
                      <m:sub>
                        <m:r>
                          <a:rPr lang="pt-BR" sz="2200" b="0" i="1" smtClean="0">
                            <a:solidFill>
                              <a:schemeClr val="bg1"/>
                            </a:solidFill>
                            <a:latin typeface="Cambria Math" panose="02040503050406030204" pitchFamily="18" charset="0"/>
                          </a:rPr>
                          <m:t>𝐿</m:t>
                        </m:r>
                      </m:sub>
                    </m:sSub>
                    <m:d>
                      <m:dPr>
                        <m:begChr m:val="‖"/>
                        <m:endChr m:val=""/>
                        <m:ctrlPr>
                          <a:rPr lang="pt-BR" sz="2200" b="0" i="1" smtClean="0">
                            <a:solidFill>
                              <a:schemeClr val="bg1"/>
                            </a:solidFill>
                            <a:latin typeface="Cambria Math" panose="02040503050406030204" pitchFamily="18" charset="0"/>
                          </a:rPr>
                        </m:ctrlPr>
                      </m:dPr>
                      <m:e>
                        <m:sSub>
                          <m:sSubPr>
                            <m:ctrlPr>
                              <a:rPr lang="pt-BR" sz="2200" b="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𝑟</m:t>
                            </m:r>
                          </m:e>
                          <m:sub>
                            <m:r>
                              <a:rPr lang="pt-BR" sz="2200" b="0" i="1" smtClean="0">
                                <a:solidFill>
                                  <a:schemeClr val="bg1"/>
                                </a:solidFill>
                                <a:latin typeface="Cambria Math" panose="02040503050406030204" pitchFamily="18" charset="0"/>
                              </a:rPr>
                              <m:t>𝑜</m:t>
                            </m:r>
                          </m:sub>
                        </m:sSub>
                      </m:e>
                    </m:d>
                    <m:r>
                      <a:rPr lang="pt-BR" sz="2200" b="0" i="1" smtClean="0">
                        <a:solidFill>
                          <a:schemeClr val="bg1"/>
                        </a:solidFill>
                        <a:latin typeface="Cambria Math" panose="02040503050406030204" pitchFamily="18" charset="0"/>
                      </a:rPr>
                      <m:t>&lt;</m:t>
                    </m:r>
                    <m:sSub>
                      <m:sSubPr>
                        <m:ctrlPr>
                          <a:rPr lang="pt-BR" sz="2200" b="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𝑟</m:t>
                        </m:r>
                      </m:e>
                      <m:sub>
                        <m:r>
                          <a:rPr lang="pt-BR" sz="2200" b="0" i="1" smtClean="0">
                            <a:solidFill>
                              <a:schemeClr val="bg1"/>
                            </a:solidFill>
                            <a:latin typeface="Cambria Math" panose="02040503050406030204" pitchFamily="18" charset="0"/>
                          </a:rPr>
                          <m:t>𝑜</m:t>
                        </m:r>
                      </m:sub>
                    </m:sSub>
                  </m:oMath>
                </a14:m>
                <a:r>
                  <a:rPr lang="pt-BR" sz="2200" dirty="0" smtClean="0">
                    <a:solidFill>
                      <a:schemeClr val="bg1"/>
                    </a:solidFill>
                  </a:rPr>
                  <a:t>, e o ganho diminuirá.</a:t>
                </a:r>
              </a:p>
            </p:txBody>
          </p:sp>
        </mc:Choice>
        <mc:Fallback xmlns="">
          <p:sp>
            <p:nvSpPr>
              <p:cNvPr id="4" name="Espaço Reservado para Conteúdo 2"/>
              <p:cNvSpPr txBox="1">
                <a:spLocks noRot="1" noChangeAspect="1" noMove="1" noResize="1" noEditPoints="1" noAdjustHandles="1" noChangeArrowheads="1" noChangeShapeType="1" noTextEdit="1"/>
              </p:cNvSpPr>
              <p:nvPr/>
            </p:nvSpPr>
            <p:spPr>
              <a:xfrm>
                <a:off x="1763688" y="1052736"/>
                <a:ext cx="7272808" cy="5328592"/>
              </a:xfrm>
              <a:prstGeom prst="rect">
                <a:avLst/>
              </a:prstGeom>
              <a:blipFill rotWithShape="0">
                <a:blip r:embed="rId2"/>
                <a:stretch>
                  <a:fillRect l="-922" t="-801" r="-1341" b="-15904"/>
                </a:stretch>
              </a:blipFill>
            </p:spPr>
            <p:txBody>
              <a:bodyPr/>
              <a:lstStyle/>
              <a:p>
                <a:r>
                  <a:rPr lang="pt-BR">
                    <a:noFill/>
                  </a:rPr>
                  <a:t> </a:t>
                </a:r>
              </a:p>
            </p:txBody>
          </p:sp>
        </mc:Fallback>
      </mc:AlternateContent>
    </p:spTree>
    <p:extLst>
      <p:ext uri="{BB962C8B-B14F-4D97-AF65-F5344CB8AC3E}">
        <p14:creationId xmlns:p14="http://schemas.microsoft.com/office/powerpoint/2010/main" val="19608459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498" y="1628800"/>
            <a:ext cx="725805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spaço Reservado para Conteúdo 2"/>
          <p:cNvSpPr txBox="1">
            <a:spLocks/>
          </p:cNvSpPr>
          <p:nvPr/>
        </p:nvSpPr>
        <p:spPr>
          <a:xfrm>
            <a:off x="1619672" y="764704"/>
            <a:ext cx="7416824" cy="504056"/>
          </a:xfrm>
          <a:prstGeom prst="rect">
            <a:avLst/>
          </a:prstGeom>
        </p:spPr>
        <p:txBody>
          <a:bodyPr lIns="0" tIns="0" rIns="0" bIns="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b="1" dirty="0" smtClean="0">
                <a:solidFill>
                  <a:schemeClr val="bg1"/>
                </a:solidFill>
              </a:rPr>
              <a:t>6.5.2 Implementação CMOS do Amplificador </a:t>
            </a:r>
            <a:r>
              <a:rPr lang="pt-BR" sz="2400" b="1" dirty="0">
                <a:solidFill>
                  <a:schemeClr val="bg1"/>
                </a:solidFill>
              </a:rPr>
              <a:t>F</a:t>
            </a:r>
            <a:r>
              <a:rPr lang="pt-BR" sz="2400" b="1" dirty="0" smtClean="0">
                <a:solidFill>
                  <a:schemeClr val="bg1"/>
                </a:solidFill>
              </a:rPr>
              <a:t>onte </a:t>
            </a:r>
            <a:r>
              <a:rPr lang="pt-BR" sz="2400" b="1" dirty="0">
                <a:solidFill>
                  <a:schemeClr val="bg1"/>
                </a:solidFill>
              </a:rPr>
              <a:t>C</a:t>
            </a:r>
            <a:r>
              <a:rPr lang="pt-BR" sz="2400" b="1" dirty="0" smtClean="0">
                <a:solidFill>
                  <a:schemeClr val="bg1"/>
                </a:solidFill>
              </a:rPr>
              <a:t>omum</a:t>
            </a:r>
          </a:p>
        </p:txBody>
      </p:sp>
      <p:grpSp>
        <p:nvGrpSpPr>
          <p:cNvPr id="5" name="Grupo 4"/>
          <p:cNvGrpSpPr/>
          <p:nvPr/>
        </p:nvGrpSpPr>
        <p:grpSpPr>
          <a:xfrm>
            <a:off x="1547664" y="1668870"/>
            <a:ext cx="2808312" cy="1798607"/>
            <a:chOff x="1547664" y="1668870"/>
            <a:chExt cx="2808312" cy="1798607"/>
          </a:xfrm>
        </p:grpSpPr>
        <p:sp>
          <p:nvSpPr>
            <p:cNvPr id="2" name="Forma livre 1"/>
            <p:cNvSpPr/>
            <p:nvPr/>
          </p:nvSpPr>
          <p:spPr>
            <a:xfrm>
              <a:off x="2598345" y="1668870"/>
              <a:ext cx="1757631" cy="1798607"/>
            </a:xfrm>
            <a:custGeom>
              <a:avLst/>
              <a:gdLst>
                <a:gd name="connsiteX0" fmla="*/ 1240324 w 1964747"/>
                <a:gd name="connsiteY0" fmla="*/ 852943 h 1740182"/>
                <a:gd name="connsiteX1" fmla="*/ 1348966 w 1964747"/>
                <a:gd name="connsiteY1" fmla="*/ 789568 h 1740182"/>
                <a:gd name="connsiteX2" fmla="*/ 1466661 w 1964747"/>
                <a:gd name="connsiteY2" fmla="*/ 780515 h 1740182"/>
                <a:gd name="connsiteX3" fmla="*/ 1493821 w 1964747"/>
                <a:gd name="connsiteY3" fmla="*/ 771461 h 1740182"/>
                <a:gd name="connsiteX4" fmla="*/ 1548142 w 1964747"/>
                <a:gd name="connsiteY4" fmla="*/ 762408 h 1740182"/>
                <a:gd name="connsiteX5" fmla="*/ 1674891 w 1964747"/>
                <a:gd name="connsiteY5" fmla="*/ 735248 h 1740182"/>
                <a:gd name="connsiteX6" fmla="*/ 1702051 w 1964747"/>
                <a:gd name="connsiteY6" fmla="*/ 726194 h 1740182"/>
                <a:gd name="connsiteX7" fmla="*/ 1765425 w 1964747"/>
                <a:gd name="connsiteY7" fmla="*/ 717141 h 1740182"/>
                <a:gd name="connsiteX8" fmla="*/ 1855960 w 1964747"/>
                <a:gd name="connsiteY8" fmla="*/ 699034 h 1740182"/>
                <a:gd name="connsiteX9" fmla="*/ 1946495 w 1964747"/>
                <a:gd name="connsiteY9" fmla="*/ 680927 h 1740182"/>
                <a:gd name="connsiteX10" fmla="*/ 1964602 w 1964747"/>
                <a:gd name="connsiteY10" fmla="*/ 590392 h 1740182"/>
                <a:gd name="connsiteX11" fmla="*/ 1937441 w 1964747"/>
                <a:gd name="connsiteY11" fmla="*/ 382162 h 1740182"/>
                <a:gd name="connsiteX12" fmla="*/ 1919334 w 1964747"/>
                <a:gd name="connsiteY12" fmla="*/ 355002 h 1740182"/>
                <a:gd name="connsiteX13" fmla="*/ 1901227 w 1964747"/>
                <a:gd name="connsiteY13" fmla="*/ 318788 h 1740182"/>
                <a:gd name="connsiteX14" fmla="*/ 1828800 w 1964747"/>
                <a:gd name="connsiteY14" fmla="*/ 228254 h 1740182"/>
                <a:gd name="connsiteX15" fmla="*/ 1810693 w 1964747"/>
                <a:gd name="connsiteY15" fmla="*/ 192040 h 1740182"/>
                <a:gd name="connsiteX16" fmla="*/ 1783532 w 1964747"/>
                <a:gd name="connsiteY16" fmla="*/ 182986 h 1740182"/>
                <a:gd name="connsiteX17" fmla="*/ 1629623 w 1964747"/>
                <a:gd name="connsiteY17" fmla="*/ 173933 h 1740182"/>
                <a:gd name="connsiteX18" fmla="*/ 1575303 w 1964747"/>
                <a:gd name="connsiteY18" fmla="*/ 128665 h 1740182"/>
                <a:gd name="connsiteX19" fmla="*/ 1557196 w 1964747"/>
                <a:gd name="connsiteY19" fmla="*/ 101505 h 1740182"/>
                <a:gd name="connsiteX20" fmla="*/ 1530035 w 1964747"/>
                <a:gd name="connsiteY20" fmla="*/ 92452 h 1740182"/>
                <a:gd name="connsiteX21" fmla="*/ 1276538 w 1964747"/>
                <a:gd name="connsiteY21" fmla="*/ 65291 h 1740182"/>
                <a:gd name="connsiteX22" fmla="*/ 1231271 w 1964747"/>
                <a:gd name="connsiteY22" fmla="*/ 56238 h 1740182"/>
                <a:gd name="connsiteX23" fmla="*/ 1113576 w 1964747"/>
                <a:gd name="connsiteY23" fmla="*/ 29077 h 1740182"/>
                <a:gd name="connsiteX24" fmla="*/ 1059255 w 1964747"/>
                <a:gd name="connsiteY24" fmla="*/ 20024 h 1740182"/>
                <a:gd name="connsiteX25" fmla="*/ 869132 w 1964747"/>
                <a:gd name="connsiteY25" fmla="*/ 10970 h 1740182"/>
                <a:gd name="connsiteX26" fmla="*/ 615635 w 1964747"/>
                <a:gd name="connsiteY26" fmla="*/ 29077 h 1740182"/>
                <a:gd name="connsiteX27" fmla="*/ 588475 w 1964747"/>
                <a:gd name="connsiteY27" fmla="*/ 47184 h 1740182"/>
                <a:gd name="connsiteX28" fmla="*/ 525101 w 1964747"/>
                <a:gd name="connsiteY28" fmla="*/ 74345 h 1740182"/>
                <a:gd name="connsiteX29" fmla="*/ 371192 w 1964747"/>
                <a:gd name="connsiteY29" fmla="*/ 128665 h 1740182"/>
                <a:gd name="connsiteX30" fmla="*/ 271604 w 1964747"/>
                <a:gd name="connsiteY30" fmla="*/ 155826 h 1740182"/>
                <a:gd name="connsiteX31" fmla="*/ 262550 w 1964747"/>
                <a:gd name="connsiteY31" fmla="*/ 182986 h 1740182"/>
                <a:gd name="connsiteX32" fmla="*/ 208229 w 1964747"/>
                <a:gd name="connsiteY32" fmla="*/ 255414 h 1740182"/>
                <a:gd name="connsiteX33" fmla="*/ 181069 w 1964747"/>
                <a:gd name="connsiteY33" fmla="*/ 318788 h 1740182"/>
                <a:gd name="connsiteX34" fmla="*/ 153908 w 1964747"/>
                <a:gd name="connsiteY34" fmla="*/ 373109 h 1740182"/>
                <a:gd name="connsiteX35" fmla="*/ 144855 w 1964747"/>
                <a:gd name="connsiteY35" fmla="*/ 427430 h 1740182"/>
                <a:gd name="connsiteX36" fmla="*/ 135802 w 1964747"/>
                <a:gd name="connsiteY36" fmla="*/ 463644 h 1740182"/>
                <a:gd name="connsiteX37" fmla="*/ 126748 w 1964747"/>
                <a:gd name="connsiteY37" fmla="*/ 527018 h 1740182"/>
                <a:gd name="connsiteX38" fmla="*/ 108641 w 1964747"/>
                <a:gd name="connsiteY38" fmla="*/ 644713 h 1740182"/>
                <a:gd name="connsiteX39" fmla="*/ 90534 w 1964747"/>
                <a:gd name="connsiteY39" fmla="*/ 699034 h 1740182"/>
                <a:gd name="connsiteX40" fmla="*/ 72427 w 1964747"/>
                <a:gd name="connsiteY40" fmla="*/ 753355 h 1740182"/>
                <a:gd name="connsiteX41" fmla="*/ 63374 w 1964747"/>
                <a:gd name="connsiteY41" fmla="*/ 789568 h 1740182"/>
                <a:gd name="connsiteX42" fmla="*/ 45267 w 1964747"/>
                <a:gd name="connsiteY42" fmla="*/ 843889 h 1740182"/>
                <a:gd name="connsiteX43" fmla="*/ 36213 w 1964747"/>
                <a:gd name="connsiteY43" fmla="*/ 871050 h 1740182"/>
                <a:gd name="connsiteX44" fmla="*/ 18106 w 1964747"/>
                <a:gd name="connsiteY44" fmla="*/ 952531 h 1740182"/>
                <a:gd name="connsiteX45" fmla="*/ 0 w 1964747"/>
                <a:gd name="connsiteY45" fmla="*/ 1142654 h 1740182"/>
                <a:gd name="connsiteX46" fmla="*/ 18106 w 1964747"/>
                <a:gd name="connsiteY46" fmla="*/ 1323723 h 1740182"/>
                <a:gd name="connsiteX47" fmla="*/ 45267 w 1964747"/>
                <a:gd name="connsiteY47" fmla="*/ 1387097 h 1740182"/>
                <a:gd name="connsiteX48" fmla="*/ 63374 w 1964747"/>
                <a:gd name="connsiteY48" fmla="*/ 1450471 h 1740182"/>
                <a:gd name="connsiteX49" fmla="*/ 72427 w 1964747"/>
                <a:gd name="connsiteY49" fmla="*/ 1486685 h 1740182"/>
                <a:gd name="connsiteX50" fmla="*/ 117695 w 1964747"/>
                <a:gd name="connsiteY50" fmla="*/ 1559113 h 1740182"/>
                <a:gd name="connsiteX51" fmla="*/ 208229 w 1964747"/>
                <a:gd name="connsiteY51" fmla="*/ 1703968 h 1740182"/>
                <a:gd name="connsiteX52" fmla="*/ 262550 w 1964747"/>
                <a:gd name="connsiteY52" fmla="*/ 1731129 h 1740182"/>
                <a:gd name="connsiteX53" fmla="*/ 334978 w 1964747"/>
                <a:gd name="connsiteY53" fmla="*/ 1740182 h 1740182"/>
                <a:gd name="connsiteX54" fmla="*/ 516047 w 1964747"/>
                <a:gd name="connsiteY54" fmla="*/ 1722075 h 1740182"/>
                <a:gd name="connsiteX55" fmla="*/ 579421 w 1964747"/>
                <a:gd name="connsiteY55" fmla="*/ 1713022 h 1740182"/>
                <a:gd name="connsiteX56" fmla="*/ 606582 w 1964747"/>
                <a:gd name="connsiteY56" fmla="*/ 1694915 h 1740182"/>
                <a:gd name="connsiteX57" fmla="*/ 669956 w 1964747"/>
                <a:gd name="connsiteY57" fmla="*/ 1586273 h 1740182"/>
                <a:gd name="connsiteX58" fmla="*/ 688063 w 1964747"/>
                <a:gd name="connsiteY58" fmla="*/ 1550059 h 1740182"/>
                <a:gd name="connsiteX59" fmla="*/ 724277 w 1964747"/>
                <a:gd name="connsiteY59" fmla="*/ 1486685 h 1740182"/>
                <a:gd name="connsiteX60" fmla="*/ 742384 w 1964747"/>
                <a:gd name="connsiteY60" fmla="*/ 1441418 h 1740182"/>
                <a:gd name="connsiteX61" fmla="*/ 751437 w 1964747"/>
                <a:gd name="connsiteY61" fmla="*/ 1405204 h 1740182"/>
                <a:gd name="connsiteX62" fmla="*/ 769544 w 1964747"/>
                <a:gd name="connsiteY62" fmla="*/ 1378044 h 1740182"/>
                <a:gd name="connsiteX63" fmla="*/ 787651 w 1964747"/>
                <a:gd name="connsiteY63" fmla="*/ 1305616 h 1740182"/>
                <a:gd name="connsiteX64" fmla="*/ 805758 w 1964747"/>
                <a:gd name="connsiteY64" fmla="*/ 1278455 h 1740182"/>
                <a:gd name="connsiteX65" fmla="*/ 814811 w 1964747"/>
                <a:gd name="connsiteY65" fmla="*/ 1251295 h 1740182"/>
                <a:gd name="connsiteX66" fmla="*/ 823865 w 1964747"/>
                <a:gd name="connsiteY66" fmla="*/ 1206028 h 1740182"/>
                <a:gd name="connsiteX67" fmla="*/ 851025 w 1964747"/>
                <a:gd name="connsiteY67" fmla="*/ 1160760 h 1740182"/>
                <a:gd name="connsiteX68" fmla="*/ 887239 w 1964747"/>
                <a:gd name="connsiteY68" fmla="*/ 1088333 h 1740182"/>
                <a:gd name="connsiteX69" fmla="*/ 1023041 w 1964747"/>
                <a:gd name="connsiteY69" fmla="*/ 997798 h 1740182"/>
                <a:gd name="connsiteX70" fmla="*/ 1186004 w 1964747"/>
                <a:gd name="connsiteY70" fmla="*/ 898210 h 1740182"/>
                <a:gd name="connsiteX71" fmla="*/ 1240324 w 1964747"/>
                <a:gd name="connsiteY71" fmla="*/ 852943 h 174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964747" h="1740182">
                  <a:moveTo>
                    <a:pt x="1240324" y="852943"/>
                  </a:moveTo>
                  <a:cubicBezTo>
                    <a:pt x="1267484" y="834836"/>
                    <a:pt x="1309035" y="802346"/>
                    <a:pt x="1348966" y="789568"/>
                  </a:cubicBezTo>
                  <a:cubicBezTo>
                    <a:pt x="1386442" y="777576"/>
                    <a:pt x="1427617" y="785395"/>
                    <a:pt x="1466661" y="780515"/>
                  </a:cubicBezTo>
                  <a:cubicBezTo>
                    <a:pt x="1476130" y="779331"/>
                    <a:pt x="1484505" y="773531"/>
                    <a:pt x="1493821" y="771461"/>
                  </a:cubicBezTo>
                  <a:cubicBezTo>
                    <a:pt x="1511741" y="767479"/>
                    <a:pt x="1530035" y="765426"/>
                    <a:pt x="1548142" y="762408"/>
                  </a:cubicBezTo>
                  <a:cubicBezTo>
                    <a:pt x="1632608" y="728621"/>
                    <a:pt x="1554008" y="755395"/>
                    <a:pt x="1674891" y="735248"/>
                  </a:cubicBezTo>
                  <a:cubicBezTo>
                    <a:pt x="1684304" y="733679"/>
                    <a:pt x="1692693" y="728066"/>
                    <a:pt x="1702051" y="726194"/>
                  </a:cubicBezTo>
                  <a:cubicBezTo>
                    <a:pt x="1722976" y="722009"/>
                    <a:pt x="1744411" y="720849"/>
                    <a:pt x="1765425" y="717141"/>
                  </a:cubicBezTo>
                  <a:cubicBezTo>
                    <a:pt x="1795733" y="711793"/>
                    <a:pt x="1825711" y="704706"/>
                    <a:pt x="1855960" y="699034"/>
                  </a:cubicBezTo>
                  <a:cubicBezTo>
                    <a:pt x="1944753" y="682385"/>
                    <a:pt x="1877426" y="698193"/>
                    <a:pt x="1946495" y="680927"/>
                  </a:cubicBezTo>
                  <a:cubicBezTo>
                    <a:pt x="1952531" y="650749"/>
                    <a:pt x="1966309" y="621121"/>
                    <a:pt x="1964602" y="590392"/>
                  </a:cubicBezTo>
                  <a:cubicBezTo>
                    <a:pt x="1958655" y="483351"/>
                    <a:pt x="1974556" y="456391"/>
                    <a:pt x="1937441" y="382162"/>
                  </a:cubicBezTo>
                  <a:cubicBezTo>
                    <a:pt x="1932575" y="372430"/>
                    <a:pt x="1924732" y="364449"/>
                    <a:pt x="1919334" y="355002"/>
                  </a:cubicBezTo>
                  <a:cubicBezTo>
                    <a:pt x="1912638" y="343284"/>
                    <a:pt x="1909071" y="329770"/>
                    <a:pt x="1901227" y="318788"/>
                  </a:cubicBezTo>
                  <a:cubicBezTo>
                    <a:pt x="1878764" y="287340"/>
                    <a:pt x="1846083" y="262821"/>
                    <a:pt x="1828800" y="228254"/>
                  </a:cubicBezTo>
                  <a:cubicBezTo>
                    <a:pt x="1822764" y="216183"/>
                    <a:pt x="1820236" y="201583"/>
                    <a:pt x="1810693" y="192040"/>
                  </a:cubicBezTo>
                  <a:cubicBezTo>
                    <a:pt x="1803945" y="185292"/>
                    <a:pt x="1793028" y="183936"/>
                    <a:pt x="1783532" y="182986"/>
                  </a:cubicBezTo>
                  <a:cubicBezTo>
                    <a:pt x="1732395" y="177872"/>
                    <a:pt x="1680926" y="176951"/>
                    <a:pt x="1629623" y="173933"/>
                  </a:cubicBezTo>
                  <a:cubicBezTo>
                    <a:pt x="1611516" y="158844"/>
                    <a:pt x="1591969" y="145332"/>
                    <a:pt x="1575303" y="128665"/>
                  </a:cubicBezTo>
                  <a:cubicBezTo>
                    <a:pt x="1567609" y="120971"/>
                    <a:pt x="1565693" y="108302"/>
                    <a:pt x="1557196" y="101505"/>
                  </a:cubicBezTo>
                  <a:cubicBezTo>
                    <a:pt x="1549744" y="95543"/>
                    <a:pt x="1539415" y="94211"/>
                    <a:pt x="1530035" y="92452"/>
                  </a:cubicBezTo>
                  <a:cubicBezTo>
                    <a:pt x="1412765" y="70464"/>
                    <a:pt x="1400208" y="73536"/>
                    <a:pt x="1276538" y="65291"/>
                  </a:cubicBezTo>
                  <a:cubicBezTo>
                    <a:pt x="1261449" y="62273"/>
                    <a:pt x="1246265" y="59698"/>
                    <a:pt x="1231271" y="56238"/>
                  </a:cubicBezTo>
                  <a:cubicBezTo>
                    <a:pt x="1151469" y="37822"/>
                    <a:pt x="1178574" y="40895"/>
                    <a:pt x="1113576" y="29077"/>
                  </a:cubicBezTo>
                  <a:cubicBezTo>
                    <a:pt x="1095515" y="25793"/>
                    <a:pt x="1077562" y="21380"/>
                    <a:pt x="1059255" y="20024"/>
                  </a:cubicBezTo>
                  <a:cubicBezTo>
                    <a:pt x="995982" y="15337"/>
                    <a:pt x="932506" y="13988"/>
                    <a:pt x="869132" y="10970"/>
                  </a:cubicBezTo>
                  <a:cubicBezTo>
                    <a:pt x="755512" y="-5261"/>
                    <a:pt x="787496" y="-6727"/>
                    <a:pt x="615635" y="29077"/>
                  </a:cubicBezTo>
                  <a:cubicBezTo>
                    <a:pt x="604983" y="31296"/>
                    <a:pt x="598207" y="42318"/>
                    <a:pt x="588475" y="47184"/>
                  </a:cubicBezTo>
                  <a:cubicBezTo>
                    <a:pt x="567918" y="57463"/>
                    <a:pt x="546621" y="66275"/>
                    <a:pt x="525101" y="74345"/>
                  </a:cubicBezTo>
                  <a:cubicBezTo>
                    <a:pt x="474160" y="93448"/>
                    <a:pt x="423503" y="113719"/>
                    <a:pt x="371192" y="128665"/>
                  </a:cubicBezTo>
                  <a:cubicBezTo>
                    <a:pt x="295853" y="150190"/>
                    <a:pt x="329131" y="141443"/>
                    <a:pt x="271604" y="155826"/>
                  </a:cubicBezTo>
                  <a:cubicBezTo>
                    <a:pt x="268586" y="164879"/>
                    <a:pt x="266818" y="174450"/>
                    <a:pt x="262550" y="182986"/>
                  </a:cubicBezTo>
                  <a:cubicBezTo>
                    <a:pt x="252940" y="202206"/>
                    <a:pt x="217117" y="244304"/>
                    <a:pt x="208229" y="255414"/>
                  </a:cubicBezTo>
                  <a:cubicBezTo>
                    <a:pt x="187000" y="319103"/>
                    <a:pt x="214628" y="240484"/>
                    <a:pt x="181069" y="318788"/>
                  </a:cubicBezTo>
                  <a:cubicBezTo>
                    <a:pt x="158579" y="371263"/>
                    <a:pt x="188704" y="320916"/>
                    <a:pt x="153908" y="373109"/>
                  </a:cubicBezTo>
                  <a:cubicBezTo>
                    <a:pt x="150890" y="391216"/>
                    <a:pt x="148455" y="409430"/>
                    <a:pt x="144855" y="427430"/>
                  </a:cubicBezTo>
                  <a:cubicBezTo>
                    <a:pt x="142415" y="439631"/>
                    <a:pt x="138028" y="451402"/>
                    <a:pt x="135802" y="463644"/>
                  </a:cubicBezTo>
                  <a:cubicBezTo>
                    <a:pt x="131985" y="484639"/>
                    <a:pt x="129568" y="505866"/>
                    <a:pt x="126748" y="527018"/>
                  </a:cubicBezTo>
                  <a:cubicBezTo>
                    <a:pt x="121958" y="562945"/>
                    <a:pt x="118564" y="608330"/>
                    <a:pt x="108641" y="644713"/>
                  </a:cubicBezTo>
                  <a:cubicBezTo>
                    <a:pt x="103619" y="663127"/>
                    <a:pt x="96570" y="680927"/>
                    <a:pt x="90534" y="699034"/>
                  </a:cubicBezTo>
                  <a:cubicBezTo>
                    <a:pt x="84498" y="717141"/>
                    <a:pt x="77056" y="734838"/>
                    <a:pt x="72427" y="753355"/>
                  </a:cubicBezTo>
                  <a:cubicBezTo>
                    <a:pt x="69409" y="765426"/>
                    <a:pt x="66949" y="777650"/>
                    <a:pt x="63374" y="789568"/>
                  </a:cubicBezTo>
                  <a:cubicBezTo>
                    <a:pt x="57890" y="807850"/>
                    <a:pt x="51303" y="825782"/>
                    <a:pt x="45267" y="843889"/>
                  </a:cubicBezTo>
                  <a:cubicBezTo>
                    <a:pt x="42249" y="852943"/>
                    <a:pt x="38085" y="861692"/>
                    <a:pt x="36213" y="871050"/>
                  </a:cubicBezTo>
                  <a:cubicBezTo>
                    <a:pt x="24720" y="928518"/>
                    <a:pt x="30892" y="901389"/>
                    <a:pt x="18106" y="952531"/>
                  </a:cubicBezTo>
                  <a:cubicBezTo>
                    <a:pt x="16471" y="968877"/>
                    <a:pt x="0" y="1130853"/>
                    <a:pt x="0" y="1142654"/>
                  </a:cubicBezTo>
                  <a:cubicBezTo>
                    <a:pt x="0" y="1149866"/>
                    <a:pt x="9286" y="1292853"/>
                    <a:pt x="18106" y="1323723"/>
                  </a:cubicBezTo>
                  <a:cubicBezTo>
                    <a:pt x="24420" y="1345822"/>
                    <a:pt x="37537" y="1365453"/>
                    <a:pt x="45267" y="1387097"/>
                  </a:cubicBezTo>
                  <a:cubicBezTo>
                    <a:pt x="52656" y="1407787"/>
                    <a:pt x="57593" y="1429275"/>
                    <a:pt x="63374" y="1450471"/>
                  </a:cubicBezTo>
                  <a:cubicBezTo>
                    <a:pt x="66648" y="1462475"/>
                    <a:pt x="68058" y="1475034"/>
                    <a:pt x="72427" y="1486685"/>
                  </a:cubicBezTo>
                  <a:cubicBezTo>
                    <a:pt x="89632" y="1532565"/>
                    <a:pt x="90990" y="1516385"/>
                    <a:pt x="117695" y="1559113"/>
                  </a:cubicBezTo>
                  <a:cubicBezTo>
                    <a:pt x="121438" y="1565101"/>
                    <a:pt x="180111" y="1675851"/>
                    <a:pt x="208229" y="1703968"/>
                  </a:cubicBezTo>
                  <a:cubicBezTo>
                    <a:pt x="221114" y="1716853"/>
                    <a:pt x="244552" y="1727857"/>
                    <a:pt x="262550" y="1731129"/>
                  </a:cubicBezTo>
                  <a:cubicBezTo>
                    <a:pt x="286488" y="1735481"/>
                    <a:pt x="310835" y="1737164"/>
                    <a:pt x="334978" y="1740182"/>
                  </a:cubicBezTo>
                  <a:cubicBezTo>
                    <a:pt x="542330" y="1714264"/>
                    <a:pt x="235493" y="1751607"/>
                    <a:pt x="516047" y="1722075"/>
                  </a:cubicBezTo>
                  <a:cubicBezTo>
                    <a:pt x="537269" y="1719841"/>
                    <a:pt x="558296" y="1716040"/>
                    <a:pt x="579421" y="1713022"/>
                  </a:cubicBezTo>
                  <a:cubicBezTo>
                    <a:pt x="588475" y="1706986"/>
                    <a:pt x="598888" y="1702609"/>
                    <a:pt x="606582" y="1694915"/>
                  </a:cubicBezTo>
                  <a:cubicBezTo>
                    <a:pt x="635484" y="1666013"/>
                    <a:pt x="652848" y="1620489"/>
                    <a:pt x="669956" y="1586273"/>
                  </a:cubicBezTo>
                  <a:cubicBezTo>
                    <a:pt x="675992" y="1574202"/>
                    <a:pt x="680577" y="1561288"/>
                    <a:pt x="688063" y="1550059"/>
                  </a:cubicBezTo>
                  <a:cubicBezTo>
                    <a:pt x="707483" y="1520929"/>
                    <a:pt x="708961" y="1521146"/>
                    <a:pt x="724277" y="1486685"/>
                  </a:cubicBezTo>
                  <a:cubicBezTo>
                    <a:pt x="730877" y="1471834"/>
                    <a:pt x="737245" y="1456835"/>
                    <a:pt x="742384" y="1441418"/>
                  </a:cubicBezTo>
                  <a:cubicBezTo>
                    <a:pt x="746319" y="1429614"/>
                    <a:pt x="746536" y="1416641"/>
                    <a:pt x="751437" y="1405204"/>
                  </a:cubicBezTo>
                  <a:cubicBezTo>
                    <a:pt x="755723" y="1395203"/>
                    <a:pt x="764678" y="1387776"/>
                    <a:pt x="769544" y="1378044"/>
                  </a:cubicBezTo>
                  <a:cubicBezTo>
                    <a:pt x="786301" y="1344532"/>
                    <a:pt x="772153" y="1346944"/>
                    <a:pt x="787651" y="1305616"/>
                  </a:cubicBezTo>
                  <a:cubicBezTo>
                    <a:pt x="791472" y="1295428"/>
                    <a:pt x="799722" y="1287509"/>
                    <a:pt x="805758" y="1278455"/>
                  </a:cubicBezTo>
                  <a:cubicBezTo>
                    <a:pt x="808776" y="1269402"/>
                    <a:pt x="812496" y="1260553"/>
                    <a:pt x="814811" y="1251295"/>
                  </a:cubicBezTo>
                  <a:cubicBezTo>
                    <a:pt x="818543" y="1236367"/>
                    <a:pt x="818150" y="1220315"/>
                    <a:pt x="823865" y="1206028"/>
                  </a:cubicBezTo>
                  <a:cubicBezTo>
                    <a:pt x="830400" y="1189690"/>
                    <a:pt x="842682" y="1176254"/>
                    <a:pt x="851025" y="1160760"/>
                  </a:cubicBezTo>
                  <a:cubicBezTo>
                    <a:pt x="863822" y="1136994"/>
                    <a:pt x="868153" y="1107419"/>
                    <a:pt x="887239" y="1088333"/>
                  </a:cubicBezTo>
                  <a:cubicBezTo>
                    <a:pt x="979472" y="996098"/>
                    <a:pt x="876882" y="1089146"/>
                    <a:pt x="1023041" y="997798"/>
                  </a:cubicBezTo>
                  <a:cubicBezTo>
                    <a:pt x="1089440" y="956299"/>
                    <a:pt x="1088964" y="912074"/>
                    <a:pt x="1186004" y="898210"/>
                  </a:cubicBezTo>
                  <a:cubicBezTo>
                    <a:pt x="1256058" y="888202"/>
                    <a:pt x="1213164" y="871050"/>
                    <a:pt x="1240324" y="852943"/>
                  </a:cubicBezTo>
                  <a:close/>
                </a:path>
              </a:pathLst>
            </a:custGeom>
            <a:noFill/>
            <a:ln w="38100">
              <a:solidFill>
                <a:srgbClr val="F58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 name="CaixaDeTexto 3"/>
                <p:cNvSpPr txBox="1"/>
                <p:nvPr/>
              </p:nvSpPr>
              <p:spPr bwMode="auto">
                <a:xfrm>
                  <a:off x="1547664" y="1844824"/>
                  <a:ext cx="1224136" cy="1323439"/>
                </a:xfrm>
                <a:prstGeom prst="rect">
                  <a:avLst/>
                </a:prstGeom>
                <a:solidFill>
                  <a:schemeClr val="accent1"/>
                </a:solidFill>
                <a:ln w="50800">
                  <a:solidFill>
                    <a:srgbClr val="000000"/>
                  </a:solidFill>
                  <a:miter lim="800000"/>
                  <a:headEnd/>
                  <a:tailEnd/>
                </a:ln>
                <a:extLst/>
              </p:spPr>
              <p:txBody>
                <a:bodyPr wrap="square" rtlCol="0">
                  <a:spAutoFit/>
                </a:bodyPr>
                <a:lstStyle/>
                <a:p>
                  <a:r>
                    <a:rPr lang="pt-BR" sz="2000" dirty="0" smtClean="0"/>
                    <a:t>Fonte de corrente </a:t>
                  </a:r>
                  <a:r>
                    <a:rPr lang="pt-BR" sz="2000" i="1" dirty="0" smtClean="0"/>
                    <a:t>I</a:t>
                  </a:r>
                  <a:r>
                    <a:rPr lang="pt-BR" sz="2000" dirty="0" smtClean="0"/>
                    <a:t>, com </a:t>
                  </a:r>
                  <a14:m>
                    <m:oMath xmlns:m="http://schemas.openxmlformats.org/officeDocument/2006/math">
                      <m:r>
                        <a:rPr lang="pt-BR" sz="2000" b="0" i="1" smtClean="0">
                          <a:latin typeface="Cambria Math" panose="02040503050406030204" pitchFamily="18" charset="0"/>
                        </a:rPr>
                        <m:t>𝑅</m:t>
                      </m:r>
                      <m:r>
                        <a:rPr lang="pt-BR" sz="2000" b="0" i="1" smtClean="0">
                          <a:latin typeface="Cambria Math" panose="02040503050406030204" pitchFamily="18" charset="0"/>
                        </a:rPr>
                        <m:t>=</m:t>
                      </m:r>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𝑟</m:t>
                          </m:r>
                        </m:e>
                        <m:sub>
                          <m:r>
                            <a:rPr lang="pt-BR" sz="2000" b="0" i="1" smtClean="0">
                              <a:latin typeface="Cambria Math" panose="02040503050406030204" pitchFamily="18" charset="0"/>
                            </a:rPr>
                            <m:t>𝑜</m:t>
                          </m:r>
                          <m:r>
                            <a:rPr lang="pt-BR" sz="2000" b="0" i="1" smtClean="0">
                              <a:latin typeface="Cambria Math" panose="02040503050406030204" pitchFamily="18" charset="0"/>
                            </a:rPr>
                            <m:t>2</m:t>
                          </m:r>
                        </m:sub>
                      </m:sSub>
                    </m:oMath>
                  </a14:m>
                  <a:endParaRPr lang="pt-BR" sz="2000" dirty="0" smtClean="0"/>
                </a:p>
              </p:txBody>
            </p:sp>
          </mc:Choice>
          <mc:Fallback xmlns="">
            <p:sp>
              <p:nvSpPr>
                <p:cNvPr id="4" name="CaixaDeTexto 3"/>
                <p:cNvSpPr txBox="1">
                  <a:spLocks noRot="1" noChangeAspect="1" noMove="1" noResize="1" noEditPoints="1" noAdjustHandles="1" noChangeArrowheads="1" noChangeShapeType="1" noTextEdit="1"/>
                </p:cNvSpPr>
                <p:nvPr/>
              </p:nvSpPr>
              <p:spPr bwMode="auto">
                <a:xfrm>
                  <a:off x="1547664" y="1844824"/>
                  <a:ext cx="1224136" cy="1323439"/>
                </a:xfrm>
                <a:prstGeom prst="rect">
                  <a:avLst/>
                </a:prstGeom>
                <a:blipFill rotWithShape="0">
                  <a:blip r:embed="rId3"/>
                  <a:stretch>
                    <a:fillRect l="-3349" t="-889"/>
                  </a:stretch>
                </a:blipFill>
                <a:ln w="50800">
                  <a:solidFill>
                    <a:srgbClr val="000000"/>
                  </a:solidFill>
                  <a:miter lim="800000"/>
                  <a:headEnd/>
                  <a:tailEnd/>
                </a:ln>
                <a:extLst/>
              </p:spPr>
              <p:txBody>
                <a:bodyPr/>
                <a:lstStyle/>
                <a:p>
                  <a:r>
                    <a:rPr lang="pt-BR">
                      <a:noFill/>
                    </a:rPr>
                    <a:t> </a:t>
                  </a:r>
                </a:p>
              </p:txBody>
            </p:sp>
          </mc:Fallback>
        </mc:AlternateContent>
      </p:grpSp>
      <p:grpSp>
        <p:nvGrpSpPr>
          <p:cNvPr id="15" name="Grupo 14"/>
          <p:cNvGrpSpPr/>
          <p:nvPr/>
        </p:nvGrpSpPr>
        <p:grpSpPr>
          <a:xfrm>
            <a:off x="3131840" y="3532946"/>
            <a:ext cx="3168352" cy="1592308"/>
            <a:chOff x="3131840" y="3532946"/>
            <a:chExt cx="3168352" cy="1592308"/>
          </a:xfrm>
        </p:grpSpPr>
        <p:sp>
          <p:nvSpPr>
            <p:cNvPr id="6" name="CaixaDeTexto 5"/>
            <p:cNvSpPr txBox="1"/>
            <p:nvPr/>
          </p:nvSpPr>
          <p:spPr bwMode="auto">
            <a:xfrm>
              <a:off x="3635896" y="3532946"/>
              <a:ext cx="2160240" cy="400110"/>
            </a:xfrm>
            <a:prstGeom prst="rect">
              <a:avLst/>
            </a:prstGeom>
            <a:solidFill>
              <a:schemeClr val="accent1"/>
            </a:solidFill>
            <a:ln w="50800">
              <a:solidFill>
                <a:srgbClr val="000000"/>
              </a:solidFill>
              <a:miter lim="800000"/>
              <a:headEnd/>
              <a:tailEnd/>
            </a:ln>
            <a:extLst/>
          </p:spPr>
          <p:txBody>
            <a:bodyPr wrap="square" rtlCol="0">
              <a:spAutoFit/>
            </a:bodyPr>
            <a:lstStyle>
              <a:defPPr>
                <a:defRPr lang="pt-BR"/>
              </a:defPPr>
              <a:lvl1pPr>
                <a:defRPr sz="2000"/>
              </a:lvl1pPr>
            </a:lstStyle>
            <a:p>
              <a:r>
                <a:rPr lang="pt-BR" dirty="0"/>
                <a:t>Curva de </a:t>
              </a:r>
              <a:r>
                <a:rPr lang="pt-BR" dirty="0" smtClean="0"/>
                <a:t>Q</a:t>
              </a:r>
              <a:r>
                <a:rPr lang="pt-BR" baseline="-25000" dirty="0" smtClean="0"/>
                <a:t>2</a:t>
              </a:r>
              <a:r>
                <a:rPr lang="pt-BR" dirty="0" smtClean="0"/>
                <a:t> carga)</a:t>
              </a:r>
              <a:endParaRPr lang="pt-BR" dirty="0"/>
            </a:p>
          </p:txBody>
        </p:sp>
        <p:sp>
          <p:nvSpPr>
            <p:cNvPr id="8" name="CaixaDeTexto 7"/>
            <p:cNvSpPr txBox="1"/>
            <p:nvPr/>
          </p:nvSpPr>
          <p:spPr bwMode="auto">
            <a:xfrm>
              <a:off x="4716016" y="4725144"/>
              <a:ext cx="1584176" cy="400110"/>
            </a:xfrm>
            <a:prstGeom prst="rect">
              <a:avLst/>
            </a:prstGeom>
            <a:solidFill>
              <a:schemeClr val="accent1"/>
            </a:solidFill>
            <a:ln w="50800">
              <a:solidFill>
                <a:srgbClr val="000000"/>
              </a:solidFill>
              <a:miter lim="800000"/>
              <a:headEnd/>
              <a:tailEnd/>
            </a:ln>
            <a:extLst/>
          </p:spPr>
          <p:txBody>
            <a:bodyPr wrap="square" rtlCol="0">
              <a:spAutoFit/>
            </a:bodyPr>
            <a:lstStyle>
              <a:defPPr>
                <a:defRPr lang="pt-BR"/>
              </a:defPPr>
              <a:lvl1pPr>
                <a:defRPr sz="2000"/>
              </a:lvl1pPr>
            </a:lstStyle>
            <a:p>
              <a:r>
                <a:rPr lang="pt-BR" dirty="0" smtClean="0"/>
                <a:t>Curvas </a:t>
              </a:r>
              <a:r>
                <a:rPr lang="pt-BR" dirty="0"/>
                <a:t>de </a:t>
              </a:r>
              <a:r>
                <a:rPr lang="pt-BR" dirty="0" smtClean="0"/>
                <a:t>Q</a:t>
              </a:r>
              <a:r>
                <a:rPr lang="pt-BR" baseline="-25000" dirty="0" smtClean="0"/>
                <a:t>1</a:t>
              </a:r>
              <a:endParaRPr lang="pt-BR" dirty="0"/>
            </a:p>
          </p:txBody>
        </p:sp>
        <p:cxnSp>
          <p:nvCxnSpPr>
            <p:cNvPr id="9" name="Conector de seta reta 8"/>
            <p:cNvCxnSpPr/>
            <p:nvPr/>
          </p:nvCxnSpPr>
          <p:spPr>
            <a:xfrm flipH="1">
              <a:off x="4283968" y="3933056"/>
              <a:ext cx="144016" cy="864096"/>
            </a:xfrm>
            <a:prstGeom prst="straightConnector1">
              <a:avLst/>
            </a:prstGeom>
            <a:ln w="508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a:stCxn id="8" idx="1"/>
            </p:cNvCxnSpPr>
            <p:nvPr/>
          </p:nvCxnSpPr>
          <p:spPr>
            <a:xfrm flipH="1" flipV="1">
              <a:off x="3131840" y="4725144"/>
              <a:ext cx="1584176" cy="200055"/>
            </a:xfrm>
            <a:prstGeom prst="straightConnector1">
              <a:avLst/>
            </a:prstGeom>
            <a:ln w="508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txBox="1">
            <a:spLocks/>
          </p:cNvSpPr>
          <p:nvPr/>
        </p:nvSpPr>
        <p:spPr>
          <a:xfrm>
            <a:off x="1619672" y="764704"/>
            <a:ext cx="7416824" cy="504056"/>
          </a:xfrm>
          <a:prstGeom prst="rect">
            <a:avLst/>
          </a:prstGeom>
        </p:spPr>
        <p:txBody>
          <a:bodyPr lIns="0" tIns="0" rIns="0" bIns="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b="1" dirty="0" smtClean="0">
                <a:solidFill>
                  <a:schemeClr val="bg1"/>
                </a:solidFill>
              </a:rPr>
              <a:t>6.5.2 Implementação CMOS do Amplificador </a:t>
            </a:r>
            <a:r>
              <a:rPr lang="pt-BR" sz="2400" b="1" dirty="0">
                <a:solidFill>
                  <a:schemeClr val="bg1"/>
                </a:solidFill>
              </a:rPr>
              <a:t>F</a:t>
            </a:r>
            <a:r>
              <a:rPr lang="pt-BR" sz="2400" b="1" dirty="0" smtClean="0">
                <a:solidFill>
                  <a:schemeClr val="bg1"/>
                </a:solidFill>
              </a:rPr>
              <a:t>onte </a:t>
            </a:r>
            <a:r>
              <a:rPr lang="pt-BR" sz="2400" b="1" dirty="0">
                <a:solidFill>
                  <a:schemeClr val="bg1"/>
                </a:solidFill>
              </a:rPr>
              <a:t>C</a:t>
            </a:r>
            <a:r>
              <a:rPr lang="pt-BR" sz="2400" b="1" dirty="0" smtClean="0">
                <a:solidFill>
                  <a:schemeClr val="bg1"/>
                </a:solidFill>
              </a:rPr>
              <a:t>omum</a:t>
            </a:r>
          </a:p>
        </p:txBody>
      </p:sp>
      <p:pic>
        <p:nvPicPr>
          <p:cNvPr id="7" name="Imagem 6"/>
          <p:cNvPicPr>
            <a:picLocks noChangeAspect="1"/>
          </p:cNvPicPr>
          <p:nvPr/>
        </p:nvPicPr>
        <p:blipFill>
          <a:blip r:embed="rId2"/>
          <a:stretch>
            <a:fillRect/>
          </a:stretch>
        </p:blipFill>
        <p:spPr>
          <a:xfrm>
            <a:off x="590550" y="1556792"/>
            <a:ext cx="8553450" cy="4400550"/>
          </a:xfrm>
          <a:prstGeom prst="rect">
            <a:avLst/>
          </a:prstGeom>
        </p:spPr>
      </p:pic>
      <p:pic>
        <p:nvPicPr>
          <p:cNvPr id="10" name="Imagem 9"/>
          <p:cNvPicPr>
            <a:picLocks noChangeAspect="1"/>
          </p:cNvPicPr>
          <p:nvPr/>
        </p:nvPicPr>
        <p:blipFill>
          <a:blip r:embed="rId3"/>
          <a:stretch>
            <a:fillRect/>
          </a:stretch>
        </p:blipFill>
        <p:spPr>
          <a:xfrm>
            <a:off x="2552700" y="1556792"/>
            <a:ext cx="6591300" cy="3457575"/>
          </a:xfrm>
          <a:prstGeom prst="rect">
            <a:avLst/>
          </a:prstGeom>
        </p:spPr>
      </p:pic>
    </p:spTree>
    <p:extLst>
      <p:ext uri="{BB962C8B-B14F-4D97-AF65-F5344CB8AC3E}">
        <p14:creationId xmlns:p14="http://schemas.microsoft.com/office/powerpoint/2010/main" val="171459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txBox="1">
            <a:spLocks/>
          </p:cNvSpPr>
          <p:nvPr/>
        </p:nvSpPr>
        <p:spPr>
          <a:xfrm>
            <a:off x="1619672" y="764704"/>
            <a:ext cx="7416824" cy="720080"/>
          </a:xfrm>
          <a:prstGeom prst="rect">
            <a:avLst/>
          </a:prstGeom>
        </p:spPr>
        <p:txBody>
          <a:bodyPr lIns="0" tIns="0" rIns="0" bIns="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b="1" dirty="0" smtClean="0">
                <a:solidFill>
                  <a:schemeClr val="bg1"/>
                </a:solidFill>
              </a:rPr>
              <a:t>6.5.2 Implementação CMOS do Amplificador </a:t>
            </a:r>
            <a:r>
              <a:rPr lang="pt-BR" sz="2400" b="1" dirty="0">
                <a:solidFill>
                  <a:schemeClr val="bg1"/>
                </a:solidFill>
              </a:rPr>
              <a:t>F</a:t>
            </a:r>
            <a:r>
              <a:rPr lang="pt-BR" sz="2400" b="1" dirty="0" smtClean="0">
                <a:solidFill>
                  <a:schemeClr val="bg1"/>
                </a:solidFill>
              </a:rPr>
              <a:t>onte </a:t>
            </a:r>
            <a:r>
              <a:rPr lang="pt-BR" sz="2400" b="1" dirty="0">
                <a:solidFill>
                  <a:schemeClr val="bg1"/>
                </a:solidFill>
              </a:rPr>
              <a:t>C</a:t>
            </a:r>
            <a:r>
              <a:rPr lang="pt-BR" sz="2400" b="1" dirty="0" smtClean="0">
                <a:solidFill>
                  <a:schemeClr val="bg1"/>
                </a:solidFill>
              </a:rPr>
              <a:t>omum</a:t>
            </a:r>
          </a:p>
        </p:txBody>
      </p:sp>
      <p:sp>
        <p:nvSpPr>
          <p:cNvPr id="4" name="Espaço Reservado para Conteúdo 2"/>
          <p:cNvSpPr txBox="1">
            <a:spLocks/>
          </p:cNvSpPr>
          <p:nvPr/>
        </p:nvSpPr>
        <p:spPr>
          <a:xfrm>
            <a:off x="1772072" y="1556792"/>
            <a:ext cx="7272808" cy="4464496"/>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200" dirty="0" smtClean="0">
              <a:solidFill>
                <a:schemeClr val="bg1"/>
              </a:solidFill>
            </a:endParaRPr>
          </a:p>
        </p:txBody>
      </p:sp>
      <mc:AlternateContent xmlns:mc="http://schemas.openxmlformats.org/markup-compatibility/2006" xmlns:a14="http://schemas.microsoft.com/office/drawing/2010/main">
        <mc:Choice Requires="a14">
          <p:sp>
            <p:nvSpPr>
              <p:cNvPr id="5" name="Espaço Reservado para Conteúdo 2"/>
              <p:cNvSpPr txBox="1">
                <a:spLocks/>
              </p:cNvSpPr>
              <p:nvPr/>
            </p:nvSpPr>
            <p:spPr>
              <a:xfrm>
                <a:off x="1772072" y="1484784"/>
                <a:ext cx="7272808" cy="5112568"/>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200" dirty="0" smtClean="0">
                    <a:solidFill>
                      <a:schemeClr val="bg1"/>
                    </a:solidFill>
                  </a:rPr>
                  <a:t>A operação correta do circuito será quando tanto Q</a:t>
                </a:r>
                <a:r>
                  <a:rPr lang="pt-BR" sz="2200" baseline="-30000" dirty="0" smtClean="0">
                    <a:solidFill>
                      <a:schemeClr val="bg1"/>
                    </a:solidFill>
                  </a:rPr>
                  <a:t>1</a:t>
                </a:r>
                <a:r>
                  <a:rPr lang="pt-BR" sz="2200" dirty="0" smtClean="0">
                    <a:solidFill>
                      <a:schemeClr val="bg1"/>
                    </a:solidFill>
                  </a:rPr>
                  <a:t> quanto Q</a:t>
                </a:r>
                <a:r>
                  <a:rPr lang="pt-BR" sz="2200" baseline="-30000" dirty="0" smtClean="0">
                    <a:solidFill>
                      <a:schemeClr val="bg1"/>
                    </a:solidFill>
                  </a:rPr>
                  <a:t>2</a:t>
                </a:r>
                <a:r>
                  <a:rPr lang="pt-BR" sz="2200" dirty="0" smtClean="0">
                    <a:solidFill>
                      <a:schemeClr val="bg1"/>
                    </a:solidFill>
                  </a:rPr>
                  <a:t> estiverem na região de saturação, o que significa que a operação correta ocorre na região III da parte (d) da figura anterior. Note-se que em tal região a relação </a:t>
                </a: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𝑣</m:t>
                        </m:r>
                      </m:e>
                      <m:sub>
                        <m:r>
                          <a:rPr lang="pt-BR" sz="2200" b="0" i="1" smtClean="0">
                            <a:solidFill>
                              <a:schemeClr val="bg1"/>
                            </a:solidFill>
                            <a:latin typeface="Cambria Math" panose="02040503050406030204" pitchFamily="18" charset="0"/>
                          </a:rPr>
                          <m:t>𝑜</m:t>
                        </m:r>
                      </m:sub>
                    </m:sSub>
                    <m:r>
                      <m:rPr>
                        <m:sty m:val="p"/>
                      </m:rPr>
                      <a:rPr lang="pt-BR" sz="2200" b="0" i="0" smtClean="0">
                        <a:solidFill>
                          <a:schemeClr val="bg1"/>
                        </a:solidFill>
                        <a:latin typeface="Cambria Math" panose="02040503050406030204" pitchFamily="18" charset="0"/>
                      </a:rPr>
                      <m:t>x</m:t>
                    </m:r>
                    <m:sSub>
                      <m:sSubPr>
                        <m:ctrlPr>
                          <a:rPr lang="pt-BR" sz="2200" b="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𝑣</m:t>
                        </m:r>
                      </m:e>
                      <m:sub>
                        <m:r>
                          <a:rPr lang="pt-BR" sz="2200" b="0" i="1" smtClean="0">
                            <a:solidFill>
                              <a:schemeClr val="bg1"/>
                            </a:solidFill>
                            <a:latin typeface="Cambria Math" panose="02040503050406030204" pitchFamily="18" charset="0"/>
                          </a:rPr>
                          <m:t>𝑖</m:t>
                        </m:r>
                      </m:sub>
                    </m:sSub>
                  </m:oMath>
                </a14:m>
                <a:r>
                  <a:rPr lang="pt-BR" sz="2200" dirty="0" smtClean="0">
                    <a:solidFill>
                      <a:schemeClr val="bg1"/>
                    </a:solidFill>
                  </a:rPr>
                  <a:t> é praticamente linear, e com inclinação elevada, ou seja, permitindo obter amplificador com ganho elevado.</a:t>
                </a:r>
              </a:p>
              <a:p>
                <a:r>
                  <a:rPr lang="pt-BR" sz="2200" dirty="0" smtClean="0">
                    <a:solidFill>
                      <a:schemeClr val="bg1"/>
                    </a:solidFill>
                  </a:rPr>
                  <a:t>Assumindo que tanto </a:t>
                </a:r>
                <a:r>
                  <a:rPr lang="pt-BR" sz="2200" dirty="0">
                    <a:solidFill>
                      <a:schemeClr val="bg1"/>
                    </a:solidFill>
                  </a:rPr>
                  <a:t>Q</a:t>
                </a:r>
                <a:r>
                  <a:rPr lang="pt-BR" sz="2200" baseline="-30000" dirty="0">
                    <a:solidFill>
                      <a:schemeClr val="bg1"/>
                    </a:solidFill>
                  </a:rPr>
                  <a:t>1</a:t>
                </a:r>
                <a:r>
                  <a:rPr lang="pt-BR" sz="2200" dirty="0">
                    <a:solidFill>
                      <a:schemeClr val="bg1"/>
                    </a:solidFill>
                  </a:rPr>
                  <a:t> quanto Q</a:t>
                </a:r>
                <a:r>
                  <a:rPr lang="pt-BR" sz="2200" baseline="-30000" dirty="0">
                    <a:solidFill>
                      <a:schemeClr val="bg1"/>
                    </a:solidFill>
                  </a:rPr>
                  <a:t>2</a:t>
                </a:r>
                <a:r>
                  <a:rPr lang="pt-BR" sz="2200" dirty="0">
                    <a:solidFill>
                      <a:schemeClr val="bg1"/>
                    </a:solidFill>
                  </a:rPr>
                  <a:t> </a:t>
                </a:r>
                <a:r>
                  <a:rPr lang="pt-BR" sz="2200" dirty="0" smtClean="0">
                    <a:solidFill>
                      <a:schemeClr val="bg1"/>
                    </a:solidFill>
                  </a:rPr>
                  <a:t>estão na </a:t>
                </a:r>
                <a:r>
                  <a:rPr lang="pt-BR" sz="2200" dirty="0">
                    <a:solidFill>
                      <a:schemeClr val="bg1"/>
                    </a:solidFill>
                  </a:rPr>
                  <a:t>região de </a:t>
                </a:r>
                <a:r>
                  <a:rPr lang="pt-BR" sz="2200" dirty="0" smtClean="0">
                    <a:solidFill>
                      <a:schemeClr val="bg1"/>
                    </a:solidFill>
                  </a:rPr>
                  <a:t>saturação, teremos que a carga total será a resistência de saída de Q</a:t>
                </a:r>
                <a:r>
                  <a:rPr lang="pt-BR" sz="2200" baseline="-30000" dirty="0" smtClean="0">
                    <a:solidFill>
                      <a:schemeClr val="bg1"/>
                    </a:solidFill>
                  </a:rPr>
                  <a:t>1</a:t>
                </a:r>
                <a:r>
                  <a:rPr lang="pt-BR" sz="2200" dirty="0" smtClean="0">
                    <a:solidFill>
                      <a:schemeClr val="bg1"/>
                    </a:solidFill>
                  </a:rPr>
                  <a:t> em paralelo com a resistência de saída de Q</a:t>
                </a:r>
                <a:r>
                  <a:rPr lang="pt-BR" sz="2200" baseline="-30000" dirty="0" smtClean="0">
                    <a:solidFill>
                      <a:schemeClr val="bg1"/>
                    </a:solidFill>
                  </a:rPr>
                  <a:t>2</a:t>
                </a:r>
                <a:r>
                  <a:rPr lang="pt-BR" sz="2200" dirty="0" smtClean="0">
                    <a:solidFill>
                      <a:schemeClr val="bg1"/>
                    </a:solidFill>
                  </a:rPr>
                  <a:t> (a resistência da fonte de corrente). Daí:</a:t>
                </a:r>
                <a:br>
                  <a:rPr lang="pt-BR" sz="2200" dirty="0" smtClean="0">
                    <a:solidFill>
                      <a:schemeClr val="bg1"/>
                    </a:solidFill>
                  </a:rPr>
                </a:br>
                <a14:m>
                  <m:oMath xmlns:m="http://schemas.openxmlformats.org/officeDocument/2006/math">
                    <m:sSub>
                      <m:sSubPr>
                        <m:ctrlPr>
                          <a:rPr lang="pt-BR" sz="2200" i="1" smtClean="0">
                            <a:solidFill>
                              <a:schemeClr val="bg1"/>
                            </a:solidFill>
                            <a:latin typeface="Cambria Math" panose="02040503050406030204" pitchFamily="18" charset="0"/>
                          </a:rPr>
                        </m:ctrlPr>
                      </m:sSubPr>
                      <m:e>
                        <m:r>
                          <a:rPr lang="pt-BR" sz="2200" b="0" i="1" smtClean="0">
                            <a:solidFill>
                              <a:schemeClr val="bg1"/>
                            </a:solidFill>
                            <a:latin typeface="Cambria Math" panose="02040503050406030204" pitchFamily="18" charset="0"/>
                          </a:rPr>
                          <m:t>𝐴</m:t>
                        </m:r>
                      </m:e>
                      <m:sub>
                        <m:r>
                          <a:rPr lang="pt-BR" sz="2200" b="0" i="1" smtClean="0">
                            <a:solidFill>
                              <a:schemeClr val="bg1"/>
                            </a:solidFill>
                            <a:latin typeface="Cambria Math" panose="02040503050406030204" pitchFamily="18" charset="0"/>
                          </a:rPr>
                          <m:t>𝑣</m:t>
                        </m:r>
                      </m:sub>
                    </m:sSub>
                    <m:r>
                      <a:rPr lang="pt-BR" sz="2200" i="1">
                        <a:solidFill>
                          <a:schemeClr val="bg1"/>
                        </a:solidFill>
                        <a:latin typeface="Cambria Math" panose="02040503050406030204" pitchFamily="18" charset="0"/>
                        <a:ea typeface="Cambria Math" panose="02040503050406030204" pitchFamily="18" charset="0"/>
                      </a:rPr>
                      <m:t>≡</m:t>
                    </m:r>
                    <m:f>
                      <m:fPr>
                        <m:ctrlPr>
                          <a:rPr lang="pt-BR" sz="2200" i="1" smtClean="0">
                            <a:solidFill>
                              <a:schemeClr val="bg1"/>
                            </a:solidFill>
                            <a:latin typeface="Cambria Math" panose="02040503050406030204" pitchFamily="18" charset="0"/>
                            <a:ea typeface="Cambria Math" panose="02040503050406030204" pitchFamily="18" charset="0"/>
                          </a:rPr>
                        </m:ctrlPr>
                      </m:fPr>
                      <m:num>
                        <m:sSub>
                          <m:sSubPr>
                            <m:ctrlPr>
                              <a:rPr lang="pt-BR" sz="2200" i="1" smtClean="0">
                                <a:solidFill>
                                  <a:schemeClr val="bg1"/>
                                </a:solidFill>
                                <a:latin typeface="Cambria Math" panose="02040503050406030204" pitchFamily="18" charset="0"/>
                                <a:ea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𝑣</m:t>
                            </m:r>
                          </m:e>
                          <m:sub>
                            <m:r>
                              <a:rPr lang="pt-BR" sz="2200" b="0" i="1" smtClean="0">
                                <a:solidFill>
                                  <a:schemeClr val="bg1"/>
                                </a:solidFill>
                                <a:latin typeface="Cambria Math" panose="02040503050406030204" pitchFamily="18" charset="0"/>
                                <a:ea typeface="Cambria Math" panose="02040503050406030204" pitchFamily="18" charset="0"/>
                              </a:rPr>
                              <m:t>𝑜</m:t>
                            </m:r>
                          </m:sub>
                        </m:sSub>
                      </m:num>
                      <m:den>
                        <m:sSub>
                          <m:sSubPr>
                            <m:ctrlPr>
                              <a:rPr lang="pt-BR" sz="2200" i="1" smtClean="0">
                                <a:solidFill>
                                  <a:schemeClr val="bg1"/>
                                </a:solidFill>
                                <a:latin typeface="Cambria Math" panose="02040503050406030204" pitchFamily="18" charset="0"/>
                                <a:ea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𝑣</m:t>
                            </m:r>
                          </m:e>
                          <m:sub>
                            <m:r>
                              <a:rPr lang="pt-BR" sz="2200" b="0" i="1" smtClean="0">
                                <a:solidFill>
                                  <a:schemeClr val="bg1"/>
                                </a:solidFill>
                                <a:latin typeface="Cambria Math" panose="02040503050406030204" pitchFamily="18" charset="0"/>
                                <a:ea typeface="Cambria Math" panose="02040503050406030204" pitchFamily="18" charset="0"/>
                              </a:rPr>
                              <m:t>𝑖</m:t>
                            </m:r>
                          </m:sub>
                        </m:sSub>
                      </m:den>
                    </m:f>
                    <m:r>
                      <a:rPr lang="pt-BR" sz="2200" b="0" i="1" smtClean="0">
                        <a:solidFill>
                          <a:schemeClr val="bg1"/>
                        </a:solidFill>
                        <a:latin typeface="Cambria Math" panose="02040503050406030204" pitchFamily="18" charset="0"/>
                        <a:ea typeface="Cambria Math" panose="02040503050406030204" pitchFamily="18" charset="0"/>
                      </a:rPr>
                      <m:t>=−</m:t>
                    </m:r>
                    <m:sSub>
                      <m:sSubPr>
                        <m:ctrlPr>
                          <a:rPr lang="pt-BR" sz="2200" b="0" i="1" smtClean="0">
                            <a:solidFill>
                              <a:schemeClr val="bg1"/>
                            </a:solidFill>
                            <a:latin typeface="Cambria Math" panose="02040503050406030204" pitchFamily="18" charset="0"/>
                            <a:ea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𝑔</m:t>
                        </m:r>
                      </m:e>
                      <m:sub>
                        <m:r>
                          <a:rPr lang="pt-BR" sz="2200" b="0" i="1" smtClean="0">
                            <a:solidFill>
                              <a:schemeClr val="bg1"/>
                            </a:solidFill>
                            <a:latin typeface="Cambria Math" panose="02040503050406030204" pitchFamily="18" charset="0"/>
                            <a:ea typeface="Cambria Math" panose="02040503050406030204" pitchFamily="18" charset="0"/>
                          </a:rPr>
                          <m:t>𝑚</m:t>
                        </m:r>
                        <m:r>
                          <a:rPr lang="pt-BR" sz="2200" b="0" i="1" smtClean="0">
                            <a:solidFill>
                              <a:schemeClr val="bg1"/>
                            </a:solidFill>
                            <a:latin typeface="Cambria Math" panose="02040503050406030204" pitchFamily="18" charset="0"/>
                            <a:ea typeface="Cambria Math" panose="02040503050406030204" pitchFamily="18" charset="0"/>
                          </a:rPr>
                          <m:t>1</m:t>
                        </m:r>
                      </m:sub>
                    </m:sSub>
                    <m:f>
                      <m:fPr>
                        <m:ctrlPr>
                          <a:rPr lang="pt-BR" sz="2200" b="0" i="1" smtClean="0">
                            <a:solidFill>
                              <a:schemeClr val="bg1"/>
                            </a:solidFill>
                            <a:latin typeface="Cambria Math" panose="02040503050406030204" pitchFamily="18" charset="0"/>
                            <a:ea typeface="Cambria Math" panose="02040503050406030204" pitchFamily="18" charset="0"/>
                          </a:rPr>
                        </m:ctrlPr>
                      </m:fPr>
                      <m:num>
                        <m:sSub>
                          <m:sSubPr>
                            <m:ctrlPr>
                              <a:rPr lang="pt-BR" sz="2200" b="0" i="1" smtClean="0">
                                <a:solidFill>
                                  <a:schemeClr val="bg1"/>
                                </a:solidFill>
                                <a:latin typeface="Cambria Math" panose="02040503050406030204" pitchFamily="18" charset="0"/>
                                <a:ea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𝑅</m:t>
                            </m:r>
                          </m:e>
                          <m:sub>
                            <m:r>
                              <a:rPr lang="pt-BR" sz="2200" b="0" i="1" smtClean="0">
                                <a:solidFill>
                                  <a:schemeClr val="bg1"/>
                                </a:solidFill>
                                <a:latin typeface="Cambria Math" panose="02040503050406030204" pitchFamily="18" charset="0"/>
                                <a:ea typeface="Cambria Math" panose="02040503050406030204" pitchFamily="18" charset="0"/>
                              </a:rPr>
                              <m:t>𝑜</m:t>
                            </m:r>
                          </m:sub>
                        </m:sSub>
                        <m:sSub>
                          <m:sSubPr>
                            <m:ctrlPr>
                              <a:rPr lang="pt-BR" sz="2200" b="0" i="1" smtClean="0">
                                <a:solidFill>
                                  <a:schemeClr val="bg1"/>
                                </a:solidFill>
                                <a:latin typeface="Cambria Math" panose="02040503050406030204" pitchFamily="18" charset="0"/>
                                <a:ea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𝑅</m:t>
                            </m:r>
                          </m:e>
                          <m:sub>
                            <m:r>
                              <a:rPr lang="pt-BR" sz="2200" b="0" i="1" smtClean="0">
                                <a:solidFill>
                                  <a:schemeClr val="bg1"/>
                                </a:solidFill>
                                <a:latin typeface="Cambria Math" panose="02040503050406030204" pitchFamily="18" charset="0"/>
                                <a:ea typeface="Cambria Math" panose="02040503050406030204" pitchFamily="18" charset="0"/>
                              </a:rPr>
                              <m:t>𝐿</m:t>
                            </m:r>
                          </m:sub>
                        </m:sSub>
                      </m:num>
                      <m:den>
                        <m:sSub>
                          <m:sSubPr>
                            <m:ctrlPr>
                              <a:rPr lang="pt-BR" sz="2200" b="0" i="1" smtClean="0">
                                <a:solidFill>
                                  <a:schemeClr val="bg1"/>
                                </a:solidFill>
                                <a:latin typeface="Cambria Math" panose="02040503050406030204" pitchFamily="18" charset="0"/>
                                <a:ea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𝑅</m:t>
                            </m:r>
                          </m:e>
                          <m:sub>
                            <m:r>
                              <a:rPr lang="pt-BR" sz="2200" b="0" i="1" smtClean="0">
                                <a:solidFill>
                                  <a:schemeClr val="bg1"/>
                                </a:solidFill>
                                <a:latin typeface="Cambria Math" panose="02040503050406030204" pitchFamily="18" charset="0"/>
                                <a:ea typeface="Cambria Math" panose="02040503050406030204" pitchFamily="18" charset="0"/>
                              </a:rPr>
                              <m:t>𝑜</m:t>
                            </m:r>
                          </m:sub>
                        </m:sSub>
                        <m:r>
                          <a:rPr lang="pt-BR" sz="2200" b="0" i="1" smtClean="0">
                            <a:solidFill>
                              <a:schemeClr val="bg1"/>
                            </a:solidFill>
                            <a:latin typeface="Cambria Math" panose="02040503050406030204" pitchFamily="18" charset="0"/>
                            <a:ea typeface="Cambria Math" panose="02040503050406030204" pitchFamily="18" charset="0"/>
                          </a:rPr>
                          <m:t>+</m:t>
                        </m:r>
                        <m:sSub>
                          <m:sSubPr>
                            <m:ctrlPr>
                              <a:rPr lang="pt-BR" sz="2200" b="0" i="1" smtClean="0">
                                <a:solidFill>
                                  <a:schemeClr val="bg1"/>
                                </a:solidFill>
                                <a:latin typeface="Cambria Math" panose="02040503050406030204" pitchFamily="18" charset="0"/>
                                <a:ea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𝑅</m:t>
                            </m:r>
                          </m:e>
                          <m:sub>
                            <m:r>
                              <a:rPr lang="pt-BR" sz="2200" b="0" i="1" smtClean="0">
                                <a:solidFill>
                                  <a:schemeClr val="bg1"/>
                                </a:solidFill>
                                <a:latin typeface="Cambria Math" panose="02040503050406030204" pitchFamily="18" charset="0"/>
                                <a:ea typeface="Cambria Math" panose="02040503050406030204" pitchFamily="18" charset="0"/>
                              </a:rPr>
                              <m:t>𝐿</m:t>
                            </m:r>
                          </m:sub>
                        </m:sSub>
                      </m:den>
                    </m:f>
                    <m:r>
                      <a:rPr lang="pt-BR" sz="2200" b="0" i="1" smtClean="0">
                        <a:solidFill>
                          <a:schemeClr val="bg1"/>
                        </a:solidFill>
                        <a:latin typeface="Cambria Math" panose="02040503050406030204" pitchFamily="18" charset="0"/>
                        <a:ea typeface="Cambria Math" panose="02040503050406030204" pitchFamily="18" charset="0"/>
                      </a:rPr>
                      <m:t>=</m:t>
                    </m:r>
                    <m:sSub>
                      <m:sSubPr>
                        <m:ctrlPr>
                          <a:rPr lang="pt-BR" sz="2200" b="0" i="1" smtClean="0">
                            <a:solidFill>
                              <a:schemeClr val="bg1"/>
                            </a:solidFill>
                            <a:latin typeface="Cambria Math" panose="02040503050406030204" pitchFamily="18" charset="0"/>
                            <a:ea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𝐴</m:t>
                        </m:r>
                      </m:e>
                      <m:sub>
                        <m:r>
                          <a:rPr lang="pt-BR" sz="2200" b="0" i="1" smtClean="0">
                            <a:solidFill>
                              <a:schemeClr val="bg1"/>
                            </a:solidFill>
                            <a:latin typeface="Cambria Math" panose="02040503050406030204" pitchFamily="18" charset="0"/>
                            <a:ea typeface="Cambria Math" panose="02040503050406030204" pitchFamily="18" charset="0"/>
                          </a:rPr>
                          <m:t>𝑣𝑜</m:t>
                        </m:r>
                      </m:sub>
                    </m:sSub>
                    <m:f>
                      <m:fPr>
                        <m:ctrlPr>
                          <a:rPr lang="pt-BR" sz="2200" b="0" i="1" smtClean="0">
                            <a:solidFill>
                              <a:schemeClr val="bg1"/>
                            </a:solidFill>
                            <a:latin typeface="Cambria Math" panose="02040503050406030204" pitchFamily="18" charset="0"/>
                            <a:ea typeface="Cambria Math" panose="02040503050406030204" pitchFamily="18" charset="0"/>
                          </a:rPr>
                        </m:ctrlPr>
                      </m:fPr>
                      <m:num>
                        <m:sSub>
                          <m:sSubPr>
                            <m:ctrlPr>
                              <a:rPr lang="pt-BR" sz="2200" b="0" i="1" smtClean="0">
                                <a:solidFill>
                                  <a:schemeClr val="bg1"/>
                                </a:solidFill>
                                <a:latin typeface="Cambria Math" panose="02040503050406030204" pitchFamily="18" charset="0"/>
                                <a:ea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𝑅</m:t>
                            </m:r>
                          </m:e>
                          <m:sub>
                            <m:r>
                              <a:rPr lang="pt-BR" sz="2200" b="0" i="1" smtClean="0">
                                <a:solidFill>
                                  <a:schemeClr val="bg1"/>
                                </a:solidFill>
                                <a:latin typeface="Cambria Math" panose="02040503050406030204" pitchFamily="18" charset="0"/>
                                <a:ea typeface="Cambria Math" panose="02040503050406030204" pitchFamily="18" charset="0"/>
                              </a:rPr>
                              <m:t>𝐿</m:t>
                            </m:r>
                          </m:sub>
                        </m:sSub>
                      </m:num>
                      <m:den>
                        <m:sSub>
                          <m:sSubPr>
                            <m:ctrlPr>
                              <a:rPr lang="pt-BR" sz="2200" b="0" i="1" smtClean="0">
                                <a:solidFill>
                                  <a:schemeClr val="bg1"/>
                                </a:solidFill>
                                <a:latin typeface="Cambria Math" panose="02040503050406030204" pitchFamily="18" charset="0"/>
                                <a:ea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𝑅</m:t>
                            </m:r>
                          </m:e>
                          <m:sub>
                            <m:r>
                              <a:rPr lang="pt-BR" sz="2200" b="0" i="1" smtClean="0">
                                <a:solidFill>
                                  <a:schemeClr val="bg1"/>
                                </a:solidFill>
                                <a:latin typeface="Cambria Math" panose="02040503050406030204" pitchFamily="18" charset="0"/>
                                <a:ea typeface="Cambria Math" panose="02040503050406030204" pitchFamily="18" charset="0"/>
                              </a:rPr>
                              <m:t>𝑜</m:t>
                            </m:r>
                          </m:sub>
                        </m:sSub>
                        <m:r>
                          <a:rPr lang="pt-BR" sz="2200" b="0" i="1" smtClean="0">
                            <a:solidFill>
                              <a:schemeClr val="bg1"/>
                            </a:solidFill>
                            <a:latin typeface="Cambria Math" panose="02040503050406030204" pitchFamily="18" charset="0"/>
                            <a:ea typeface="Cambria Math" panose="02040503050406030204" pitchFamily="18" charset="0"/>
                          </a:rPr>
                          <m:t>+</m:t>
                        </m:r>
                        <m:sSub>
                          <m:sSubPr>
                            <m:ctrlPr>
                              <a:rPr lang="pt-BR" sz="2200" b="0" i="1" smtClean="0">
                                <a:solidFill>
                                  <a:schemeClr val="bg1"/>
                                </a:solidFill>
                                <a:latin typeface="Cambria Math" panose="02040503050406030204" pitchFamily="18" charset="0"/>
                                <a:ea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𝑅</m:t>
                            </m:r>
                          </m:e>
                          <m:sub>
                            <m:r>
                              <a:rPr lang="pt-BR" sz="2200" b="0" i="1" smtClean="0">
                                <a:solidFill>
                                  <a:schemeClr val="bg1"/>
                                </a:solidFill>
                                <a:latin typeface="Cambria Math" panose="02040503050406030204" pitchFamily="18" charset="0"/>
                                <a:ea typeface="Cambria Math" panose="02040503050406030204" pitchFamily="18" charset="0"/>
                              </a:rPr>
                              <m:t>𝐿</m:t>
                            </m:r>
                          </m:sub>
                        </m:sSub>
                      </m:den>
                    </m:f>
                  </m:oMath>
                </a14:m>
                <a:r>
                  <a:rPr lang="pt-BR" sz="2200" dirty="0" smtClean="0">
                    <a:solidFill>
                      <a:schemeClr val="bg1"/>
                    </a:solidFill>
                  </a:rPr>
                  <a:t>  ou</a:t>
                </a:r>
                <a:br>
                  <a:rPr lang="pt-BR" sz="2200" dirty="0" smtClean="0">
                    <a:solidFill>
                      <a:schemeClr val="bg1"/>
                    </a:solidFill>
                  </a:rPr>
                </a:br>
                <a14:m>
                  <m:oMath xmlns:m="http://schemas.openxmlformats.org/officeDocument/2006/math">
                    <m:sSub>
                      <m:sSubPr>
                        <m:ctrlPr>
                          <a:rPr lang="pt-BR" sz="2200" i="1">
                            <a:solidFill>
                              <a:schemeClr val="bg1"/>
                            </a:solidFill>
                            <a:latin typeface="Cambria Math" panose="02040503050406030204" pitchFamily="18" charset="0"/>
                          </a:rPr>
                        </m:ctrlPr>
                      </m:sSubPr>
                      <m:e>
                        <m:r>
                          <a:rPr lang="pt-BR" sz="2200" i="1">
                            <a:solidFill>
                              <a:schemeClr val="bg1"/>
                            </a:solidFill>
                            <a:latin typeface="Cambria Math" panose="02040503050406030204" pitchFamily="18" charset="0"/>
                          </a:rPr>
                          <m:t>𝐴</m:t>
                        </m:r>
                      </m:e>
                      <m:sub>
                        <m:r>
                          <a:rPr lang="pt-BR" sz="2200" i="1">
                            <a:solidFill>
                              <a:schemeClr val="bg1"/>
                            </a:solidFill>
                            <a:latin typeface="Cambria Math" panose="02040503050406030204" pitchFamily="18" charset="0"/>
                          </a:rPr>
                          <m:t>𝑣</m:t>
                        </m:r>
                      </m:sub>
                    </m:sSub>
                    <m:r>
                      <a:rPr lang="pt-BR" sz="2200" i="1">
                        <a:solidFill>
                          <a:schemeClr val="bg1"/>
                        </a:solidFill>
                        <a:latin typeface="Cambria Math" panose="02040503050406030204" pitchFamily="18" charset="0"/>
                        <a:ea typeface="Cambria Math" panose="02040503050406030204" pitchFamily="18" charset="0"/>
                      </a:rPr>
                      <m:t>=−</m:t>
                    </m:r>
                    <m:d>
                      <m:dPr>
                        <m:ctrlPr>
                          <a:rPr lang="pt-BR" sz="2200" b="0" i="1" smtClean="0">
                            <a:solidFill>
                              <a:schemeClr val="bg1"/>
                            </a:solidFill>
                            <a:latin typeface="Cambria Math" panose="02040503050406030204" pitchFamily="18" charset="0"/>
                            <a:ea typeface="Cambria Math" panose="02040503050406030204" pitchFamily="18" charset="0"/>
                          </a:rPr>
                        </m:ctrlPr>
                      </m:dPr>
                      <m:e>
                        <m:sSub>
                          <m:sSubPr>
                            <m:ctrlPr>
                              <a:rPr lang="pt-BR" sz="2200" i="1">
                                <a:solidFill>
                                  <a:schemeClr val="bg1"/>
                                </a:solidFill>
                                <a:latin typeface="Cambria Math" panose="02040503050406030204" pitchFamily="18" charset="0"/>
                                <a:ea typeface="Cambria Math" panose="02040503050406030204" pitchFamily="18" charset="0"/>
                              </a:rPr>
                            </m:ctrlPr>
                          </m:sSubPr>
                          <m:e>
                            <m:r>
                              <a:rPr lang="pt-BR" sz="2200" i="1">
                                <a:solidFill>
                                  <a:schemeClr val="bg1"/>
                                </a:solidFill>
                                <a:latin typeface="Cambria Math" panose="02040503050406030204" pitchFamily="18" charset="0"/>
                                <a:ea typeface="Cambria Math" panose="02040503050406030204" pitchFamily="18" charset="0"/>
                              </a:rPr>
                              <m:t>𝑔</m:t>
                            </m:r>
                          </m:e>
                          <m:sub>
                            <m:r>
                              <a:rPr lang="pt-BR" sz="2200" i="1">
                                <a:solidFill>
                                  <a:schemeClr val="bg1"/>
                                </a:solidFill>
                                <a:latin typeface="Cambria Math" panose="02040503050406030204" pitchFamily="18" charset="0"/>
                                <a:ea typeface="Cambria Math" panose="02040503050406030204" pitchFamily="18" charset="0"/>
                              </a:rPr>
                              <m:t>𝑚</m:t>
                            </m:r>
                            <m:r>
                              <a:rPr lang="pt-BR" sz="2200" b="0" i="1" smtClean="0">
                                <a:solidFill>
                                  <a:schemeClr val="bg1"/>
                                </a:solidFill>
                                <a:latin typeface="Cambria Math" panose="02040503050406030204" pitchFamily="18" charset="0"/>
                                <a:ea typeface="Cambria Math" panose="02040503050406030204" pitchFamily="18" charset="0"/>
                              </a:rPr>
                              <m:t>1</m:t>
                            </m:r>
                          </m:sub>
                        </m:sSub>
                        <m:sSub>
                          <m:sSubPr>
                            <m:ctrlPr>
                              <a:rPr lang="pt-BR" sz="2200" i="1" smtClean="0">
                                <a:solidFill>
                                  <a:schemeClr val="bg1"/>
                                </a:solidFill>
                                <a:latin typeface="Cambria Math" panose="02040503050406030204" pitchFamily="18" charset="0"/>
                                <a:ea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𝑟</m:t>
                            </m:r>
                          </m:e>
                          <m:sub>
                            <m:r>
                              <a:rPr lang="pt-BR" sz="2200" b="0" i="1" smtClean="0">
                                <a:solidFill>
                                  <a:schemeClr val="bg1"/>
                                </a:solidFill>
                                <a:latin typeface="Cambria Math" panose="02040503050406030204" pitchFamily="18" charset="0"/>
                                <a:ea typeface="Cambria Math" panose="02040503050406030204" pitchFamily="18" charset="0"/>
                              </a:rPr>
                              <m:t>𝑜</m:t>
                            </m:r>
                            <m:r>
                              <a:rPr lang="pt-BR" sz="2200" b="0" i="1" smtClean="0">
                                <a:solidFill>
                                  <a:schemeClr val="bg1"/>
                                </a:solidFill>
                                <a:latin typeface="Cambria Math" panose="02040503050406030204" pitchFamily="18" charset="0"/>
                                <a:ea typeface="Cambria Math" panose="02040503050406030204" pitchFamily="18" charset="0"/>
                              </a:rPr>
                              <m:t>1</m:t>
                            </m:r>
                          </m:sub>
                        </m:sSub>
                      </m:e>
                    </m:d>
                    <m:f>
                      <m:fPr>
                        <m:ctrlPr>
                          <a:rPr lang="pt-BR" sz="2200" i="1">
                            <a:solidFill>
                              <a:schemeClr val="bg1"/>
                            </a:solidFill>
                            <a:latin typeface="Cambria Math" panose="02040503050406030204" pitchFamily="18" charset="0"/>
                            <a:ea typeface="Cambria Math" panose="02040503050406030204" pitchFamily="18" charset="0"/>
                          </a:rPr>
                        </m:ctrlPr>
                      </m:fPr>
                      <m:num>
                        <m:sSub>
                          <m:sSubPr>
                            <m:ctrlPr>
                              <a:rPr lang="pt-BR" sz="2200" i="1">
                                <a:solidFill>
                                  <a:schemeClr val="bg1"/>
                                </a:solidFill>
                                <a:latin typeface="Cambria Math" panose="02040503050406030204" pitchFamily="18" charset="0"/>
                                <a:ea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𝑟</m:t>
                            </m:r>
                          </m:e>
                          <m:sub>
                            <m:r>
                              <a:rPr lang="pt-BR" sz="2200" i="1">
                                <a:solidFill>
                                  <a:schemeClr val="bg1"/>
                                </a:solidFill>
                                <a:latin typeface="Cambria Math" panose="02040503050406030204" pitchFamily="18" charset="0"/>
                                <a:ea typeface="Cambria Math" panose="02040503050406030204" pitchFamily="18" charset="0"/>
                              </a:rPr>
                              <m:t>𝑜</m:t>
                            </m:r>
                            <m:r>
                              <a:rPr lang="pt-BR" sz="2200" b="0" i="1" smtClean="0">
                                <a:solidFill>
                                  <a:schemeClr val="bg1"/>
                                </a:solidFill>
                                <a:latin typeface="Cambria Math" panose="02040503050406030204" pitchFamily="18" charset="0"/>
                                <a:ea typeface="Cambria Math" panose="02040503050406030204" pitchFamily="18" charset="0"/>
                              </a:rPr>
                              <m:t>2</m:t>
                            </m:r>
                          </m:sub>
                        </m:sSub>
                      </m:num>
                      <m:den>
                        <m:sSub>
                          <m:sSubPr>
                            <m:ctrlPr>
                              <a:rPr lang="pt-BR" sz="2200" i="1">
                                <a:solidFill>
                                  <a:schemeClr val="bg1"/>
                                </a:solidFill>
                                <a:latin typeface="Cambria Math" panose="02040503050406030204" pitchFamily="18" charset="0"/>
                                <a:ea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𝑟</m:t>
                            </m:r>
                          </m:e>
                          <m:sub>
                            <m:r>
                              <a:rPr lang="pt-BR" sz="2200" i="1">
                                <a:solidFill>
                                  <a:schemeClr val="bg1"/>
                                </a:solidFill>
                                <a:latin typeface="Cambria Math" panose="02040503050406030204" pitchFamily="18" charset="0"/>
                                <a:ea typeface="Cambria Math" panose="02040503050406030204" pitchFamily="18" charset="0"/>
                              </a:rPr>
                              <m:t>𝑜</m:t>
                            </m:r>
                            <m:r>
                              <a:rPr lang="pt-BR" sz="2200" b="0" i="1" smtClean="0">
                                <a:solidFill>
                                  <a:schemeClr val="bg1"/>
                                </a:solidFill>
                                <a:latin typeface="Cambria Math" panose="02040503050406030204" pitchFamily="18" charset="0"/>
                                <a:ea typeface="Cambria Math" panose="02040503050406030204" pitchFamily="18" charset="0"/>
                              </a:rPr>
                              <m:t>2</m:t>
                            </m:r>
                          </m:sub>
                        </m:sSub>
                        <m:r>
                          <a:rPr lang="pt-BR" sz="2200" i="1">
                            <a:solidFill>
                              <a:schemeClr val="bg1"/>
                            </a:solidFill>
                            <a:latin typeface="Cambria Math" panose="02040503050406030204" pitchFamily="18" charset="0"/>
                            <a:ea typeface="Cambria Math" panose="02040503050406030204" pitchFamily="18" charset="0"/>
                          </a:rPr>
                          <m:t>+</m:t>
                        </m:r>
                        <m:sSub>
                          <m:sSubPr>
                            <m:ctrlPr>
                              <a:rPr lang="pt-BR" sz="2200" i="1">
                                <a:solidFill>
                                  <a:schemeClr val="bg1"/>
                                </a:solidFill>
                                <a:latin typeface="Cambria Math" panose="02040503050406030204" pitchFamily="18" charset="0"/>
                                <a:ea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𝑟</m:t>
                            </m:r>
                          </m:e>
                          <m:sub>
                            <m:r>
                              <a:rPr lang="pt-BR" sz="2200" b="0" i="1" smtClean="0">
                                <a:solidFill>
                                  <a:schemeClr val="bg1"/>
                                </a:solidFill>
                                <a:latin typeface="Cambria Math" panose="02040503050406030204" pitchFamily="18" charset="0"/>
                                <a:ea typeface="Cambria Math" panose="02040503050406030204" pitchFamily="18" charset="0"/>
                              </a:rPr>
                              <m:t>𝑜</m:t>
                            </m:r>
                            <m:r>
                              <a:rPr lang="pt-BR" sz="2200" b="0" i="1" smtClean="0">
                                <a:solidFill>
                                  <a:schemeClr val="bg1"/>
                                </a:solidFill>
                                <a:latin typeface="Cambria Math" panose="02040503050406030204" pitchFamily="18" charset="0"/>
                                <a:ea typeface="Cambria Math" panose="02040503050406030204" pitchFamily="18" charset="0"/>
                              </a:rPr>
                              <m:t>1</m:t>
                            </m:r>
                          </m:sub>
                        </m:sSub>
                      </m:den>
                    </m:f>
                    <m:r>
                      <a:rPr lang="pt-BR" sz="2200" i="1">
                        <a:solidFill>
                          <a:schemeClr val="bg1"/>
                        </a:solidFill>
                        <a:latin typeface="Cambria Math" panose="02040503050406030204" pitchFamily="18" charset="0"/>
                        <a:ea typeface="Cambria Math" panose="02040503050406030204" pitchFamily="18" charset="0"/>
                      </a:rPr>
                      <m:t>=</m:t>
                    </m:r>
                    <m:r>
                      <a:rPr lang="pt-BR" sz="2200" b="0" i="1" smtClean="0">
                        <a:solidFill>
                          <a:schemeClr val="bg1"/>
                        </a:solidFill>
                        <a:latin typeface="Cambria Math" panose="02040503050406030204" pitchFamily="18" charset="0"/>
                        <a:ea typeface="Cambria Math" panose="02040503050406030204" pitchFamily="18" charset="0"/>
                      </a:rPr>
                      <m:t>−</m:t>
                    </m:r>
                    <m:sSub>
                      <m:sSubPr>
                        <m:ctrlPr>
                          <a:rPr lang="pt-BR" sz="2200" b="0" i="1" smtClean="0">
                            <a:solidFill>
                              <a:schemeClr val="bg1"/>
                            </a:solidFill>
                            <a:latin typeface="Cambria Math" panose="02040503050406030204" pitchFamily="18" charset="0"/>
                            <a:ea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𝑔</m:t>
                        </m:r>
                      </m:e>
                      <m:sub>
                        <m:r>
                          <a:rPr lang="pt-BR" sz="2200" b="0" i="1" smtClean="0">
                            <a:solidFill>
                              <a:schemeClr val="bg1"/>
                            </a:solidFill>
                            <a:latin typeface="Cambria Math" panose="02040503050406030204" pitchFamily="18" charset="0"/>
                            <a:ea typeface="Cambria Math" panose="02040503050406030204" pitchFamily="18" charset="0"/>
                          </a:rPr>
                          <m:t>𝑚</m:t>
                        </m:r>
                        <m:r>
                          <a:rPr lang="pt-BR" sz="2200" b="0" i="1" smtClean="0">
                            <a:solidFill>
                              <a:schemeClr val="bg1"/>
                            </a:solidFill>
                            <a:latin typeface="Cambria Math" panose="02040503050406030204" pitchFamily="18" charset="0"/>
                            <a:ea typeface="Cambria Math" panose="02040503050406030204" pitchFamily="18" charset="0"/>
                          </a:rPr>
                          <m:t>1</m:t>
                        </m:r>
                      </m:sub>
                    </m:sSub>
                    <m:r>
                      <a:rPr lang="pt-BR" sz="2200" b="0" i="1" smtClean="0">
                        <a:solidFill>
                          <a:schemeClr val="bg1"/>
                        </a:solidFill>
                        <a:latin typeface="Cambria Math" panose="02040503050406030204" pitchFamily="18" charset="0"/>
                        <a:ea typeface="Cambria Math" panose="02040503050406030204" pitchFamily="18" charset="0"/>
                      </a:rPr>
                      <m:t>(</m:t>
                    </m:r>
                    <m:sSub>
                      <m:sSubPr>
                        <m:ctrlPr>
                          <a:rPr lang="pt-BR" sz="2200" b="0" i="1" smtClean="0">
                            <a:solidFill>
                              <a:schemeClr val="bg1"/>
                            </a:solidFill>
                            <a:latin typeface="Cambria Math" panose="02040503050406030204" pitchFamily="18" charset="0"/>
                            <a:ea typeface="Cambria Math" panose="02040503050406030204" pitchFamily="18" charset="0"/>
                          </a:rPr>
                        </m:ctrlPr>
                      </m:sSubPr>
                      <m:e>
                        <m:r>
                          <a:rPr lang="pt-BR" sz="2200" b="0" i="1" smtClean="0">
                            <a:solidFill>
                              <a:schemeClr val="bg1"/>
                            </a:solidFill>
                            <a:latin typeface="Cambria Math" panose="02040503050406030204" pitchFamily="18" charset="0"/>
                            <a:ea typeface="Cambria Math" panose="02040503050406030204" pitchFamily="18" charset="0"/>
                          </a:rPr>
                          <m:t>𝑟</m:t>
                        </m:r>
                      </m:e>
                      <m:sub>
                        <m:r>
                          <a:rPr lang="pt-BR" sz="2200" b="0" i="1" smtClean="0">
                            <a:solidFill>
                              <a:schemeClr val="bg1"/>
                            </a:solidFill>
                            <a:latin typeface="Cambria Math" panose="02040503050406030204" pitchFamily="18" charset="0"/>
                            <a:ea typeface="Cambria Math" panose="02040503050406030204" pitchFamily="18" charset="0"/>
                          </a:rPr>
                          <m:t>𝑜</m:t>
                        </m:r>
                        <m:r>
                          <a:rPr lang="pt-BR" sz="2200" b="0" i="1" smtClean="0">
                            <a:solidFill>
                              <a:schemeClr val="bg1"/>
                            </a:solidFill>
                            <a:latin typeface="Cambria Math" panose="02040503050406030204" pitchFamily="18" charset="0"/>
                            <a:ea typeface="Cambria Math" panose="02040503050406030204" pitchFamily="18" charset="0"/>
                          </a:rPr>
                          <m:t>1</m:t>
                        </m:r>
                      </m:sub>
                    </m:sSub>
                    <m:r>
                      <a:rPr lang="pt-BR" sz="2200" b="0" i="1" smtClean="0">
                        <a:solidFill>
                          <a:schemeClr val="bg1"/>
                        </a:solidFill>
                        <a:latin typeface="Cambria Math" panose="02040503050406030204" pitchFamily="18" charset="0"/>
                        <a:ea typeface="Cambria Math" panose="02040503050406030204" pitchFamily="18" charset="0"/>
                      </a:rPr>
                      <m:t>∥</m:t>
                    </m:r>
                    <m:sSub>
                      <m:sSubPr>
                        <m:ctrlPr>
                          <a:rPr lang="pt-BR" sz="2200" i="1">
                            <a:solidFill>
                              <a:schemeClr val="bg1"/>
                            </a:solidFill>
                            <a:latin typeface="Cambria Math" panose="02040503050406030204" pitchFamily="18" charset="0"/>
                            <a:ea typeface="Cambria Math" panose="02040503050406030204" pitchFamily="18" charset="0"/>
                          </a:rPr>
                        </m:ctrlPr>
                      </m:sSubPr>
                      <m:e>
                        <m:r>
                          <a:rPr lang="pt-BR" sz="2200" i="1">
                            <a:solidFill>
                              <a:schemeClr val="bg1"/>
                            </a:solidFill>
                            <a:latin typeface="Cambria Math" panose="02040503050406030204" pitchFamily="18" charset="0"/>
                            <a:ea typeface="Cambria Math" panose="02040503050406030204" pitchFamily="18" charset="0"/>
                          </a:rPr>
                          <m:t>𝑟</m:t>
                        </m:r>
                      </m:e>
                      <m:sub>
                        <m:r>
                          <a:rPr lang="pt-BR" sz="2200" i="1">
                            <a:solidFill>
                              <a:schemeClr val="bg1"/>
                            </a:solidFill>
                            <a:latin typeface="Cambria Math" panose="02040503050406030204" pitchFamily="18" charset="0"/>
                            <a:ea typeface="Cambria Math" panose="02040503050406030204" pitchFamily="18" charset="0"/>
                          </a:rPr>
                          <m:t>𝑜</m:t>
                        </m:r>
                        <m:r>
                          <a:rPr lang="pt-BR" sz="2200" b="0" i="1" smtClean="0">
                            <a:solidFill>
                              <a:schemeClr val="bg1"/>
                            </a:solidFill>
                            <a:latin typeface="Cambria Math" panose="02040503050406030204" pitchFamily="18" charset="0"/>
                            <a:ea typeface="Cambria Math" panose="02040503050406030204" pitchFamily="18" charset="0"/>
                          </a:rPr>
                          <m:t>2</m:t>
                        </m:r>
                      </m:sub>
                    </m:sSub>
                    <m:r>
                      <a:rPr lang="pt-BR" sz="2200" b="0" i="1" smtClean="0">
                        <a:solidFill>
                          <a:schemeClr val="bg1"/>
                        </a:solidFill>
                        <a:latin typeface="Cambria Math" panose="02040503050406030204" pitchFamily="18" charset="0"/>
                        <a:ea typeface="Cambria Math" panose="02040503050406030204" pitchFamily="18" charset="0"/>
                      </a:rPr>
                      <m:t>)</m:t>
                    </m:r>
                  </m:oMath>
                </a14:m>
                <a:r>
                  <a:rPr lang="pt-BR" sz="2200" dirty="0">
                    <a:solidFill>
                      <a:schemeClr val="bg1"/>
                    </a:solidFill>
                  </a:rPr>
                  <a:t/>
                </a:r>
                <a:br>
                  <a:rPr lang="pt-BR" sz="2200" dirty="0">
                    <a:solidFill>
                      <a:schemeClr val="bg1"/>
                    </a:solidFill>
                  </a:rPr>
                </a:br>
                <a:r>
                  <a:rPr lang="pt-BR" sz="2200" dirty="0" smtClean="0">
                    <a:solidFill>
                      <a:schemeClr val="bg1"/>
                    </a:solidFill>
                  </a:rPr>
                  <a:t/>
                </a:r>
                <a:br>
                  <a:rPr lang="pt-BR" sz="2200" dirty="0" smtClean="0">
                    <a:solidFill>
                      <a:schemeClr val="bg1"/>
                    </a:solidFill>
                  </a:rPr>
                </a:br>
                <a:endParaRPr lang="pt-BR" sz="2200" dirty="0" smtClean="0">
                  <a:solidFill>
                    <a:schemeClr val="bg1"/>
                  </a:solidFill>
                </a:endParaRPr>
              </a:p>
            </p:txBody>
          </p:sp>
        </mc:Choice>
        <mc:Fallback xmlns="">
          <p:sp>
            <p:nvSpPr>
              <p:cNvPr id="5" name="Espaço Reservado para Conteúdo 2"/>
              <p:cNvSpPr txBox="1">
                <a:spLocks noRot="1" noChangeAspect="1" noMove="1" noResize="1" noEditPoints="1" noAdjustHandles="1" noChangeArrowheads="1" noChangeShapeType="1" noTextEdit="1"/>
              </p:cNvSpPr>
              <p:nvPr/>
            </p:nvSpPr>
            <p:spPr>
              <a:xfrm>
                <a:off x="1772072" y="1484784"/>
                <a:ext cx="7272808" cy="5112568"/>
              </a:xfrm>
              <a:prstGeom prst="rect">
                <a:avLst/>
              </a:prstGeom>
              <a:blipFill rotWithShape="0">
                <a:blip r:embed="rId2"/>
                <a:stretch>
                  <a:fillRect l="-922" t="-835" r="-251"/>
                </a:stretch>
              </a:blipFill>
            </p:spPr>
            <p:txBody>
              <a:bodyPr/>
              <a:lstStyle/>
              <a:p>
                <a:r>
                  <a:rPr lang="pt-BR">
                    <a:noFill/>
                  </a:rPr>
                  <a:t> </a:t>
                </a:r>
              </a:p>
            </p:txBody>
          </p:sp>
        </mc:Fallback>
      </mc:AlternateContent>
    </p:spTree>
    <p:extLst>
      <p:ext uri="{BB962C8B-B14F-4D97-AF65-F5344CB8AC3E}">
        <p14:creationId xmlns:p14="http://schemas.microsoft.com/office/powerpoint/2010/main" val="31596457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268760"/>
            <a:ext cx="7143750" cy="308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spaço Reservado para Conteúdo 2"/>
          <p:cNvSpPr txBox="1">
            <a:spLocks/>
          </p:cNvSpPr>
          <p:nvPr/>
        </p:nvSpPr>
        <p:spPr>
          <a:xfrm>
            <a:off x="1619672" y="764704"/>
            <a:ext cx="7416824" cy="432048"/>
          </a:xfrm>
          <a:prstGeom prst="rect">
            <a:avLst/>
          </a:prstGeom>
        </p:spPr>
        <p:txBody>
          <a:bodyPr lIns="0" tIns="0" rIns="0" bIns="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b="1" dirty="0" smtClean="0">
                <a:solidFill>
                  <a:schemeClr val="bg1"/>
                </a:solidFill>
              </a:rPr>
              <a:t>6.5.3 O circuito de emissor comum</a:t>
            </a:r>
          </a:p>
        </p:txBody>
      </p:sp>
      <mc:AlternateContent xmlns:mc="http://schemas.openxmlformats.org/markup-compatibility/2006" xmlns:a14="http://schemas.microsoft.com/office/drawing/2010/main">
        <mc:Choice Requires="a14">
          <p:sp>
            <p:nvSpPr>
              <p:cNvPr id="4" name="Espaço Reservado para Conteúdo 2"/>
              <p:cNvSpPr txBox="1">
                <a:spLocks/>
              </p:cNvSpPr>
              <p:nvPr/>
            </p:nvSpPr>
            <p:spPr>
              <a:xfrm>
                <a:off x="1619672" y="4365104"/>
                <a:ext cx="7416824" cy="2245667"/>
              </a:xfrm>
              <a:prstGeom prst="rect">
                <a:avLst/>
              </a:prstGeom>
            </p:spPr>
            <p:txBody>
              <a:bodyPr lIns="0" tIns="0" rIns="0" bIns="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dirty="0" smtClean="0">
                    <a:solidFill>
                      <a:schemeClr val="bg1"/>
                    </a:solidFill>
                  </a:rPr>
                  <a:t>O circuito emissor comum com carga ativa é similar ao fonte comum já visto. A análise de pequenos sinais também é mostrada, e é similar à do caso MOS. Os resultados são:</a:t>
                </a:r>
              </a:p>
              <a:p>
                <a:pPr marL="0" indent="0">
                  <a:buFontTx/>
                  <a:buNone/>
                </a:pPr>
                <a14:m>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𝑅</m:t>
                        </m:r>
                      </m:e>
                      <m:sub>
                        <m:r>
                          <a:rPr lang="pt-BR" sz="2400" b="0" i="1" smtClean="0">
                            <a:solidFill>
                              <a:schemeClr val="bg1"/>
                            </a:solidFill>
                            <a:latin typeface="Cambria Math" panose="02040503050406030204" pitchFamily="18" charset="0"/>
                          </a:rPr>
                          <m:t>𝑖</m:t>
                        </m:r>
                      </m:sub>
                    </m:sSub>
                    <m:r>
                      <a:rPr lang="pt-BR" sz="2400" b="0" i="1" smtClean="0">
                        <a:solidFill>
                          <a:schemeClr val="bg1"/>
                        </a:solidFill>
                        <a:latin typeface="Cambria Math" panose="02040503050406030204" pitchFamily="18" charset="0"/>
                      </a:rPr>
                      <m:t>=</m:t>
                    </m:r>
                    <m:sSub>
                      <m:sSubPr>
                        <m:ctrlPr>
                          <a:rPr lang="pt-BR" sz="2400" b="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𝑟</m:t>
                        </m:r>
                      </m:e>
                      <m:sub>
                        <m:r>
                          <a:rPr lang="pt-BR" sz="2400" b="0" i="1" smtClean="0">
                            <a:solidFill>
                              <a:schemeClr val="bg1"/>
                            </a:solidFill>
                            <a:latin typeface="Cambria Math" panose="02040503050406030204" pitchFamily="18" charset="0"/>
                            <a:ea typeface="Cambria Math" panose="02040503050406030204" pitchFamily="18" charset="0"/>
                          </a:rPr>
                          <m:t>𝜋</m:t>
                        </m:r>
                      </m:sub>
                    </m:sSub>
                  </m:oMath>
                </a14:m>
                <a:r>
                  <a:rPr lang="pt-BR" sz="2400" dirty="0" smtClean="0">
                    <a:solidFill>
                      <a:schemeClr val="bg1"/>
                    </a:solidFill>
                  </a:rPr>
                  <a:t> , </a:t>
                </a:r>
                <a14:m>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𝑅</m:t>
                        </m:r>
                      </m:e>
                      <m:sub>
                        <m:r>
                          <a:rPr lang="pt-BR" sz="2400" b="0" i="1" smtClean="0">
                            <a:solidFill>
                              <a:schemeClr val="bg1"/>
                            </a:solidFill>
                            <a:latin typeface="Cambria Math" panose="02040503050406030204" pitchFamily="18" charset="0"/>
                          </a:rPr>
                          <m:t>𝑜</m:t>
                        </m:r>
                      </m:sub>
                    </m:sSub>
                    <m:r>
                      <a:rPr lang="pt-BR" sz="2400" b="0" i="1" smtClean="0">
                        <a:solidFill>
                          <a:schemeClr val="bg1"/>
                        </a:solidFill>
                        <a:latin typeface="Cambria Math" panose="02040503050406030204" pitchFamily="18" charset="0"/>
                      </a:rPr>
                      <m:t>=</m:t>
                    </m:r>
                    <m:sSub>
                      <m:sSubPr>
                        <m:ctrlPr>
                          <a:rPr lang="pt-BR" sz="2400" b="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𝑟</m:t>
                        </m:r>
                      </m:e>
                      <m:sub>
                        <m:r>
                          <a:rPr lang="pt-BR" sz="2400" b="0" i="1" smtClean="0">
                            <a:solidFill>
                              <a:schemeClr val="bg1"/>
                            </a:solidFill>
                            <a:latin typeface="Cambria Math" panose="02040503050406030204" pitchFamily="18" charset="0"/>
                          </a:rPr>
                          <m:t>𝑜</m:t>
                        </m:r>
                      </m:sub>
                    </m:sSub>
                  </m:oMath>
                </a14:m>
                <a:r>
                  <a:rPr lang="pt-BR" sz="2400" dirty="0" smtClean="0">
                    <a:solidFill>
                      <a:schemeClr val="bg1"/>
                    </a:solidFill>
                  </a:rPr>
                  <a:t> e </a:t>
                </a:r>
                <a14:m>
                  <m:oMath xmlns:m="http://schemas.openxmlformats.org/officeDocument/2006/math">
                    <m:sSub>
                      <m:sSubPr>
                        <m:ctrlPr>
                          <a:rPr lang="pt-BR" sz="240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𝐴</m:t>
                        </m:r>
                      </m:e>
                      <m:sub>
                        <m:r>
                          <a:rPr lang="pt-BR" sz="2400" b="0" i="1" smtClean="0">
                            <a:solidFill>
                              <a:schemeClr val="bg1"/>
                            </a:solidFill>
                            <a:latin typeface="Cambria Math" panose="02040503050406030204" pitchFamily="18" charset="0"/>
                          </a:rPr>
                          <m:t>𝑣𝑜</m:t>
                        </m:r>
                      </m:sub>
                    </m:sSub>
                    <m:r>
                      <a:rPr lang="pt-BR" sz="2400" b="0" i="1" smtClean="0">
                        <a:solidFill>
                          <a:schemeClr val="bg1"/>
                        </a:solidFill>
                        <a:latin typeface="Cambria Math" panose="02040503050406030204" pitchFamily="18" charset="0"/>
                      </a:rPr>
                      <m:t>=−</m:t>
                    </m:r>
                    <m:sSub>
                      <m:sSubPr>
                        <m:ctrlPr>
                          <a:rPr lang="pt-BR" sz="2400" b="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𝑔</m:t>
                        </m:r>
                      </m:e>
                      <m:sub>
                        <m:r>
                          <a:rPr lang="pt-BR" sz="2400" b="0" i="1" smtClean="0">
                            <a:solidFill>
                              <a:schemeClr val="bg1"/>
                            </a:solidFill>
                            <a:latin typeface="Cambria Math" panose="02040503050406030204" pitchFamily="18" charset="0"/>
                          </a:rPr>
                          <m:t>𝑚</m:t>
                        </m:r>
                      </m:sub>
                    </m:sSub>
                    <m:sSub>
                      <m:sSubPr>
                        <m:ctrlPr>
                          <a:rPr lang="pt-BR" sz="2400" b="0" i="1" smtClean="0">
                            <a:solidFill>
                              <a:schemeClr val="bg1"/>
                            </a:solidFill>
                            <a:latin typeface="Cambria Math" panose="02040503050406030204" pitchFamily="18" charset="0"/>
                          </a:rPr>
                        </m:ctrlPr>
                      </m:sSubPr>
                      <m:e>
                        <m:r>
                          <a:rPr lang="pt-BR" sz="2400" b="0" i="1" smtClean="0">
                            <a:solidFill>
                              <a:schemeClr val="bg1"/>
                            </a:solidFill>
                            <a:latin typeface="Cambria Math" panose="02040503050406030204" pitchFamily="18" charset="0"/>
                          </a:rPr>
                          <m:t>𝑟</m:t>
                        </m:r>
                      </m:e>
                      <m:sub>
                        <m:r>
                          <a:rPr lang="pt-BR" sz="2400" b="0" i="1" smtClean="0">
                            <a:solidFill>
                              <a:schemeClr val="bg1"/>
                            </a:solidFill>
                            <a:latin typeface="Cambria Math" panose="02040503050406030204" pitchFamily="18" charset="0"/>
                          </a:rPr>
                          <m:t>𝑜</m:t>
                        </m:r>
                      </m:sub>
                    </m:sSub>
                  </m:oMath>
                </a14:m>
                <a:r>
                  <a:rPr lang="pt-BR" sz="2400" dirty="0" smtClean="0">
                    <a:solidFill>
                      <a:schemeClr val="bg1"/>
                    </a:solidFill>
                  </a:rPr>
                  <a:t>. Exceto pela baixa impedância de entrada, tais resultados são similares aos do MOS. Uma vantagem, porém, é o ganho intrínseco maior.</a:t>
                </a:r>
              </a:p>
            </p:txBody>
          </p:sp>
        </mc:Choice>
        <mc:Fallback xmlns="">
          <p:sp>
            <p:nvSpPr>
              <p:cNvPr id="4" name="Espaço Reservado para Conteúdo 2"/>
              <p:cNvSpPr txBox="1">
                <a:spLocks noRot="1" noChangeAspect="1" noMove="1" noResize="1" noEditPoints="1" noAdjustHandles="1" noChangeArrowheads="1" noChangeShapeType="1" noTextEdit="1"/>
              </p:cNvSpPr>
              <p:nvPr/>
            </p:nvSpPr>
            <p:spPr>
              <a:xfrm>
                <a:off x="1619672" y="4365104"/>
                <a:ext cx="7416824" cy="2245667"/>
              </a:xfrm>
              <a:prstGeom prst="rect">
                <a:avLst/>
              </a:prstGeom>
              <a:blipFill rotWithShape="0">
                <a:blip r:embed="rId3"/>
                <a:stretch>
                  <a:fillRect l="-2549" t="-4076" r="-1398" b="-9511"/>
                </a:stretch>
              </a:blipFill>
            </p:spPr>
            <p:txBody>
              <a:bodyPr/>
              <a:lstStyle/>
              <a:p>
                <a:r>
                  <a:rPr lang="pt-BR">
                    <a:noFill/>
                  </a:rPr>
                  <a:t> </a:t>
                </a:r>
              </a:p>
            </p:txBody>
          </p:sp>
        </mc:Fallback>
      </mc:AlternateContent>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171700"/>
            <a:ext cx="721995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spaço Reservado para Conteúdo 2"/>
          <p:cNvSpPr txBox="1">
            <a:spLocks/>
          </p:cNvSpPr>
          <p:nvPr/>
        </p:nvSpPr>
        <p:spPr>
          <a:xfrm>
            <a:off x="1619672" y="764704"/>
            <a:ext cx="7272808" cy="936104"/>
          </a:xfrm>
          <a:prstGeom prst="rect">
            <a:avLst/>
          </a:prstGeom>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pt-BR" sz="2400" b="1" dirty="0" smtClean="0">
                <a:solidFill>
                  <a:schemeClr val="bg1"/>
                </a:solidFill>
              </a:rPr>
              <a:t>6.6 RESPOSTA EM ALTA FREQUÊNCIA DOS AMPLIFICADORES FC E EC</a:t>
            </a:r>
          </a:p>
        </p:txBody>
      </p:sp>
      <mc:AlternateContent xmlns:mc="http://schemas.openxmlformats.org/markup-compatibility/2006" xmlns:a14="http://schemas.microsoft.com/office/drawing/2010/main">
        <mc:Choice Requires="a14">
          <p:sp>
            <p:nvSpPr>
              <p:cNvPr id="5" name="CaixaDeTexto 4"/>
              <p:cNvSpPr txBox="1"/>
              <p:nvPr/>
            </p:nvSpPr>
            <p:spPr bwMode="auto">
              <a:xfrm>
                <a:off x="1907704" y="5085184"/>
                <a:ext cx="6984776" cy="1290546"/>
              </a:xfrm>
              <a:prstGeom prst="rect">
                <a:avLst/>
              </a:prstGeom>
              <a:noFill/>
              <a:ln>
                <a:noFill/>
              </a:ln>
              <a:extLst/>
            </p:spPr>
            <p:txBody>
              <a:bodyPr wrap="square" rtlCol="0">
                <a:spAutoFit/>
              </a:bodyPr>
              <a:lstStyle/>
              <a:p>
                <a:r>
                  <a:rPr lang="pt-BR" dirty="0" smtClean="0">
                    <a:solidFill>
                      <a:schemeClr val="bg1"/>
                    </a:solidFill>
                  </a:rPr>
                  <a:t>Para o caso de usar TBJ, basta substituir </a:t>
                </a:r>
                <a14:m>
                  <m:oMath xmlns:m="http://schemas.openxmlformats.org/officeDocument/2006/math">
                    <m:sSub>
                      <m:sSubPr>
                        <m:ctrlPr>
                          <a:rPr lang="pt-BR" b="0" i="1" smtClean="0">
                            <a:solidFill>
                              <a:schemeClr val="bg1"/>
                            </a:solidFill>
                            <a:latin typeface="Cambria Math" panose="02040503050406030204" pitchFamily="18" charset="0"/>
                          </a:rPr>
                        </m:ctrlPr>
                      </m:sSubPr>
                      <m:e>
                        <m:r>
                          <a:rPr lang="pt-BR" b="0" i="1" smtClean="0">
                            <a:solidFill>
                              <a:schemeClr val="bg1"/>
                            </a:solidFill>
                            <a:latin typeface="Cambria Math" panose="02040503050406030204" pitchFamily="18" charset="0"/>
                          </a:rPr>
                          <m:t>𝐶</m:t>
                        </m:r>
                      </m:e>
                      <m:sub>
                        <m:r>
                          <a:rPr lang="pt-BR" b="0" i="1" smtClean="0">
                            <a:solidFill>
                              <a:schemeClr val="bg1"/>
                            </a:solidFill>
                            <a:latin typeface="Cambria Math" panose="02040503050406030204" pitchFamily="18" charset="0"/>
                          </a:rPr>
                          <m:t>𝑔𝑠</m:t>
                        </m:r>
                      </m:sub>
                    </m:sSub>
                  </m:oMath>
                </a14:m>
                <a:r>
                  <a:rPr lang="pt-BR" dirty="0" smtClean="0">
                    <a:solidFill>
                      <a:schemeClr val="bg1"/>
                    </a:solidFill>
                  </a:rPr>
                  <a:t> por </a:t>
                </a:r>
                <a14:m>
                  <m:oMath xmlns:m="http://schemas.openxmlformats.org/officeDocument/2006/math">
                    <m:sSub>
                      <m:sSubPr>
                        <m:ctrlPr>
                          <a:rPr lang="pt-BR" i="1">
                            <a:solidFill>
                              <a:schemeClr val="bg1"/>
                            </a:solidFill>
                            <a:latin typeface="Cambria Math" panose="02040503050406030204" pitchFamily="18" charset="0"/>
                          </a:rPr>
                        </m:ctrlPr>
                      </m:sSubPr>
                      <m:e>
                        <m:r>
                          <a:rPr lang="pt-BR" i="1">
                            <a:solidFill>
                              <a:schemeClr val="bg1"/>
                            </a:solidFill>
                            <a:latin typeface="Cambria Math" panose="02040503050406030204" pitchFamily="18" charset="0"/>
                          </a:rPr>
                          <m:t>𝐶</m:t>
                        </m:r>
                      </m:e>
                      <m:sub>
                        <m:r>
                          <a:rPr lang="pt-BR" i="1" smtClean="0">
                            <a:solidFill>
                              <a:schemeClr val="bg1"/>
                            </a:solidFill>
                            <a:latin typeface="Cambria Math" panose="02040503050406030204" pitchFamily="18" charset="0"/>
                            <a:ea typeface="Cambria Math" panose="02040503050406030204" pitchFamily="18" charset="0"/>
                          </a:rPr>
                          <m:t>𝜋</m:t>
                        </m:r>
                      </m:sub>
                    </m:sSub>
                  </m:oMath>
                </a14:m>
                <a:r>
                  <a:rPr lang="pt-BR" dirty="0" smtClean="0">
                    <a:solidFill>
                      <a:schemeClr val="bg1"/>
                    </a:solidFill>
                  </a:rPr>
                  <a:t>, </a:t>
                </a:r>
                <a14:m>
                  <m:oMath xmlns:m="http://schemas.openxmlformats.org/officeDocument/2006/math">
                    <m:sSub>
                      <m:sSubPr>
                        <m:ctrlPr>
                          <a:rPr lang="pt-BR" i="1">
                            <a:solidFill>
                              <a:schemeClr val="bg1"/>
                            </a:solidFill>
                            <a:latin typeface="Cambria Math" panose="02040503050406030204" pitchFamily="18" charset="0"/>
                          </a:rPr>
                        </m:ctrlPr>
                      </m:sSubPr>
                      <m:e>
                        <m:r>
                          <a:rPr lang="pt-BR" b="0" i="1" smtClean="0">
                            <a:solidFill>
                              <a:schemeClr val="bg1"/>
                            </a:solidFill>
                            <a:latin typeface="Cambria Math" panose="02040503050406030204" pitchFamily="18" charset="0"/>
                          </a:rPr>
                          <m:t>𝑉</m:t>
                        </m:r>
                      </m:e>
                      <m:sub>
                        <m:r>
                          <a:rPr lang="pt-BR" i="1">
                            <a:solidFill>
                              <a:schemeClr val="bg1"/>
                            </a:solidFill>
                            <a:latin typeface="Cambria Math" panose="02040503050406030204" pitchFamily="18" charset="0"/>
                          </a:rPr>
                          <m:t>𝑔𝑠</m:t>
                        </m:r>
                      </m:sub>
                    </m:sSub>
                  </m:oMath>
                </a14:m>
                <a:r>
                  <a:rPr lang="pt-BR" dirty="0" smtClean="0">
                    <a:solidFill>
                      <a:schemeClr val="bg1"/>
                    </a:solidFill>
                  </a:rPr>
                  <a:t> por </a:t>
                </a:r>
                <a14:m>
                  <m:oMath xmlns:m="http://schemas.openxmlformats.org/officeDocument/2006/math">
                    <m:sSub>
                      <m:sSubPr>
                        <m:ctrlPr>
                          <a:rPr lang="pt-BR" i="1">
                            <a:solidFill>
                              <a:schemeClr val="bg1"/>
                            </a:solidFill>
                            <a:latin typeface="Cambria Math" panose="02040503050406030204" pitchFamily="18" charset="0"/>
                          </a:rPr>
                        </m:ctrlPr>
                      </m:sSubPr>
                      <m:e>
                        <m:r>
                          <a:rPr lang="pt-BR" b="0" i="1" smtClean="0">
                            <a:solidFill>
                              <a:schemeClr val="bg1"/>
                            </a:solidFill>
                            <a:latin typeface="Cambria Math" panose="02040503050406030204" pitchFamily="18" charset="0"/>
                          </a:rPr>
                          <m:t>𝑉</m:t>
                        </m:r>
                      </m:e>
                      <m:sub>
                        <m:r>
                          <a:rPr lang="pt-BR" i="1">
                            <a:solidFill>
                              <a:schemeClr val="bg1"/>
                            </a:solidFill>
                            <a:latin typeface="Cambria Math" panose="02040503050406030204" pitchFamily="18" charset="0"/>
                            <a:ea typeface="Cambria Math" panose="02040503050406030204" pitchFamily="18" charset="0"/>
                          </a:rPr>
                          <m:t>𝜋</m:t>
                        </m:r>
                      </m:sub>
                    </m:sSub>
                  </m:oMath>
                </a14:m>
                <a:r>
                  <a:rPr lang="pt-BR" dirty="0" smtClean="0">
                    <a:solidFill>
                      <a:schemeClr val="bg1"/>
                    </a:solidFill>
                  </a:rPr>
                  <a:t> e </a:t>
                </a:r>
                <a14:m>
                  <m:oMath xmlns:m="http://schemas.openxmlformats.org/officeDocument/2006/math">
                    <m:sSub>
                      <m:sSubPr>
                        <m:ctrlPr>
                          <a:rPr lang="pt-BR" i="1">
                            <a:solidFill>
                              <a:schemeClr val="bg1"/>
                            </a:solidFill>
                            <a:latin typeface="Cambria Math" panose="02040503050406030204" pitchFamily="18" charset="0"/>
                          </a:rPr>
                        </m:ctrlPr>
                      </m:sSubPr>
                      <m:e>
                        <m:r>
                          <a:rPr lang="pt-BR" i="1">
                            <a:solidFill>
                              <a:schemeClr val="bg1"/>
                            </a:solidFill>
                            <a:latin typeface="Cambria Math" panose="02040503050406030204" pitchFamily="18" charset="0"/>
                          </a:rPr>
                          <m:t>𝐶</m:t>
                        </m:r>
                      </m:e>
                      <m:sub>
                        <m:r>
                          <a:rPr lang="pt-BR" i="1">
                            <a:solidFill>
                              <a:schemeClr val="bg1"/>
                            </a:solidFill>
                            <a:latin typeface="Cambria Math" panose="02040503050406030204" pitchFamily="18" charset="0"/>
                          </a:rPr>
                          <m:t>𝑔</m:t>
                        </m:r>
                        <m:r>
                          <a:rPr lang="pt-BR" b="0" i="1" smtClean="0">
                            <a:solidFill>
                              <a:schemeClr val="bg1"/>
                            </a:solidFill>
                            <a:latin typeface="Cambria Math" panose="02040503050406030204" pitchFamily="18" charset="0"/>
                          </a:rPr>
                          <m:t>𝑑</m:t>
                        </m:r>
                      </m:sub>
                    </m:sSub>
                  </m:oMath>
                </a14:m>
                <a:r>
                  <a:rPr lang="pt-BR" dirty="0" smtClean="0">
                    <a:solidFill>
                      <a:schemeClr val="bg1"/>
                    </a:solidFill>
                  </a:rPr>
                  <a:t> por </a:t>
                </a:r>
                <a14:m>
                  <m:oMath xmlns:m="http://schemas.openxmlformats.org/officeDocument/2006/math">
                    <m:sSub>
                      <m:sSubPr>
                        <m:ctrlPr>
                          <a:rPr lang="pt-BR" i="1">
                            <a:solidFill>
                              <a:schemeClr val="bg1"/>
                            </a:solidFill>
                            <a:latin typeface="Cambria Math" panose="02040503050406030204" pitchFamily="18" charset="0"/>
                          </a:rPr>
                        </m:ctrlPr>
                      </m:sSubPr>
                      <m:e>
                        <m:r>
                          <a:rPr lang="pt-BR" i="1">
                            <a:solidFill>
                              <a:schemeClr val="bg1"/>
                            </a:solidFill>
                            <a:latin typeface="Cambria Math" panose="02040503050406030204" pitchFamily="18" charset="0"/>
                          </a:rPr>
                          <m:t>𝐶</m:t>
                        </m:r>
                      </m:e>
                      <m:sub>
                        <m:r>
                          <a:rPr lang="pt-BR" i="1" smtClean="0">
                            <a:solidFill>
                              <a:schemeClr val="bg1"/>
                            </a:solidFill>
                            <a:latin typeface="Cambria Math" panose="02040503050406030204" pitchFamily="18" charset="0"/>
                            <a:ea typeface="Cambria Math" panose="02040503050406030204" pitchFamily="18" charset="0"/>
                          </a:rPr>
                          <m:t>𝜇</m:t>
                        </m:r>
                      </m:sub>
                    </m:sSub>
                  </m:oMath>
                </a14:m>
                <a:r>
                  <a:rPr lang="pt-BR" dirty="0" smtClean="0">
                    <a:solidFill>
                      <a:schemeClr val="bg1"/>
                    </a:solidFill>
                  </a:rPr>
                  <a:t>, incluir </a:t>
                </a:r>
                <a14:m>
                  <m:oMath xmlns:m="http://schemas.openxmlformats.org/officeDocument/2006/math">
                    <m:sSub>
                      <m:sSubPr>
                        <m:ctrlPr>
                          <a:rPr lang="pt-BR" i="1">
                            <a:solidFill>
                              <a:schemeClr val="bg1"/>
                            </a:solidFill>
                            <a:latin typeface="Cambria Math" panose="02040503050406030204" pitchFamily="18" charset="0"/>
                          </a:rPr>
                        </m:ctrlPr>
                      </m:sSubPr>
                      <m:e>
                        <m:r>
                          <a:rPr lang="pt-BR" b="0" i="1" smtClean="0">
                            <a:solidFill>
                              <a:schemeClr val="bg1"/>
                            </a:solidFill>
                            <a:latin typeface="Cambria Math" panose="02040503050406030204" pitchFamily="18" charset="0"/>
                          </a:rPr>
                          <m:t>𝑟</m:t>
                        </m:r>
                      </m:e>
                      <m:sub>
                        <m:r>
                          <a:rPr lang="pt-BR" i="1">
                            <a:solidFill>
                              <a:schemeClr val="bg1"/>
                            </a:solidFill>
                            <a:latin typeface="Cambria Math" panose="02040503050406030204" pitchFamily="18" charset="0"/>
                            <a:ea typeface="Cambria Math" panose="02040503050406030204" pitchFamily="18" charset="0"/>
                          </a:rPr>
                          <m:t>𝜋</m:t>
                        </m:r>
                      </m:sub>
                    </m:sSub>
                  </m:oMath>
                </a14:m>
                <a:r>
                  <a:rPr lang="pt-BR" dirty="0" smtClean="0">
                    <a:solidFill>
                      <a:schemeClr val="bg1"/>
                    </a:solidFill>
                  </a:rPr>
                  <a:t> em paralelo com </a:t>
                </a:r>
                <a14:m>
                  <m:oMath xmlns:m="http://schemas.openxmlformats.org/officeDocument/2006/math">
                    <m:sSub>
                      <m:sSubPr>
                        <m:ctrlPr>
                          <a:rPr lang="pt-BR" i="1">
                            <a:solidFill>
                              <a:schemeClr val="bg1"/>
                            </a:solidFill>
                            <a:latin typeface="Cambria Math" panose="02040503050406030204" pitchFamily="18" charset="0"/>
                          </a:rPr>
                        </m:ctrlPr>
                      </m:sSubPr>
                      <m:e>
                        <m:r>
                          <a:rPr lang="pt-BR" i="1">
                            <a:solidFill>
                              <a:schemeClr val="bg1"/>
                            </a:solidFill>
                            <a:latin typeface="Cambria Math" panose="02040503050406030204" pitchFamily="18" charset="0"/>
                          </a:rPr>
                          <m:t>𝐶</m:t>
                        </m:r>
                      </m:e>
                      <m:sub>
                        <m:r>
                          <a:rPr lang="pt-BR" i="1">
                            <a:solidFill>
                              <a:schemeClr val="bg1"/>
                            </a:solidFill>
                            <a:latin typeface="Cambria Math" panose="02040503050406030204" pitchFamily="18" charset="0"/>
                          </a:rPr>
                          <m:t>𝑔𝑠</m:t>
                        </m:r>
                      </m:sub>
                    </m:sSub>
                  </m:oMath>
                </a14:m>
                <a:r>
                  <a:rPr lang="pt-BR" dirty="0" smtClean="0">
                    <a:solidFill>
                      <a:schemeClr val="bg1"/>
                    </a:solidFill>
                  </a:rPr>
                  <a:t> e incluir </a:t>
                </a:r>
                <a14:m>
                  <m:oMath xmlns:m="http://schemas.openxmlformats.org/officeDocument/2006/math">
                    <m:sSub>
                      <m:sSubPr>
                        <m:ctrlPr>
                          <a:rPr lang="pt-BR" i="1">
                            <a:solidFill>
                              <a:schemeClr val="bg1"/>
                            </a:solidFill>
                            <a:latin typeface="Cambria Math" panose="02040503050406030204" pitchFamily="18" charset="0"/>
                          </a:rPr>
                        </m:ctrlPr>
                      </m:sSubPr>
                      <m:e>
                        <m:r>
                          <a:rPr lang="pt-BR" i="1">
                            <a:solidFill>
                              <a:schemeClr val="bg1"/>
                            </a:solidFill>
                            <a:latin typeface="Cambria Math" panose="02040503050406030204" pitchFamily="18" charset="0"/>
                          </a:rPr>
                          <m:t>𝑟</m:t>
                        </m:r>
                      </m:e>
                      <m:sub>
                        <m:r>
                          <a:rPr lang="pt-BR" b="0" i="1" smtClean="0">
                            <a:solidFill>
                              <a:schemeClr val="bg1"/>
                            </a:solidFill>
                            <a:latin typeface="Cambria Math" panose="02040503050406030204" pitchFamily="18" charset="0"/>
                          </a:rPr>
                          <m:t>𝑥</m:t>
                        </m:r>
                      </m:sub>
                    </m:sSub>
                  </m:oMath>
                </a14:m>
                <a:r>
                  <a:rPr lang="pt-BR" dirty="0" smtClean="0">
                    <a:solidFill>
                      <a:schemeClr val="bg1"/>
                    </a:solidFill>
                  </a:rPr>
                  <a:t> em série com </a:t>
                </a:r>
                <a14:m>
                  <m:oMath xmlns:m="http://schemas.openxmlformats.org/officeDocument/2006/math">
                    <m:sSub>
                      <m:sSubPr>
                        <m:ctrlPr>
                          <a:rPr lang="pt-BR" i="1">
                            <a:solidFill>
                              <a:schemeClr val="bg1"/>
                            </a:solidFill>
                            <a:latin typeface="Cambria Math" panose="02040503050406030204" pitchFamily="18" charset="0"/>
                          </a:rPr>
                        </m:ctrlPr>
                      </m:sSubPr>
                      <m:e>
                        <m:r>
                          <a:rPr lang="pt-BR" b="0" i="1" smtClean="0">
                            <a:solidFill>
                              <a:schemeClr val="bg1"/>
                            </a:solidFill>
                            <a:latin typeface="Cambria Math" panose="02040503050406030204" pitchFamily="18" charset="0"/>
                          </a:rPr>
                          <m:t>𝑅</m:t>
                        </m:r>
                      </m:e>
                      <m:sub>
                        <m:r>
                          <a:rPr lang="pt-BR" b="0" i="1" smtClean="0">
                            <a:solidFill>
                              <a:schemeClr val="bg1"/>
                            </a:solidFill>
                            <a:latin typeface="Cambria Math" panose="02040503050406030204" pitchFamily="18" charset="0"/>
                          </a:rPr>
                          <m:t>𝑠𝑖𝑔</m:t>
                        </m:r>
                      </m:sub>
                    </m:sSub>
                  </m:oMath>
                </a14:m>
                <a:r>
                  <a:rPr lang="pt-BR" dirty="0" smtClean="0">
                    <a:solidFill>
                      <a:schemeClr val="bg1"/>
                    </a:solidFill>
                  </a:rPr>
                  <a:t>.</a:t>
                </a:r>
                <a:endParaRPr lang="pt-BR" dirty="0">
                  <a:solidFill>
                    <a:schemeClr val="bg1"/>
                  </a:solidFill>
                </a:endParaRPr>
              </a:p>
            </p:txBody>
          </p:sp>
        </mc:Choice>
        <mc:Fallback xmlns="">
          <p:sp>
            <p:nvSpPr>
              <p:cNvPr id="5" name="CaixaDeTexto 4"/>
              <p:cNvSpPr txBox="1">
                <a:spLocks noRot="1" noChangeAspect="1" noMove="1" noResize="1" noEditPoints="1" noAdjustHandles="1" noChangeArrowheads="1" noChangeShapeType="1" noTextEdit="1"/>
              </p:cNvSpPr>
              <p:nvPr/>
            </p:nvSpPr>
            <p:spPr bwMode="auto">
              <a:xfrm>
                <a:off x="1907704" y="5085184"/>
                <a:ext cx="6984776" cy="1290546"/>
              </a:xfrm>
              <a:prstGeom prst="rect">
                <a:avLst/>
              </a:prstGeom>
              <a:blipFill rotWithShape="0">
                <a:blip r:embed="rId3"/>
                <a:stretch>
                  <a:fillRect l="-1396" t="-3774" b="-7075"/>
                </a:stretch>
              </a:blipFill>
              <a:ln>
                <a:noFill/>
              </a:ln>
              <a:extLst/>
            </p:spPr>
            <p:txBody>
              <a:bodyPr/>
              <a:lstStyle/>
              <a:p>
                <a:r>
                  <a:rPr lang="pt-BR">
                    <a:noFill/>
                  </a:rPr>
                  <a:t> </a:t>
                </a:r>
              </a:p>
            </p:txBody>
          </p:sp>
        </mc:Fallback>
      </mc:AlternateContent>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aixaDeTexto 1"/>
          <p:cNvSpPr txBox="1">
            <a:spLocks noChangeArrowheads="1"/>
          </p:cNvSpPr>
          <p:nvPr/>
        </p:nvSpPr>
        <p:spPr bwMode="auto">
          <a:xfrm>
            <a:off x="1619250" y="1671638"/>
            <a:ext cx="7345363"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 typeface="Arial" panose="020B0604020202020204" pitchFamily="34" charset="0"/>
              <a:buChar char="•"/>
            </a:pPr>
            <a:r>
              <a:rPr lang="pt-BR" altLang="pt-BR" dirty="0">
                <a:solidFill>
                  <a:schemeClr val="bg1"/>
                </a:solidFill>
              </a:rPr>
              <a:t>Capacitores de valor muito pequeno, na faixa de pico </a:t>
            </a:r>
            <a:r>
              <a:rPr lang="pt-BR" altLang="pt-BR" dirty="0" err="1">
                <a:solidFill>
                  <a:schemeClr val="bg1"/>
                </a:solidFill>
              </a:rPr>
              <a:t>Farad</a:t>
            </a:r>
            <a:r>
              <a:rPr lang="pt-BR" altLang="pt-BR" dirty="0">
                <a:solidFill>
                  <a:schemeClr val="bg1"/>
                </a:solidFill>
              </a:rPr>
              <a:t> </a:t>
            </a:r>
            <a:r>
              <a:rPr lang="pt-BR" altLang="pt-BR" dirty="0" smtClean="0">
                <a:solidFill>
                  <a:schemeClr val="bg1"/>
                </a:solidFill>
              </a:rPr>
              <a:t>ou </a:t>
            </a:r>
            <a:r>
              <a:rPr lang="pt-BR" altLang="pt-BR" dirty="0">
                <a:solidFill>
                  <a:schemeClr val="bg1"/>
                </a:solidFill>
              </a:rPr>
              <a:t>fração de pico </a:t>
            </a:r>
            <a:r>
              <a:rPr lang="pt-BR" altLang="pt-BR" dirty="0" err="1">
                <a:solidFill>
                  <a:schemeClr val="bg1"/>
                </a:solidFill>
              </a:rPr>
              <a:t>Farad</a:t>
            </a:r>
            <a:r>
              <a:rPr lang="pt-BR" altLang="pt-BR" dirty="0">
                <a:solidFill>
                  <a:schemeClr val="bg1"/>
                </a:solidFill>
              </a:rPr>
              <a:t>, porém, são fáceis de fabricar na tecnologia de </a:t>
            </a:r>
            <a:r>
              <a:rPr lang="pt-BR" altLang="pt-BR" dirty="0" err="1">
                <a:solidFill>
                  <a:schemeClr val="bg1"/>
                </a:solidFill>
              </a:rPr>
              <a:t>CIs</a:t>
            </a:r>
            <a:r>
              <a:rPr lang="pt-BR" altLang="pt-BR" dirty="0">
                <a:solidFill>
                  <a:schemeClr val="bg1"/>
                </a:solidFill>
              </a:rPr>
              <a:t> MOS, e podem ser combinados com amplificadores MOS e chaves MOS para realizar ampla variedade de funções de processamento de </a:t>
            </a:r>
            <a:r>
              <a:rPr lang="pt-BR" altLang="pt-BR" dirty="0" smtClean="0">
                <a:solidFill>
                  <a:schemeClr val="bg1"/>
                </a:solidFill>
              </a:rPr>
              <a:t>sinais.</a:t>
            </a:r>
            <a:endParaRPr lang="pt-BR" altLang="pt-BR" dirty="0">
              <a:solidFill>
                <a:schemeClr val="bg1"/>
              </a:solidFill>
            </a:endParaRPr>
          </a:p>
          <a:p>
            <a:pPr eaLnBrk="1" hangingPunct="1">
              <a:buFont typeface="Arial" panose="020B0604020202020204" pitchFamily="34" charset="0"/>
              <a:buChar char="•"/>
            </a:pPr>
            <a:r>
              <a:rPr lang="pt-BR" altLang="pt-BR" dirty="0">
                <a:solidFill>
                  <a:schemeClr val="bg1"/>
                </a:solidFill>
              </a:rPr>
              <a:t>Como regra, ao projetar circuitos MOS em CI o projetista deve se empenhar ao máximo para realizar as funções requeridas usando apenas transistores MOS e, quando preciso, pequenos capacitores MOS. </a:t>
            </a:r>
          </a:p>
          <a:p>
            <a:pPr eaLnBrk="1" hangingPunct="1">
              <a:buFont typeface="Arial" panose="020B0604020202020204" pitchFamily="34" charset="0"/>
              <a:buChar char="•"/>
            </a:pPr>
            <a:r>
              <a:rPr lang="pt-BR" altLang="pt-BR" dirty="0">
                <a:solidFill>
                  <a:schemeClr val="bg1"/>
                </a:solidFill>
              </a:rPr>
              <a:t>Transistores MOS podem ser dimensionados, isto é suas dimensões W e L </a:t>
            </a:r>
            <a:r>
              <a:rPr lang="pt-BR" altLang="pt-BR" dirty="0" smtClean="0">
                <a:solidFill>
                  <a:schemeClr val="bg1"/>
                </a:solidFill>
              </a:rPr>
              <a:t>(largura e comprimento) podem </a:t>
            </a:r>
            <a:r>
              <a:rPr lang="pt-BR" altLang="pt-BR" dirty="0">
                <a:solidFill>
                  <a:schemeClr val="bg1"/>
                </a:solidFill>
              </a:rPr>
              <a:t>ser selecionadas.</a:t>
            </a:r>
          </a:p>
        </p:txBody>
      </p:sp>
      <p:sp>
        <p:nvSpPr>
          <p:cNvPr id="7171" name="CaixaDeTexto 2"/>
          <p:cNvSpPr txBox="1">
            <a:spLocks noChangeArrowheads="1"/>
          </p:cNvSpPr>
          <p:nvPr/>
        </p:nvSpPr>
        <p:spPr bwMode="auto">
          <a:xfrm>
            <a:off x="1835150" y="981075"/>
            <a:ext cx="6985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pt-BR" altLang="pt-BR" sz="3200" b="1">
                <a:solidFill>
                  <a:schemeClr val="bg1"/>
                </a:solidFill>
              </a:rPr>
              <a:t>6.1 FILOSOFIA DE PROJETO DE CI</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209636"/>
            <a:ext cx="7019106" cy="2345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ixaDeTexto 1"/>
          <p:cNvSpPr txBox="1"/>
          <p:nvPr/>
        </p:nvSpPr>
        <p:spPr bwMode="auto">
          <a:xfrm>
            <a:off x="1979712" y="692696"/>
            <a:ext cx="5904656" cy="523220"/>
          </a:xfrm>
          <a:prstGeom prst="rect">
            <a:avLst/>
          </a:prstGeom>
          <a:noFill/>
          <a:ln>
            <a:noFill/>
          </a:ln>
          <a:extLst/>
        </p:spPr>
        <p:txBody>
          <a:bodyPr wrap="square" rtlCol="0">
            <a:spAutoFit/>
          </a:bodyPr>
          <a:lstStyle/>
          <a:p>
            <a:r>
              <a:rPr lang="pt-BR" sz="2800" b="1" dirty="0" smtClean="0">
                <a:solidFill>
                  <a:schemeClr val="bg1"/>
                </a:solidFill>
              </a:rPr>
              <a:t>Solução usando o Teorema de Miller</a:t>
            </a:r>
            <a:endParaRPr lang="pt-BR" sz="2800" b="1" dirty="0">
              <a:solidFill>
                <a:schemeClr val="bg1"/>
              </a:solidFill>
            </a:endParaRPr>
          </a:p>
        </p:txBody>
      </p:sp>
      <mc:AlternateContent xmlns:mc="http://schemas.openxmlformats.org/markup-compatibility/2006" xmlns:a14="http://schemas.microsoft.com/office/drawing/2010/main">
        <mc:Choice Requires="a14">
          <p:sp>
            <p:nvSpPr>
              <p:cNvPr id="3" name="CaixaDeTexto 2"/>
              <p:cNvSpPr txBox="1"/>
              <p:nvPr/>
            </p:nvSpPr>
            <p:spPr bwMode="auto">
              <a:xfrm>
                <a:off x="1657350" y="3833838"/>
                <a:ext cx="7486650" cy="2691506"/>
              </a:xfrm>
              <a:prstGeom prst="rect">
                <a:avLst/>
              </a:prstGeom>
              <a:noFill/>
              <a:ln>
                <a:noFill/>
              </a:ln>
              <a:extLst/>
            </p:spPr>
            <p:txBody>
              <a:bodyPr wrap="square" rtlCol="0">
                <a:spAutoFit/>
              </a:bodyPr>
              <a:lstStyle/>
              <a:p>
                <a:pPr marL="180000" indent="-180000">
                  <a:buFont typeface="Arial" panose="020B0604020202020204" pitchFamily="34" charset="0"/>
                  <a:buChar char="•"/>
                </a:pP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𝐶</m:t>
                        </m:r>
                      </m:e>
                      <m:sub>
                        <m:r>
                          <a:rPr lang="pt-BR" sz="2000" b="0" i="1" smtClean="0">
                            <a:solidFill>
                              <a:schemeClr val="bg1"/>
                            </a:solidFill>
                            <a:latin typeface="Cambria Math" panose="02040503050406030204" pitchFamily="18" charset="0"/>
                          </a:rPr>
                          <m:t>𝐿</m:t>
                        </m:r>
                      </m:sub>
                    </m:sSub>
                  </m:oMath>
                </a14:m>
                <a:r>
                  <a:rPr lang="pt-BR" sz="2000" dirty="0" smtClean="0">
                    <a:solidFill>
                      <a:schemeClr val="bg1"/>
                    </a:solidFill>
                  </a:rPr>
                  <a:t> é desconsiderada por ser pequena.</a:t>
                </a:r>
              </a:p>
              <a:p>
                <a:pPr marL="180000" indent="-180000">
                  <a:buFont typeface="Arial" panose="020B0604020202020204" pitchFamily="34" charset="0"/>
                  <a:buChar char="•"/>
                </a:pPr>
                <a14:m>
                  <m:oMath xmlns:m="http://schemas.openxmlformats.org/officeDocument/2006/math">
                    <m:sSub>
                      <m:sSubPr>
                        <m:ctrlPr>
                          <a:rPr lang="pt-BR" sz="2000" i="1">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𝑠𝑖𝑔</m:t>
                        </m:r>
                      </m:sub>
                    </m:sSub>
                  </m:oMath>
                </a14:m>
                <a:r>
                  <a:rPr lang="pt-BR" sz="2000" dirty="0" smtClean="0">
                    <a:solidFill>
                      <a:schemeClr val="bg1"/>
                    </a:solidFill>
                  </a:rPr>
                  <a:t> é relativamente grande</a:t>
                </a:r>
              </a:p>
              <a:p>
                <a:pPr marL="180000" indent="-180000">
                  <a:buFont typeface="Arial" panose="020B0604020202020204" pitchFamily="34" charset="0"/>
                  <a:buChar char="•"/>
                </a:pPr>
                <a:r>
                  <a:rPr lang="pt-BR" sz="2000" dirty="0">
                    <a:solidFill>
                      <a:schemeClr val="bg1"/>
                    </a:solidFill>
                  </a:rPr>
                  <a:t>H</a:t>
                </a:r>
                <a:r>
                  <a:rPr lang="pt-BR" sz="2000" dirty="0" smtClean="0">
                    <a:solidFill>
                      <a:schemeClr val="bg1"/>
                    </a:solidFill>
                  </a:rPr>
                  <a:t>á um polo dominante associado à constante de tempo </a:t>
                </a:r>
                <a14:m>
                  <m:oMath xmlns:m="http://schemas.openxmlformats.org/officeDocument/2006/math">
                    <m:sSub>
                      <m:sSubPr>
                        <m:ctrlPr>
                          <a:rPr lang="pt-BR" sz="2000" i="1">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𝑠𝑖𝑔</m:t>
                        </m:r>
                      </m:sub>
                    </m:sSub>
                    <m:sSub>
                      <m:sSubPr>
                        <m:ctrlPr>
                          <a:rPr lang="pt-BR" sz="2000" i="1">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𝐶</m:t>
                        </m:r>
                      </m:e>
                      <m:sub>
                        <m:r>
                          <a:rPr lang="pt-BR" sz="2000" b="0" i="1" smtClean="0">
                            <a:solidFill>
                              <a:schemeClr val="bg1"/>
                            </a:solidFill>
                            <a:latin typeface="Cambria Math" panose="02040503050406030204" pitchFamily="18" charset="0"/>
                          </a:rPr>
                          <m:t>𝑖𝑛</m:t>
                        </m:r>
                      </m:sub>
                    </m:sSub>
                  </m:oMath>
                </a14:m>
                <a:endParaRPr lang="pt-BR" sz="2000" dirty="0" smtClean="0">
                  <a:solidFill>
                    <a:schemeClr val="bg1"/>
                  </a:solidFill>
                </a:endParaRPr>
              </a:p>
              <a:p>
                <a:pPr marL="180000" indent="-180000">
                  <a:buFont typeface="Arial" panose="020B0604020202020204" pitchFamily="34" charset="0"/>
                  <a:buChar char="•"/>
                </a:pPr>
                <a:r>
                  <a:rPr lang="pt-BR" sz="2000" dirty="0" smtClean="0">
                    <a:solidFill>
                      <a:schemeClr val="bg1"/>
                    </a:solidFill>
                  </a:rPr>
                  <a:t>Daí </a:t>
                </a:r>
                <a14:m>
                  <m:oMath xmlns:m="http://schemas.openxmlformats.org/officeDocument/2006/math">
                    <m:f>
                      <m:fPr>
                        <m:ctrlPr>
                          <a:rPr lang="pt-BR" sz="2000" i="1" smtClean="0">
                            <a:solidFill>
                              <a:schemeClr val="bg1"/>
                            </a:solidFill>
                            <a:latin typeface="Cambria Math" panose="02040503050406030204" pitchFamily="18" charset="0"/>
                          </a:rPr>
                        </m:ctrlPr>
                      </m:fPr>
                      <m:num>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𝑉</m:t>
                            </m:r>
                          </m:e>
                          <m:sub>
                            <m:r>
                              <a:rPr lang="pt-BR" sz="2000" b="0" i="1" smtClean="0">
                                <a:solidFill>
                                  <a:schemeClr val="bg1"/>
                                </a:solidFill>
                                <a:latin typeface="Cambria Math" panose="02040503050406030204" pitchFamily="18" charset="0"/>
                              </a:rPr>
                              <m:t>𝑜</m:t>
                            </m:r>
                          </m:sub>
                        </m:sSub>
                      </m:num>
                      <m:den>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𝑉</m:t>
                            </m:r>
                          </m:e>
                          <m:sub>
                            <m:r>
                              <a:rPr lang="pt-BR" sz="2000" b="0" i="1" smtClean="0">
                                <a:solidFill>
                                  <a:schemeClr val="bg1"/>
                                </a:solidFill>
                                <a:latin typeface="Cambria Math" panose="02040503050406030204" pitchFamily="18" charset="0"/>
                              </a:rPr>
                              <m:t>𝑠𝑖𝑔</m:t>
                            </m:r>
                          </m:sub>
                        </m:sSub>
                      </m:den>
                    </m:f>
                    <m:r>
                      <a:rPr lang="pt-BR" sz="2000" i="1" smtClean="0">
                        <a:solidFill>
                          <a:schemeClr val="bg1"/>
                        </a:solidFill>
                        <a:latin typeface="Cambria Math" panose="02040503050406030204" pitchFamily="18" charset="0"/>
                        <a:ea typeface="Cambria Math" panose="02040503050406030204" pitchFamily="18" charset="0"/>
                      </a:rPr>
                      <m:t>≅</m:t>
                    </m:r>
                    <m:f>
                      <m:fPr>
                        <m:ctrlPr>
                          <a:rPr lang="pt-BR" sz="2000" i="1" smtClean="0">
                            <a:solidFill>
                              <a:schemeClr val="bg1"/>
                            </a:solidFill>
                            <a:latin typeface="Cambria Math" panose="02040503050406030204" pitchFamily="18" charset="0"/>
                            <a:ea typeface="Cambria Math" panose="02040503050406030204" pitchFamily="18" charset="0"/>
                          </a:rPr>
                        </m:ctrlPr>
                      </m:fPr>
                      <m:num>
                        <m:sSub>
                          <m:sSubPr>
                            <m:ctrlPr>
                              <a:rPr lang="pt-BR" sz="2000" i="1" smtClean="0">
                                <a:solidFill>
                                  <a:schemeClr val="bg1"/>
                                </a:solidFill>
                                <a:latin typeface="Cambria Math" panose="02040503050406030204" pitchFamily="18" charset="0"/>
                                <a:ea typeface="Cambria Math" panose="02040503050406030204" pitchFamily="18" charset="0"/>
                              </a:rPr>
                            </m:ctrlPr>
                          </m:sSubPr>
                          <m:e>
                            <m:r>
                              <a:rPr lang="pt-BR" sz="2000" b="0" i="1" smtClean="0">
                                <a:solidFill>
                                  <a:schemeClr val="bg1"/>
                                </a:solidFill>
                                <a:latin typeface="Cambria Math" panose="02040503050406030204" pitchFamily="18" charset="0"/>
                                <a:ea typeface="Cambria Math" panose="02040503050406030204" pitchFamily="18" charset="0"/>
                              </a:rPr>
                              <m:t>𝐴</m:t>
                            </m:r>
                          </m:e>
                          <m:sub>
                            <m:r>
                              <a:rPr lang="pt-BR" sz="2000" b="0" i="1" smtClean="0">
                                <a:solidFill>
                                  <a:schemeClr val="bg1"/>
                                </a:solidFill>
                                <a:latin typeface="Cambria Math" panose="02040503050406030204" pitchFamily="18" charset="0"/>
                                <a:ea typeface="Cambria Math" panose="02040503050406030204" pitchFamily="18" charset="0"/>
                              </a:rPr>
                              <m:t>𝑀</m:t>
                            </m:r>
                          </m:sub>
                        </m:sSub>
                      </m:num>
                      <m:den>
                        <m:r>
                          <a:rPr lang="pt-BR" sz="2000" b="0" i="1" smtClean="0">
                            <a:solidFill>
                              <a:schemeClr val="bg1"/>
                            </a:solidFill>
                            <a:latin typeface="Cambria Math" panose="02040503050406030204" pitchFamily="18" charset="0"/>
                            <a:ea typeface="Cambria Math" panose="02040503050406030204" pitchFamily="18" charset="0"/>
                          </a:rPr>
                          <m:t>1+</m:t>
                        </m:r>
                        <m:f>
                          <m:fPr>
                            <m:ctrlPr>
                              <a:rPr lang="pt-BR" sz="2000" b="0" i="1" smtClean="0">
                                <a:solidFill>
                                  <a:schemeClr val="bg1"/>
                                </a:solidFill>
                                <a:latin typeface="Cambria Math" panose="02040503050406030204" pitchFamily="18" charset="0"/>
                                <a:ea typeface="Cambria Math" panose="02040503050406030204" pitchFamily="18" charset="0"/>
                              </a:rPr>
                            </m:ctrlPr>
                          </m:fPr>
                          <m:num>
                            <m:r>
                              <a:rPr lang="pt-BR" sz="2000" b="0" i="1" smtClean="0">
                                <a:solidFill>
                                  <a:schemeClr val="bg1"/>
                                </a:solidFill>
                                <a:latin typeface="Cambria Math" panose="02040503050406030204" pitchFamily="18" charset="0"/>
                                <a:ea typeface="Cambria Math" panose="02040503050406030204" pitchFamily="18" charset="0"/>
                              </a:rPr>
                              <m:t>𝑠</m:t>
                            </m:r>
                          </m:num>
                          <m:den>
                            <m:sSub>
                              <m:sSubPr>
                                <m:ctrlPr>
                                  <a:rPr lang="pt-BR" sz="2000" b="0" i="1" smtClean="0">
                                    <a:solidFill>
                                      <a:schemeClr val="bg1"/>
                                    </a:solidFill>
                                    <a:latin typeface="Cambria Math" panose="02040503050406030204" pitchFamily="18" charset="0"/>
                                    <a:ea typeface="Cambria Math" panose="02040503050406030204" pitchFamily="18" charset="0"/>
                                  </a:rPr>
                                </m:ctrlPr>
                              </m:sSubPr>
                              <m:e>
                                <m:r>
                                  <a:rPr lang="pt-BR" sz="2000" b="0" i="1" smtClean="0">
                                    <a:solidFill>
                                      <a:schemeClr val="bg1"/>
                                    </a:solidFill>
                                    <a:latin typeface="Cambria Math" panose="02040503050406030204" pitchFamily="18" charset="0"/>
                                    <a:ea typeface="Cambria Math" panose="02040503050406030204" pitchFamily="18" charset="0"/>
                                  </a:rPr>
                                  <m:t>𝜔</m:t>
                                </m:r>
                              </m:e>
                              <m:sub>
                                <m:r>
                                  <a:rPr lang="pt-BR" sz="2000" b="0" i="1" smtClean="0">
                                    <a:solidFill>
                                      <a:schemeClr val="bg1"/>
                                    </a:solidFill>
                                    <a:latin typeface="Cambria Math" panose="02040503050406030204" pitchFamily="18" charset="0"/>
                                    <a:ea typeface="Cambria Math" panose="02040503050406030204" pitchFamily="18" charset="0"/>
                                  </a:rPr>
                                  <m:t>𝐻</m:t>
                                </m:r>
                              </m:sub>
                            </m:sSub>
                          </m:den>
                        </m:f>
                      </m:den>
                    </m:f>
                  </m:oMath>
                </a14:m>
                <a:r>
                  <a:rPr lang="pt-BR" sz="2000" dirty="0" smtClean="0">
                    <a:solidFill>
                      <a:schemeClr val="bg1"/>
                    </a:solidFill>
                  </a:rPr>
                  <a:t>, sendo </a:t>
                </a: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𝐴</m:t>
                        </m:r>
                      </m:e>
                      <m:sub>
                        <m:r>
                          <a:rPr lang="pt-BR" sz="2000" b="0" i="1" smtClean="0">
                            <a:solidFill>
                              <a:schemeClr val="bg1"/>
                            </a:solidFill>
                            <a:latin typeface="Cambria Math" panose="02040503050406030204" pitchFamily="18" charset="0"/>
                          </a:rPr>
                          <m:t>𝑀</m:t>
                        </m:r>
                      </m:sub>
                    </m:sSub>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𝑔</m:t>
                        </m:r>
                      </m:e>
                      <m:sub>
                        <m:r>
                          <a:rPr lang="pt-BR" sz="2000" b="0" i="1" smtClean="0">
                            <a:solidFill>
                              <a:schemeClr val="bg1"/>
                            </a:solidFill>
                            <a:latin typeface="Cambria Math" panose="02040503050406030204" pitchFamily="18" charset="0"/>
                          </a:rPr>
                          <m:t>𝑚</m:t>
                        </m:r>
                      </m:sub>
                    </m:sSub>
                    <m:sSubSup>
                      <m:sSubSupPr>
                        <m:ctrlPr>
                          <a:rPr lang="pt-BR" sz="2000" b="0" i="1" smtClean="0">
                            <a:solidFill>
                              <a:schemeClr val="bg1"/>
                            </a:solidFill>
                            <a:latin typeface="Cambria Math" panose="02040503050406030204" pitchFamily="18" charset="0"/>
                          </a:rPr>
                        </m:ctrlPr>
                      </m:sSubSup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𝐿</m:t>
                        </m:r>
                      </m:sub>
                      <m:sup>
                        <m:r>
                          <a:rPr lang="pt-BR" sz="2000" b="0" i="1" smtClean="0">
                            <a:solidFill>
                              <a:schemeClr val="bg1"/>
                            </a:solidFill>
                            <a:latin typeface="Cambria Math" panose="02040503050406030204" pitchFamily="18" charset="0"/>
                          </a:rPr>
                          <m:t>′</m:t>
                        </m:r>
                      </m:sup>
                    </m:sSubSup>
                  </m:oMath>
                </a14:m>
                <a:r>
                  <a:rPr lang="pt-BR" sz="2000" dirty="0" smtClean="0">
                    <a:solidFill>
                      <a:schemeClr val="bg1"/>
                    </a:solidFill>
                  </a:rPr>
                  <a:t> e </a:t>
                </a: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𝑓</m:t>
                        </m:r>
                      </m:e>
                      <m:sub>
                        <m:r>
                          <a:rPr lang="pt-BR" sz="2000" b="0" i="1" smtClean="0">
                            <a:solidFill>
                              <a:schemeClr val="bg1"/>
                            </a:solidFill>
                            <a:latin typeface="Cambria Math" panose="02040503050406030204" pitchFamily="18" charset="0"/>
                          </a:rPr>
                          <m:t>𝐻</m:t>
                        </m:r>
                      </m:sub>
                    </m:sSub>
                    <m:r>
                      <a:rPr lang="pt-BR" sz="2000" b="0" i="1" smtClean="0">
                        <a:solidFill>
                          <a:schemeClr val="bg1"/>
                        </a:solidFill>
                        <a:latin typeface="Cambria Math" panose="02040503050406030204" pitchFamily="18" charset="0"/>
                      </a:rPr>
                      <m:t>=</m:t>
                    </m:r>
                    <m:f>
                      <m:fPr>
                        <m:ctrlPr>
                          <a:rPr lang="pt-BR" sz="2000" b="0" i="1" smtClean="0">
                            <a:solidFill>
                              <a:schemeClr val="bg1"/>
                            </a:solidFill>
                            <a:latin typeface="Cambria Math" panose="02040503050406030204" pitchFamily="18" charset="0"/>
                          </a:rPr>
                        </m:ctrlPr>
                      </m:fPr>
                      <m:num>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ea typeface="Cambria Math" panose="02040503050406030204" pitchFamily="18" charset="0"/>
                              </a:rPr>
                              <m:t>𝜔</m:t>
                            </m:r>
                          </m:e>
                          <m:sub>
                            <m:r>
                              <a:rPr lang="pt-BR" sz="2000" b="0" i="1" smtClean="0">
                                <a:solidFill>
                                  <a:schemeClr val="bg1"/>
                                </a:solidFill>
                                <a:latin typeface="Cambria Math" panose="02040503050406030204" pitchFamily="18" charset="0"/>
                              </a:rPr>
                              <m:t>𝐻</m:t>
                            </m:r>
                          </m:sub>
                        </m:sSub>
                      </m:num>
                      <m:den>
                        <m:r>
                          <a:rPr lang="pt-BR" sz="2000" b="0" i="1" smtClean="0">
                            <a:solidFill>
                              <a:schemeClr val="bg1"/>
                            </a:solidFill>
                            <a:latin typeface="Cambria Math" panose="02040503050406030204" pitchFamily="18" charset="0"/>
                          </a:rPr>
                          <m:t>2</m:t>
                        </m:r>
                        <m:r>
                          <a:rPr lang="pt-BR" sz="2000" b="0" i="1" smtClean="0">
                            <a:solidFill>
                              <a:schemeClr val="bg1"/>
                            </a:solidFill>
                            <a:latin typeface="Cambria Math" panose="02040503050406030204" pitchFamily="18" charset="0"/>
                            <a:ea typeface="Cambria Math" panose="02040503050406030204" pitchFamily="18" charset="0"/>
                          </a:rPr>
                          <m:t>𝜋</m:t>
                        </m:r>
                      </m:den>
                    </m:f>
                    <m:r>
                      <a:rPr lang="pt-BR" sz="2000" b="0" i="1" smtClean="0">
                        <a:solidFill>
                          <a:schemeClr val="bg1"/>
                        </a:solidFill>
                        <a:latin typeface="Cambria Math" panose="02040503050406030204" pitchFamily="18" charset="0"/>
                      </a:rPr>
                      <m:t>=</m:t>
                    </m:r>
                    <m:f>
                      <m:fPr>
                        <m:ctrlPr>
                          <a:rPr lang="pt-BR" sz="2000" b="0" i="1" smtClean="0">
                            <a:solidFill>
                              <a:schemeClr val="bg1"/>
                            </a:solidFill>
                            <a:latin typeface="Cambria Math" panose="02040503050406030204" pitchFamily="18" charset="0"/>
                          </a:rPr>
                        </m:ctrlPr>
                      </m:fPr>
                      <m:num>
                        <m:r>
                          <a:rPr lang="pt-BR" sz="2000" b="0" i="1" smtClean="0">
                            <a:solidFill>
                              <a:schemeClr val="bg1"/>
                            </a:solidFill>
                            <a:latin typeface="Cambria Math" panose="02040503050406030204" pitchFamily="18" charset="0"/>
                          </a:rPr>
                          <m:t>1</m:t>
                        </m:r>
                      </m:num>
                      <m:den>
                        <m:r>
                          <a:rPr lang="pt-BR" sz="2000" b="0" i="1" smtClean="0">
                            <a:solidFill>
                              <a:schemeClr val="bg1"/>
                            </a:solidFill>
                            <a:latin typeface="Cambria Math" panose="02040503050406030204" pitchFamily="18" charset="0"/>
                          </a:rPr>
                          <m:t>2</m:t>
                        </m:r>
                        <m:r>
                          <a:rPr lang="pt-BR" sz="2000" b="0" i="1" smtClean="0">
                            <a:solidFill>
                              <a:schemeClr val="bg1"/>
                            </a:solidFill>
                            <a:latin typeface="Cambria Math" panose="02040503050406030204" pitchFamily="18" charset="0"/>
                            <a:ea typeface="Cambria Math" panose="02040503050406030204" pitchFamily="18" charset="0"/>
                          </a:rPr>
                          <m:t>𝜋</m:t>
                        </m:r>
                        <m:sSub>
                          <m:sSubPr>
                            <m:ctrlPr>
                              <a:rPr lang="pt-BR" sz="2000" b="0" i="1" smtClean="0">
                                <a:solidFill>
                                  <a:schemeClr val="bg1"/>
                                </a:solidFill>
                                <a:latin typeface="Cambria Math" panose="02040503050406030204" pitchFamily="18" charset="0"/>
                                <a:ea typeface="Cambria Math" panose="02040503050406030204" pitchFamily="18" charset="0"/>
                              </a:rPr>
                            </m:ctrlPr>
                          </m:sSubPr>
                          <m:e>
                            <m:r>
                              <a:rPr lang="pt-BR" sz="2000" b="0" i="1" smtClean="0">
                                <a:solidFill>
                                  <a:schemeClr val="bg1"/>
                                </a:solidFill>
                                <a:latin typeface="Cambria Math" panose="02040503050406030204" pitchFamily="18" charset="0"/>
                                <a:ea typeface="Cambria Math" panose="02040503050406030204" pitchFamily="18" charset="0"/>
                              </a:rPr>
                              <m:t>𝐶</m:t>
                            </m:r>
                          </m:e>
                          <m:sub>
                            <m:r>
                              <a:rPr lang="pt-BR" sz="2000" b="0" i="1" smtClean="0">
                                <a:solidFill>
                                  <a:schemeClr val="bg1"/>
                                </a:solidFill>
                                <a:latin typeface="Cambria Math" panose="02040503050406030204" pitchFamily="18" charset="0"/>
                                <a:ea typeface="Cambria Math" panose="02040503050406030204" pitchFamily="18" charset="0"/>
                              </a:rPr>
                              <m:t>𝑖𝑛</m:t>
                            </m:r>
                          </m:sub>
                        </m:sSub>
                        <m:sSub>
                          <m:sSubPr>
                            <m:ctrlPr>
                              <a:rPr lang="pt-BR" sz="2000" b="0" i="1" smtClean="0">
                                <a:solidFill>
                                  <a:schemeClr val="bg1"/>
                                </a:solidFill>
                                <a:latin typeface="Cambria Math" panose="02040503050406030204" pitchFamily="18" charset="0"/>
                                <a:ea typeface="Cambria Math" panose="02040503050406030204" pitchFamily="18" charset="0"/>
                              </a:rPr>
                            </m:ctrlPr>
                          </m:sSubPr>
                          <m:e>
                            <m:r>
                              <a:rPr lang="pt-BR" sz="2000" b="0" i="1" smtClean="0">
                                <a:solidFill>
                                  <a:schemeClr val="bg1"/>
                                </a:solidFill>
                                <a:latin typeface="Cambria Math" panose="02040503050406030204" pitchFamily="18" charset="0"/>
                                <a:ea typeface="Cambria Math" panose="02040503050406030204" pitchFamily="18" charset="0"/>
                              </a:rPr>
                              <m:t>𝑅</m:t>
                            </m:r>
                          </m:e>
                          <m:sub>
                            <m:r>
                              <a:rPr lang="pt-BR" sz="2000" b="0" i="1" smtClean="0">
                                <a:solidFill>
                                  <a:schemeClr val="bg1"/>
                                </a:solidFill>
                                <a:latin typeface="Cambria Math" panose="02040503050406030204" pitchFamily="18" charset="0"/>
                                <a:ea typeface="Cambria Math" panose="02040503050406030204" pitchFamily="18" charset="0"/>
                              </a:rPr>
                              <m:t>𝑠𝑖𝑔</m:t>
                            </m:r>
                          </m:sub>
                        </m:sSub>
                      </m:den>
                    </m:f>
                  </m:oMath>
                </a14:m>
                <a:r>
                  <a:rPr lang="pt-BR" sz="2000" dirty="0" smtClean="0">
                    <a:solidFill>
                      <a:schemeClr val="bg1"/>
                    </a:solidFill>
                  </a:rPr>
                  <a:t>, com </a:t>
                </a: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𝐶</m:t>
                        </m:r>
                      </m:e>
                      <m:sub>
                        <m:r>
                          <a:rPr lang="pt-BR" sz="2000" b="0" i="1" smtClean="0">
                            <a:solidFill>
                              <a:schemeClr val="bg1"/>
                            </a:solidFill>
                            <a:latin typeface="Cambria Math" panose="02040503050406030204" pitchFamily="18" charset="0"/>
                          </a:rPr>
                          <m:t>𝑖𝑛</m:t>
                        </m:r>
                      </m:sub>
                    </m:sSub>
                    <m:r>
                      <a:rPr lang="pt-BR" sz="2000" b="0" i="1" smtClean="0">
                        <a:solidFill>
                          <a:schemeClr val="bg1"/>
                        </a:solidFill>
                        <a:latin typeface="Cambria Math" panose="02040503050406030204" pitchFamily="18" charset="0"/>
                      </a:rPr>
                      <m:t>=</m:t>
                    </m:r>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𝐶</m:t>
                        </m:r>
                      </m:e>
                      <m:sub>
                        <m:r>
                          <a:rPr lang="pt-BR" sz="2000" b="0" i="1" smtClean="0">
                            <a:solidFill>
                              <a:schemeClr val="bg1"/>
                            </a:solidFill>
                            <a:latin typeface="Cambria Math" panose="02040503050406030204" pitchFamily="18" charset="0"/>
                          </a:rPr>
                          <m:t>𝑔𝑠</m:t>
                        </m:r>
                      </m:sub>
                    </m:sSub>
                    <m:r>
                      <a:rPr lang="pt-BR" sz="2000" b="0" i="1" smtClean="0">
                        <a:solidFill>
                          <a:schemeClr val="bg1"/>
                        </a:solidFill>
                        <a:latin typeface="Cambria Math" panose="02040503050406030204" pitchFamily="18" charset="0"/>
                      </a:rPr>
                      <m:t>+</m:t>
                    </m:r>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𝐶</m:t>
                        </m:r>
                      </m:e>
                      <m:sub>
                        <m:r>
                          <a:rPr lang="pt-BR" sz="2000" i="1">
                            <a:solidFill>
                              <a:schemeClr val="bg1"/>
                            </a:solidFill>
                            <a:latin typeface="Cambria Math" panose="02040503050406030204" pitchFamily="18" charset="0"/>
                          </a:rPr>
                          <m:t>𝑔</m:t>
                        </m:r>
                        <m:r>
                          <a:rPr lang="pt-BR" sz="2000" b="0" i="1" smtClean="0">
                            <a:solidFill>
                              <a:schemeClr val="bg1"/>
                            </a:solidFill>
                            <a:latin typeface="Cambria Math" panose="02040503050406030204" pitchFamily="18" charset="0"/>
                          </a:rPr>
                          <m:t>𝑑</m:t>
                        </m:r>
                      </m:sub>
                    </m:sSub>
                    <m:r>
                      <a:rPr lang="pt-BR" sz="2000" b="0" i="1" smtClean="0">
                        <a:solidFill>
                          <a:schemeClr val="bg1"/>
                        </a:solidFill>
                        <a:latin typeface="Cambria Math" panose="02040503050406030204" pitchFamily="18" charset="0"/>
                      </a:rPr>
                      <m:t>(1+</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𝑔</m:t>
                        </m:r>
                      </m:e>
                      <m:sub>
                        <m:r>
                          <a:rPr lang="pt-BR" sz="2000" b="0" i="1" smtClean="0">
                            <a:solidFill>
                              <a:schemeClr val="bg1"/>
                            </a:solidFill>
                            <a:latin typeface="Cambria Math" panose="02040503050406030204" pitchFamily="18" charset="0"/>
                          </a:rPr>
                          <m:t>𝑚</m:t>
                        </m:r>
                      </m:sub>
                    </m:sSub>
                    <m:sSubSup>
                      <m:sSubSupPr>
                        <m:ctrlPr>
                          <a:rPr lang="pt-BR" sz="2000" b="0" i="1" smtClean="0">
                            <a:solidFill>
                              <a:schemeClr val="bg1"/>
                            </a:solidFill>
                            <a:latin typeface="Cambria Math" panose="02040503050406030204" pitchFamily="18" charset="0"/>
                          </a:rPr>
                        </m:ctrlPr>
                      </m:sSubSup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𝐿</m:t>
                        </m:r>
                      </m:sub>
                      <m:sup>
                        <m:r>
                          <a:rPr lang="pt-BR" sz="2000" b="0" i="1" smtClean="0">
                            <a:solidFill>
                              <a:schemeClr val="bg1"/>
                            </a:solidFill>
                            <a:latin typeface="Cambria Math" panose="02040503050406030204" pitchFamily="18" charset="0"/>
                          </a:rPr>
                          <m:t>′</m:t>
                        </m:r>
                      </m:sup>
                    </m:sSubSup>
                    <m:r>
                      <a:rPr lang="pt-BR" sz="2000" b="0" i="1" smtClean="0">
                        <a:solidFill>
                          <a:schemeClr val="bg1"/>
                        </a:solidFill>
                        <a:latin typeface="Cambria Math" panose="02040503050406030204" pitchFamily="18" charset="0"/>
                      </a:rPr>
                      <m:t>)</m:t>
                    </m:r>
                  </m:oMath>
                </a14:m>
                <a:r>
                  <a:rPr lang="pt-BR" sz="2000" dirty="0" smtClean="0">
                    <a:solidFill>
                      <a:schemeClr val="bg1"/>
                    </a:solidFill>
                  </a:rPr>
                  <a:t>.  </a:t>
                </a:r>
              </a:p>
              <a:p>
                <a14:m>
                  <m:oMath xmlns:m="http://schemas.openxmlformats.org/officeDocument/2006/math">
                    <m:d>
                      <m:dPr>
                        <m:ctrlPr>
                          <a:rPr lang="pt-BR" sz="2000" i="1" dirty="0" smtClean="0">
                            <a:solidFill>
                              <a:schemeClr val="bg1"/>
                            </a:solidFill>
                            <a:latin typeface="Cambria Math" panose="02040503050406030204" pitchFamily="18" charset="0"/>
                          </a:rPr>
                        </m:ctrlPr>
                      </m:dPr>
                      <m:e>
                        <m:f>
                          <m:fPr>
                            <m:ctrlPr>
                              <a:rPr lang="pt-BR" sz="2000" i="1" dirty="0">
                                <a:solidFill>
                                  <a:schemeClr val="bg1"/>
                                </a:solidFill>
                                <a:latin typeface="Cambria Math" panose="02040503050406030204" pitchFamily="18" charset="0"/>
                              </a:rPr>
                            </m:ctrlPr>
                          </m:fPr>
                          <m:num>
                            <m:r>
                              <a:rPr lang="pt-BR" sz="2000" i="1" dirty="0">
                                <a:solidFill>
                                  <a:schemeClr val="bg1"/>
                                </a:solidFill>
                                <a:latin typeface="Cambria Math" panose="02040503050406030204" pitchFamily="18" charset="0"/>
                              </a:rPr>
                              <m:t>1</m:t>
                            </m:r>
                          </m:num>
                          <m:den>
                            <m:r>
                              <a:rPr lang="pt-BR" sz="2000" i="1" dirty="0">
                                <a:solidFill>
                                  <a:schemeClr val="bg1"/>
                                </a:solidFill>
                                <a:latin typeface="Cambria Math" panose="02040503050406030204" pitchFamily="18" charset="0"/>
                              </a:rPr>
                              <m:t>𝑠</m:t>
                            </m:r>
                            <m:sSub>
                              <m:sSubPr>
                                <m:ctrlPr>
                                  <a:rPr lang="pt-BR" sz="2000" i="1" dirty="0">
                                    <a:solidFill>
                                      <a:schemeClr val="bg1"/>
                                    </a:solidFill>
                                    <a:latin typeface="Cambria Math" panose="02040503050406030204" pitchFamily="18" charset="0"/>
                                  </a:rPr>
                                </m:ctrlPr>
                              </m:sSubPr>
                              <m:e>
                                <m:r>
                                  <a:rPr lang="pt-BR" sz="2000" i="1" dirty="0">
                                    <a:solidFill>
                                      <a:schemeClr val="bg1"/>
                                    </a:solidFill>
                                    <a:latin typeface="Cambria Math" panose="02040503050406030204" pitchFamily="18" charset="0"/>
                                  </a:rPr>
                                  <m:t>𝐶</m:t>
                                </m:r>
                              </m:e>
                              <m:sub>
                                <m:r>
                                  <a:rPr lang="pt-BR" sz="2000" i="1" dirty="0">
                                    <a:solidFill>
                                      <a:schemeClr val="bg1"/>
                                    </a:solidFill>
                                    <a:latin typeface="Cambria Math" panose="02040503050406030204" pitchFamily="18" charset="0"/>
                                  </a:rPr>
                                  <m:t>1</m:t>
                                </m:r>
                              </m:sub>
                            </m:sSub>
                          </m:den>
                        </m:f>
                        <m:r>
                          <a:rPr lang="pt-BR" sz="2000" b="0" i="1" dirty="0" smtClean="0">
                            <a:solidFill>
                              <a:schemeClr val="bg1"/>
                            </a:solidFill>
                            <a:latin typeface="Cambria Math" panose="02040503050406030204" pitchFamily="18" charset="0"/>
                          </a:rPr>
                          <m:t>=</m:t>
                        </m:r>
                        <m:f>
                          <m:fPr>
                            <m:ctrlPr>
                              <a:rPr lang="pt-BR" sz="2000" b="0" i="1" dirty="0" smtClean="0">
                                <a:solidFill>
                                  <a:schemeClr val="bg1"/>
                                </a:solidFill>
                                <a:latin typeface="Cambria Math" panose="02040503050406030204" pitchFamily="18" charset="0"/>
                              </a:rPr>
                            </m:ctrlPr>
                          </m:fPr>
                          <m:num>
                            <m:f>
                              <m:fPr>
                                <m:ctrlPr>
                                  <a:rPr lang="pt-BR" sz="2000" i="1" dirty="0">
                                    <a:solidFill>
                                      <a:schemeClr val="bg1"/>
                                    </a:solidFill>
                                    <a:latin typeface="Cambria Math" panose="02040503050406030204" pitchFamily="18" charset="0"/>
                                  </a:rPr>
                                </m:ctrlPr>
                              </m:fPr>
                              <m:num>
                                <m:r>
                                  <a:rPr lang="pt-BR" sz="2000" i="1" dirty="0">
                                    <a:solidFill>
                                      <a:schemeClr val="bg1"/>
                                    </a:solidFill>
                                    <a:latin typeface="Cambria Math" panose="02040503050406030204" pitchFamily="18" charset="0"/>
                                  </a:rPr>
                                  <m:t>1</m:t>
                                </m:r>
                              </m:num>
                              <m:den>
                                <m:r>
                                  <a:rPr lang="pt-BR" sz="2000" i="1" dirty="0">
                                    <a:solidFill>
                                      <a:schemeClr val="bg1"/>
                                    </a:solidFill>
                                    <a:latin typeface="Cambria Math" panose="02040503050406030204" pitchFamily="18" charset="0"/>
                                  </a:rPr>
                                  <m:t>𝑠</m:t>
                                </m:r>
                                <m:sSub>
                                  <m:sSubPr>
                                    <m:ctrlPr>
                                      <a:rPr lang="pt-BR" sz="2000" i="1" dirty="0">
                                        <a:solidFill>
                                          <a:schemeClr val="bg1"/>
                                        </a:solidFill>
                                        <a:latin typeface="Cambria Math" panose="02040503050406030204" pitchFamily="18" charset="0"/>
                                      </a:rPr>
                                    </m:ctrlPr>
                                  </m:sSubPr>
                                  <m:e>
                                    <m:r>
                                      <a:rPr lang="pt-BR" sz="2000" i="1" dirty="0">
                                        <a:solidFill>
                                          <a:schemeClr val="bg1"/>
                                        </a:solidFill>
                                        <a:latin typeface="Cambria Math" panose="02040503050406030204" pitchFamily="18" charset="0"/>
                                      </a:rPr>
                                      <m:t>𝐶</m:t>
                                    </m:r>
                                  </m:e>
                                  <m:sub>
                                    <m:r>
                                      <a:rPr lang="pt-BR" sz="2000" i="1" dirty="0">
                                        <a:solidFill>
                                          <a:schemeClr val="bg1"/>
                                        </a:solidFill>
                                        <a:latin typeface="Cambria Math" panose="02040503050406030204" pitchFamily="18" charset="0"/>
                                      </a:rPr>
                                      <m:t>𝑔𝑑</m:t>
                                    </m:r>
                                  </m:sub>
                                </m:sSub>
                              </m:den>
                            </m:f>
                          </m:num>
                          <m:den>
                            <m:r>
                              <a:rPr lang="pt-BR" sz="2000" b="0" i="1" dirty="0" smtClean="0">
                                <a:solidFill>
                                  <a:schemeClr val="bg1"/>
                                </a:solidFill>
                                <a:latin typeface="Cambria Math" panose="02040503050406030204" pitchFamily="18" charset="0"/>
                              </a:rPr>
                              <m:t>1−</m:t>
                            </m:r>
                            <m:d>
                              <m:dPr>
                                <m:ctrlPr>
                                  <a:rPr lang="pt-BR" sz="2000" b="0" i="1" dirty="0" smtClean="0">
                                    <a:solidFill>
                                      <a:schemeClr val="bg1"/>
                                    </a:solidFill>
                                    <a:latin typeface="Cambria Math" panose="02040503050406030204" pitchFamily="18" charset="0"/>
                                  </a:rPr>
                                </m:ctrlPr>
                              </m:dPr>
                              <m:e>
                                <m:r>
                                  <a:rPr lang="pt-BR" sz="2000" b="0" i="1" dirty="0" smtClean="0">
                                    <a:solidFill>
                                      <a:schemeClr val="bg1"/>
                                    </a:solidFill>
                                    <a:latin typeface="Cambria Math" panose="02040503050406030204" pitchFamily="18" charset="0"/>
                                  </a:rPr>
                                  <m:t>−</m:t>
                                </m:r>
                                <m:sSub>
                                  <m:sSubPr>
                                    <m:ctrlPr>
                                      <a:rPr lang="pt-BR" sz="2000" b="0" i="1" dirty="0" smtClean="0">
                                        <a:solidFill>
                                          <a:schemeClr val="bg1"/>
                                        </a:solidFill>
                                        <a:latin typeface="Cambria Math" panose="02040503050406030204" pitchFamily="18" charset="0"/>
                                      </a:rPr>
                                    </m:ctrlPr>
                                  </m:sSubPr>
                                  <m:e>
                                    <m:r>
                                      <a:rPr lang="pt-BR" sz="2000" b="0" i="1" dirty="0" smtClean="0">
                                        <a:solidFill>
                                          <a:schemeClr val="bg1"/>
                                        </a:solidFill>
                                        <a:latin typeface="Cambria Math" panose="02040503050406030204" pitchFamily="18" charset="0"/>
                                      </a:rPr>
                                      <m:t>𝑔</m:t>
                                    </m:r>
                                  </m:e>
                                  <m:sub>
                                    <m:r>
                                      <a:rPr lang="pt-BR" sz="2000" b="0" i="1" dirty="0" smtClean="0">
                                        <a:solidFill>
                                          <a:schemeClr val="bg1"/>
                                        </a:solidFill>
                                        <a:latin typeface="Cambria Math" panose="02040503050406030204" pitchFamily="18" charset="0"/>
                                      </a:rPr>
                                      <m:t>𝑚</m:t>
                                    </m:r>
                                  </m:sub>
                                </m:sSub>
                                <m:sSubSup>
                                  <m:sSubSupPr>
                                    <m:ctrlPr>
                                      <a:rPr lang="pt-BR" sz="2000" b="0" i="1" dirty="0" smtClean="0">
                                        <a:solidFill>
                                          <a:schemeClr val="bg1"/>
                                        </a:solidFill>
                                        <a:latin typeface="Cambria Math" panose="02040503050406030204" pitchFamily="18" charset="0"/>
                                      </a:rPr>
                                    </m:ctrlPr>
                                  </m:sSubSupPr>
                                  <m:e>
                                    <m:r>
                                      <a:rPr lang="pt-BR" sz="2000" b="0" i="1" dirty="0" smtClean="0">
                                        <a:solidFill>
                                          <a:schemeClr val="bg1"/>
                                        </a:solidFill>
                                        <a:latin typeface="Cambria Math" panose="02040503050406030204" pitchFamily="18" charset="0"/>
                                      </a:rPr>
                                      <m:t>𝑅</m:t>
                                    </m:r>
                                  </m:e>
                                  <m:sub>
                                    <m:r>
                                      <a:rPr lang="pt-BR" sz="2000" b="0" i="1" dirty="0" smtClean="0">
                                        <a:solidFill>
                                          <a:schemeClr val="bg1"/>
                                        </a:solidFill>
                                        <a:latin typeface="Cambria Math" panose="02040503050406030204" pitchFamily="18" charset="0"/>
                                      </a:rPr>
                                      <m:t>𝐿</m:t>
                                    </m:r>
                                  </m:sub>
                                  <m:sup>
                                    <m:r>
                                      <a:rPr lang="pt-BR" sz="2000" b="0" i="1" dirty="0" smtClean="0">
                                        <a:solidFill>
                                          <a:schemeClr val="bg1"/>
                                        </a:solidFill>
                                        <a:latin typeface="Cambria Math" panose="02040503050406030204" pitchFamily="18" charset="0"/>
                                      </a:rPr>
                                      <m:t>′</m:t>
                                    </m:r>
                                  </m:sup>
                                </m:sSubSup>
                              </m:e>
                            </m:d>
                          </m:den>
                        </m:f>
                        <m:r>
                          <a:rPr lang="pt-BR" sz="2000" b="0" i="1" dirty="0" smtClean="0">
                            <a:solidFill>
                              <a:schemeClr val="bg1"/>
                            </a:solidFill>
                            <a:latin typeface="Cambria Math" panose="02040503050406030204" pitchFamily="18" charset="0"/>
                          </a:rPr>
                          <m:t>, </m:t>
                        </m:r>
                        <m:r>
                          <a:rPr lang="pt-BR" sz="2000" b="0" i="1" dirty="0" smtClean="0">
                            <a:solidFill>
                              <a:schemeClr val="bg1"/>
                            </a:solidFill>
                            <a:latin typeface="Cambria Math" panose="02040503050406030204" pitchFamily="18" charset="0"/>
                          </a:rPr>
                          <m:t>𝑑𝑎</m:t>
                        </m:r>
                        <m:r>
                          <a:rPr lang="pt-BR" sz="2000" b="0" i="1" dirty="0" smtClean="0">
                            <a:solidFill>
                              <a:schemeClr val="bg1"/>
                            </a:solidFill>
                            <a:latin typeface="Cambria Math" panose="02040503050406030204" pitchFamily="18" charset="0"/>
                          </a:rPr>
                          <m:t>í </m:t>
                        </m:r>
                        <m:sSub>
                          <m:sSubPr>
                            <m:ctrlPr>
                              <a:rPr lang="pt-BR" sz="2000" b="0" i="1" dirty="0" smtClean="0">
                                <a:solidFill>
                                  <a:schemeClr val="bg1"/>
                                </a:solidFill>
                                <a:latin typeface="Cambria Math" panose="02040503050406030204" pitchFamily="18" charset="0"/>
                              </a:rPr>
                            </m:ctrlPr>
                          </m:sSubPr>
                          <m:e>
                            <m:r>
                              <a:rPr lang="pt-BR" sz="2000" b="0" i="1" dirty="0" smtClean="0">
                                <a:solidFill>
                                  <a:schemeClr val="bg1"/>
                                </a:solidFill>
                                <a:latin typeface="Cambria Math" panose="02040503050406030204" pitchFamily="18" charset="0"/>
                              </a:rPr>
                              <m:t>𝐶</m:t>
                            </m:r>
                          </m:e>
                          <m:sub>
                            <m:r>
                              <a:rPr lang="pt-BR" sz="2000" b="0" i="1" dirty="0" smtClean="0">
                                <a:solidFill>
                                  <a:schemeClr val="bg1"/>
                                </a:solidFill>
                                <a:latin typeface="Cambria Math" panose="02040503050406030204" pitchFamily="18" charset="0"/>
                              </a:rPr>
                              <m:t>1</m:t>
                            </m:r>
                          </m:sub>
                        </m:sSub>
                        <m:r>
                          <a:rPr lang="pt-BR" sz="2000" b="0" i="1" dirty="0" smtClean="0">
                            <a:solidFill>
                              <a:schemeClr val="bg1"/>
                            </a:solidFill>
                            <a:latin typeface="Cambria Math" panose="02040503050406030204" pitchFamily="18" charset="0"/>
                          </a:rPr>
                          <m:t>=</m:t>
                        </m:r>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𝐶</m:t>
                            </m:r>
                          </m:e>
                          <m:sub>
                            <m:r>
                              <a:rPr lang="pt-BR" sz="2000" i="1">
                                <a:solidFill>
                                  <a:schemeClr val="bg1"/>
                                </a:solidFill>
                                <a:latin typeface="Cambria Math" panose="02040503050406030204" pitchFamily="18" charset="0"/>
                              </a:rPr>
                              <m:t>𝑔𝑑</m:t>
                            </m:r>
                          </m:sub>
                        </m:sSub>
                        <m:d>
                          <m:dPr>
                            <m:ctrlPr>
                              <a:rPr lang="pt-BR" sz="2000" i="1">
                                <a:solidFill>
                                  <a:schemeClr val="bg1"/>
                                </a:solidFill>
                                <a:latin typeface="Cambria Math" panose="02040503050406030204" pitchFamily="18" charset="0"/>
                              </a:rPr>
                            </m:ctrlPr>
                          </m:dPr>
                          <m:e>
                            <m:r>
                              <a:rPr lang="pt-BR" sz="2000" i="1">
                                <a:solidFill>
                                  <a:schemeClr val="bg1"/>
                                </a:solidFill>
                                <a:latin typeface="Cambria Math" panose="02040503050406030204" pitchFamily="18" charset="0"/>
                              </a:rPr>
                              <m:t>1+</m:t>
                            </m:r>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𝑔</m:t>
                                </m:r>
                              </m:e>
                              <m:sub>
                                <m:r>
                                  <a:rPr lang="pt-BR" sz="2000" i="1">
                                    <a:solidFill>
                                      <a:schemeClr val="bg1"/>
                                    </a:solidFill>
                                    <a:latin typeface="Cambria Math" panose="02040503050406030204" pitchFamily="18" charset="0"/>
                                  </a:rPr>
                                  <m:t>𝑚</m:t>
                                </m:r>
                              </m:sub>
                            </m:sSub>
                            <m:sSubSup>
                              <m:sSubSupPr>
                                <m:ctrlPr>
                                  <a:rPr lang="pt-BR" sz="2000" i="1">
                                    <a:solidFill>
                                      <a:schemeClr val="bg1"/>
                                    </a:solidFill>
                                    <a:latin typeface="Cambria Math" panose="02040503050406030204" pitchFamily="18" charset="0"/>
                                  </a:rPr>
                                </m:ctrlPr>
                              </m:sSubSupPr>
                              <m:e>
                                <m:r>
                                  <a:rPr lang="pt-BR" sz="2000" i="1">
                                    <a:solidFill>
                                      <a:schemeClr val="bg1"/>
                                    </a:solidFill>
                                    <a:latin typeface="Cambria Math" panose="02040503050406030204" pitchFamily="18" charset="0"/>
                                  </a:rPr>
                                  <m:t>𝑅</m:t>
                                </m:r>
                              </m:e>
                              <m:sub>
                                <m:r>
                                  <a:rPr lang="pt-BR" sz="2000" i="1">
                                    <a:solidFill>
                                      <a:schemeClr val="bg1"/>
                                    </a:solidFill>
                                    <a:latin typeface="Cambria Math" panose="02040503050406030204" pitchFamily="18" charset="0"/>
                                  </a:rPr>
                                  <m:t>𝐿</m:t>
                                </m:r>
                              </m:sub>
                              <m:sup>
                                <m:r>
                                  <a:rPr lang="pt-BR" sz="2000" i="1">
                                    <a:solidFill>
                                      <a:schemeClr val="bg1"/>
                                    </a:solidFill>
                                    <a:latin typeface="Cambria Math" panose="02040503050406030204" pitchFamily="18" charset="0"/>
                                  </a:rPr>
                                  <m:t>′</m:t>
                                </m:r>
                              </m:sup>
                            </m:sSubSup>
                          </m:e>
                        </m:d>
                        <m:r>
                          <a:rPr lang="pt-BR" sz="2000" b="0" i="1" smtClean="0">
                            <a:solidFill>
                              <a:schemeClr val="bg1"/>
                            </a:solidFill>
                            <a:latin typeface="Cambria Math" panose="02040503050406030204" pitchFamily="18" charset="0"/>
                          </a:rPr>
                          <m:t>− </m:t>
                        </m:r>
                        <m:r>
                          <a:rPr lang="pt-BR" sz="2000" b="0" i="1" dirty="0" smtClean="0">
                            <a:solidFill>
                              <a:schemeClr val="bg1"/>
                            </a:solidFill>
                            <a:latin typeface="Cambria Math" panose="02040503050406030204" pitchFamily="18" charset="0"/>
                          </a:rPr>
                          <m:t>𝑇𝑒𝑜𝑟𝑒𝑚𝑎</m:t>
                        </m:r>
                        <m:r>
                          <a:rPr lang="pt-BR" sz="2000" b="0" i="1" dirty="0" smtClean="0">
                            <a:solidFill>
                              <a:schemeClr val="bg1"/>
                            </a:solidFill>
                            <a:latin typeface="Cambria Math" panose="02040503050406030204" pitchFamily="18" charset="0"/>
                          </a:rPr>
                          <m:t> </m:t>
                        </m:r>
                        <m:r>
                          <a:rPr lang="pt-BR" sz="2000" b="0" i="1" dirty="0" smtClean="0">
                            <a:solidFill>
                              <a:schemeClr val="bg1"/>
                            </a:solidFill>
                            <a:latin typeface="Cambria Math" panose="02040503050406030204" pitchFamily="18" charset="0"/>
                          </a:rPr>
                          <m:t>𝑑𝑒</m:t>
                        </m:r>
                        <m:r>
                          <a:rPr lang="pt-BR" sz="2000" b="0" i="1" dirty="0" smtClean="0">
                            <a:solidFill>
                              <a:schemeClr val="bg1"/>
                            </a:solidFill>
                            <a:latin typeface="Cambria Math" panose="02040503050406030204" pitchFamily="18" charset="0"/>
                          </a:rPr>
                          <m:t> </m:t>
                        </m:r>
                        <m:r>
                          <a:rPr lang="pt-BR" sz="2000" b="0" i="1" dirty="0" smtClean="0">
                            <a:solidFill>
                              <a:schemeClr val="bg1"/>
                            </a:solidFill>
                            <a:latin typeface="Cambria Math" panose="02040503050406030204" pitchFamily="18" charset="0"/>
                          </a:rPr>
                          <m:t>𝑀𝑖𝑙𝑙𝑒𝑟</m:t>
                        </m:r>
                      </m:e>
                    </m:d>
                  </m:oMath>
                </a14:m>
                <a:r>
                  <a:rPr lang="pt-BR" sz="2000" dirty="0" smtClean="0">
                    <a:solidFill>
                      <a:schemeClr val="bg1"/>
                    </a:solidFill>
                  </a:rPr>
                  <a:t> </a:t>
                </a:r>
              </a:p>
            </p:txBody>
          </p:sp>
        </mc:Choice>
        <mc:Fallback xmlns="">
          <p:sp>
            <p:nvSpPr>
              <p:cNvPr id="3" name="CaixaDeTexto 2"/>
              <p:cNvSpPr txBox="1">
                <a:spLocks noRot="1" noChangeAspect="1" noMove="1" noResize="1" noEditPoints="1" noAdjustHandles="1" noChangeArrowheads="1" noChangeShapeType="1" noTextEdit="1"/>
              </p:cNvSpPr>
              <p:nvPr/>
            </p:nvSpPr>
            <p:spPr bwMode="auto">
              <a:xfrm>
                <a:off x="1657350" y="3833838"/>
                <a:ext cx="7486650" cy="2691506"/>
              </a:xfrm>
              <a:prstGeom prst="rect">
                <a:avLst/>
              </a:prstGeom>
              <a:blipFill rotWithShape="0">
                <a:blip r:embed="rId3"/>
                <a:stretch>
                  <a:fillRect l="-733" t="-1361"/>
                </a:stretch>
              </a:blipFill>
              <a:ln>
                <a:noFill/>
              </a:ln>
              <a:extLst/>
            </p:spPr>
            <p:txBody>
              <a:bodyPr/>
              <a:lstStyle/>
              <a:p>
                <a:r>
                  <a:rPr lang="pt-BR">
                    <a:noFill/>
                  </a:rPr>
                  <a:t> </a:t>
                </a:r>
              </a:p>
            </p:txBody>
          </p:sp>
        </mc:Fallback>
      </mc:AlternateContent>
      <p:grpSp>
        <p:nvGrpSpPr>
          <p:cNvPr id="15" name="Grupo 14"/>
          <p:cNvGrpSpPr/>
          <p:nvPr/>
        </p:nvGrpSpPr>
        <p:grpSpPr>
          <a:xfrm>
            <a:off x="7488000" y="1484783"/>
            <a:ext cx="691643" cy="1217805"/>
            <a:chOff x="7488000" y="1484783"/>
            <a:chExt cx="691643" cy="1217805"/>
          </a:xfrm>
        </p:grpSpPr>
        <p:pic>
          <p:nvPicPr>
            <p:cNvPr id="5" name="Imagem 4"/>
            <p:cNvPicPr>
              <a:picLocks noChangeAspect="1"/>
            </p:cNvPicPr>
            <p:nvPr/>
          </p:nvPicPr>
          <p:blipFill rotWithShape="1">
            <a:blip r:embed="rId4"/>
            <a:srcRect t="5044"/>
            <a:stretch/>
          </p:blipFill>
          <p:spPr>
            <a:xfrm>
              <a:off x="7589093" y="1526791"/>
              <a:ext cx="590550" cy="1175797"/>
            </a:xfrm>
            <a:prstGeom prst="rect">
              <a:avLst/>
            </a:prstGeom>
          </p:spPr>
        </p:pic>
        <p:cxnSp>
          <p:nvCxnSpPr>
            <p:cNvPr id="11" name="Conector reto 10"/>
            <p:cNvCxnSpPr/>
            <p:nvPr/>
          </p:nvCxnSpPr>
          <p:spPr>
            <a:xfrm>
              <a:off x="7488000" y="1484784"/>
              <a:ext cx="28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to 12"/>
            <p:cNvCxnSpPr/>
            <p:nvPr/>
          </p:nvCxnSpPr>
          <p:spPr>
            <a:xfrm>
              <a:off x="7776000" y="1484783"/>
              <a:ext cx="0" cy="10800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CaixaDeTexto 15"/>
              <p:cNvSpPr txBox="1"/>
              <p:nvPr/>
            </p:nvSpPr>
            <p:spPr bwMode="auto">
              <a:xfrm>
                <a:off x="5796136" y="2781121"/>
                <a:ext cx="2952328" cy="1085169"/>
              </a:xfrm>
              <a:prstGeom prst="rect">
                <a:avLst/>
              </a:prstGeom>
              <a:solidFill>
                <a:schemeClr val="accent6"/>
              </a:solidFill>
              <a:ln w="63500">
                <a:solidFill>
                  <a:srgbClr val="F5821E"/>
                </a:solidFill>
              </a:ln>
              <a:extLst/>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sz="1600" i="1" smtClean="0">
                              <a:solidFill>
                                <a:schemeClr val="bg1"/>
                              </a:solidFill>
                              <a:latin typeface="Cambria Math" panose="02040503050406030204" pitchFamily="18" charset="0"/>
                            </a:rPr>
                          </m:ctrlPr>
                        </m:fPr>
                        <m:num>
                          <m:r>
                            <a:rPr lang="pt-BR" sz="1600" b="0" i="1" smtClean="0">
                              <a:solidFill>
                                <a:schemeClr val="bg1"/>
                              </a:solidFill>
                              <a:latin typeface="Cambria Math" panose="02040503050406030204" pitchFamily="18" charset="0"/>
                            </a:rPr>
                            <m:t>1</m:t>
                          </m:r>
                        </m:num>
                        <m:den>
                          <m:r>
                            <a:rPr lang="pt-BR" sz="1600" b="0" i="1" smtClean="0">
                              <a:solidFill>
                                <a:schemeClr val="bg1"/>
                              </a:solidFill>
                              <a:latin typeface="Cambria Math" panose="02040503050406030204" pitchFamily="18" charset="0"/>
                            </a:rPr>
                            <m:t>𝑠</m:t>
                          </m:r>
                          <m:sSub>
                            <m:sSubPr>
                              <m:ctrlPr>
                                <a:rPr lang="pt-BR" sz="1600" b="0" i="1" smtClean="0">
                                  <a:solidFill>
                                    <a:schemeClr val="bg1"/>
                                  </a:solidFill>
                                  <a:latin typeface="Cambria Math" panose="02040503050406030204" pitchFamily="18" charset="0"/>
                                </a:rPr>
                              </m:ctrlPr>
                            </m:sSubPr>
                            <m:e>
                              <m:r>
                                <a:rPr lang="pt-BR" sz="1600" b="0" i="1" smtClean="0">
                                  <a:solidFill>
                                    <a:schemeClr val="bg1"/>
                                  </a:solidFill>
                                  <a:latin typeface="Cambria Math" panose="02040503050406030204" pitchFamily="18" charset="0"/>
                                </a:rPr>
                                <m:t>𝐶</m:t>
                              </m:r>
                            </m:e>
                            <m:sub>
                              <m:r>
                                <a:rPr lang="pt-BR" sz="1600" b="0" i="1" smtClean="0">
                                  <a:solidFill>
                                    <a:schemeClr val="bg1"/>
                                  </a:solidFill>
                                  <a:latin typeface="Cambria Math" panose="02040503050406030204" pitchFamily="18" charset="0"/>
                                </a:rPr>
                                <m:t>2</m:t>
                              </m:r>
                            </m:sub>
                          </m:sSub>
                        </m:den>
                      </m:f>
                      <m:r>
                        <a:rPr lang="pt-BR" sz="1600" b="0" i="1" smtClean="0">
                          <a:solidFill>
                            <a:schemeClr val="bg1"/>
                          </a:solidFill>
                          <a:latin typeface="Cambria Math" panose="02040503050406030204" pitchFamily="18" charset="0"/>
                        </a:rPr>
                        <m:t>=</m:t>
                      </m:r>
                      <m:f>
                        <m:fPr>
                          <m:ctrlPr>
                            <a:rPr lang="pt-BR" sz="1600" b="0" i="1" smtClean="0">
                              <a:solidFill>
                                <a:schemeClr val="bg1"/>
                              </a:solidFill>
                              <a:latin typeface="Cambria Math" panose="02040503050406030204" pitchFamily="18" charset="0"/>
                            </a:rPr>
                          </m:ctrlPr>
                        </m:fPr>
                        <m:num>
                          <m:f>
                            <m:fPr>
                              <m:ctrlPr>
                                <a:rPr lang="pt-BR" sz="1800" i="1" dirty="0">
                                  <a:solidFill>
                                    <a:schemeClr val="bg1"/>
                                  </a:solidFill>
                                  <a:latin typeface="Cambria Math" panose="02040503050406030204" pitchFamily="18" charset="0"/>
                                </a:rPr>
                              </m:ctrlPr>
                            </m:fPr>
                            <m:num>
                              <m:r>
                                <a:rPr lang="pt-BR" sz="1800" i="1" dirty="0">
                                  <a:solidFill>
                                    <a:schemeClr val="bg1"/>
                                  </a:solidFill>
                                  <a:latin typeface="Cambria Math" panose="02040503050406030204" pitchFamily="18" charset="0"/>
                                </a:rPr>
                                <m:t>1</m:t>
                              </m:r>
                            </m:num>
                            <m:den>
                              <m:r>
                                <a:rPr lang="pt-BR" sz="1800" i="1" dirty="0">
                                  <a:solidFill>
                                    <a:schemeClr val="bg1"/>
                                  </a:solidFill>
                                  <a:latin typeface="Cambria Math" panose="02040503050406030204" pitchFamily="18" charset="0"/>
                                </a:rPr>
                                <m:t>𝑠</m:t>
                              </m:r>
                              <m:sSub>
                                <m:sSubPr>
                                  <m:ctrlPr>
                                    <a:rPr lang="pt-BR" sz="1800" i="1" dirty="0">
                                      <a:solidFill>
                                        <a:schemeClr val="bg1"/>
                                      </a:solidFill>
                                      <a:latin typeface="Cambria Math" panose="02040503050406030204" pitchFamily="18" charset="0"/>
                                    </a:rPr>
                                  </m:ctrlPr>
                                </m:sSubPr>
                                <m:e>
                                  <m:r>
                                    <a:rPr lang="pt-BR" sz="1800" i="1" dirty="0">
                                      <a:solidFill>
                                        <a:schemeClr val="bg1"/>
                                      </a:solidFill>
                                      <a:latin typeface="Cambria Math" panose="02040503050406030204" pitchFamily="18" charset="0"/>
                                    </a:rPr>
                                    <m:t>𝐶</m:t>
                                  </m:r>
                                </m:e>
                                <m:sub>
                                  <m:r>
                                    <a:rPr lang="pt-BR" sz="1800" i="1" dirty="0">
                                      <a:solidFill>
                                        <a:schemeClr val="bg1"/>
                                      </a:solidFill>
                                      <a:latin typeface="Cambria Math" panose="02040503050406030204" pitchFamily="18" charset="0"/>
                                    </a:rPr>
                                    <m:t>𝑔𝑑</m:t>
                                  </m:r>
                                </m:sub>
                              </m:sSub>
                            </m:den>
                          </m:f>
                        </m:num>
                        <m:den>
                          <m:d>
                            <m:dPr>
                              <m:ctrlPr>
                                <a:rPr lang="pt-BR" sz="1600" b="0" i="1" smtClean="0">
                                  <a:solidFill>
                                    <a:schemeClr val="bg1"/>
                                  </a:solidFill>
                                  <a:latin typeface="Cambria Math" panose="02040503050406030204" pitchFamily="18" charset="0"/>
                                </a:rPr>
                              </m:ctrlPr>
                            </m:dPr>
                            <m:e>
                              <m:r>
                                <a:rPr lang="pt-BR" sz="1600" b="0" i="1" smtClean="0">
                                  <a:solidFill>
                                    <a:schemeClr val="bg1"/>
                                  </a:solidFill>
                                  <a:latin typeface="Cambria Math" panose="02040503050406030204" pitchFamily="18" charset="0"/>
                                </a:rPr>
                                <m:t>1−</m:t>
                              </m:r>
                              <m:f>
                                <m:fPr>
                                  <m:ctrlPr>
                                    <a:rPr lang="pt-BR" sz="1600" b="0" i="1" smtClean="0">
                                      <a:solidFill>
                                        <a:schemeClr val="bg1"/>
                                      </a:solidFill>
                                      <a:latin typeface="Cambria Math" panose="02040503050406030204" pitchFamily="18" charset="0"/>
                                    </a:rPr>
                                  </m:ctrlPr>
                                </m:fPr>
                                <m:num>
                                  <m:r>
                                    <a:rPr lang="pt-BR" sz="1600" b="0" i="1" smtClean="0">
                                      <a:solidFill>
                                        <a:schemeClr val="bg1"/>
                                      </a:solidFill>
                                      <a:latin typeface="Cambria Math" panose="02040503050406030204" pitchFamily="18" charset="0"/>
                                    </a:rPr>
                                    <m:t>1</m:t>
                                  </m:r>
                                </m:num>
                                <m:den>
                                  <m:r>
                                    <a:rPr lang="pt-BR" sz="1600" b="0" i="1" smtClean="0">
                                      <a:solidFill>
                                        <a:schemeClr val="bg1"/>
                                      </a:solidFill>
                                      <a:latin typeface="Cambria Math" panose="02040503050406030204" pitchFamily="18" charset="0"/>
                                    </a:rPr>
                                    <m:t>−</m:t>
                                  </m:r>
                                  <m:sSub>
                                    <m:sSubPr>
                                      <m:ctrlPr>
                                        <a:rPr lang="pt-BR" sz="1600" b="0" i="1" smtClean="0">
                                          <a:solidFill>
                                            <a:schemeClr val="bg1"/>
                                          </a:solidFill>
                                          <a:latin typeface="Cambria Math" panose="02040503050406030204" pitchFamily="18" charset="0"/>
                                        </a:rPr>
                                      </m:ctrlPr>
                                    </m:sSubPr>
                                    <m:e>
                                      <m:r>
                                        <a:rPr lang="pt-BR" sz="1600" b="0" i="1" smtClean="0">
                                          <a:solidFill>
                                            <a:schemeClr val="bg1"/>
                                          </a:solidFill>
                                          <a:latin typeface="Cambria Math" panose="02040503050406030204" pitchFamily="18" charset="0"/>
                                        </a:rPr>
                                        <m:t>𝑔</m:t>
                                      </m:r>
                                    </m:e>
                                    <m:sub>
                                      <m:r>
                                        <a:rPr lang="pt-BR" sz="1600" b="0" i="1" smtClean="0">
                                          <a:solidFill>
                                            <a:schemeClr val="bg1"/>
                                          </a:solidFill>
                                          <a:latin typeface="Cambria Math" panose="02040503050406030204" pitchFamily="18" charset="0"/>
                                        </a:rPr>
                                        <m:t>𝑚</m:t>
                                      </m:r>
                                    </m:sub>
                                  </m:sSub>
                                  <m:sSubSup>
                                    <m:sSubSupPr>
                                      <m:ctrlPr>
                                        <a:rPr lang="pt-BR" sz="1600" b="0" i="1" smtClean="0">
                                          <a:solidFill>
                                            <a:schemeClr val="bg1"/>
                                          </a:solidFill>
                                          <a:latin typeface="Cambria Math" panose="02040503050406030204" pitchFamily="18" charset="0"/>
                                        </a:rPr>
                                      </m:ctrlPr>
                                    </m:sSubSupPr>
                                    <m:e>
                                      <m:r>
                                        <a:rPr lang="pt-BR" sz="1600" b="0" i="1" smtClean="0">
                                          <a:solidFill>
                                            <a:schemeClr val="bg1"/>
                                          </a:solidFill>
                                          <a:latin typeface="Cambria Math" panose="02040503050406030204" pitchFamily="18" charset="0"/>
                                        </a:rPr>
                                        <m:t>𝑅</m:t>
                                      </m:r>
                                    </m:e>
                                    <m:sub>
                                      <m:r>
                                        <a:rPr lang="pt-BR" sz="1600" b="0" i="1" smtClean="0">
                                          <a:solidFill>
                                            <a:schemeClr val="bg1"/>
                                          </a:solidFill>
                                          <a:latin typeface="Cambria Math" panose="02040503050406030204" pitchFamily="18" charset="0"/>
                                        </a:rPr>
                                        <m:t>𝐿</m:t>
                                      </m:r>
                                    </m:sub>
                                    <m:sup>
                                      <m:r>
                                        <a:rPr lang="pt-BR" sz="1600" b="0" i="1" smtClean="0">
                                          <a:solidFill>
                                            <a:schemeClr val="bg1"/>
                                          </a:solidFill>
                                          <a:latin typeface="Cambria Math" panose="02040503050406030204" pitchFamily="18" charset="0"/>
                                        </a:rPr>
                                        <m:t>′</m:t>
                                      </m:r>
                                    </m:sup>
                                  </m:sSubSup>
                                </m:den>
                              </m:f>
                            </m:e>
                          </m:d>
                        </m:den>
                      </m:f>
                      <m:r>
                        <a:rPr lang="pt-BR" sz="1600" i="1">
                          <a:solidFill>
                            <a:schemeClr val="bg1"/>
                          </a:solidFill>
                          <a:latin typeface="Cambria Math" panose="02040503050406030204" pitchFamily="18" charset="0"/>
                          <a:ea typeface="Cambria Math" panose="02040503050406030204" pitchFamily="18" charset="0"/>
                        </a:rPr>
                        <m:t>≅</m:t>
                      </m:r>
                      <m:f>
                        <m:fPr>
                          <m:ctrlPr>
                            <a:rPr lang="pt-BR" sz="1800" i="1" dirty="0">
                              <a:solidFill>
                                <a:schemeClr val="bg1"/>
                              </a:solidFill>
                              <a:latin typeface="Cambria Math" panose="02040503050406030204" pitchFamily="18" charset="0"/>
                            </a:rPr>
                          </m:ctrlPr>
                        </m:fPr>
                        <m:num>
                          <m:r>
                            <a:rPr lang="pt-BR" sz="1800" i="1" dirty="0">
                              <a:solidFill>
                                <a:schemeClr val="bg1"/>
                              </a:solidFill>
                              <a:latin typeface="Cambria Math" panose="02040503050406030204" pitchFamily="18" charset="0"/>
                            </a:rPr>
                            <m:t>1</m:t>
                          </m:r>
                        </m:num>
                        <m:den>
                          <m:r>
                            <a:rPr lang="pt-BR" sz="1800" i="1" dirty="0">
                              <a:solidFill>
                                <a:schemeClr val="bg1"/>
                              </a:solidFill>
                              <a:latin typeface="Cambria Math" panose="02040503050406030204" pitchFamily="18" charset="0"/>
                            </a:rPr>
                            <m:t>𝑠</m:t>
                          </m:r>
                          <m:sSub>
                            <m:sSubPr>
                              <m:ctrlPr>
                                <a:rPr lang="pt-BR" sz="1800" i="1" dirty="0">
                                  <a:solidFill>
                                    <a:schemeClr val="bg1"/>
                                  </a:solidFill>
                                  <a:latin typeface="Cambria Math" panose="02040503050406030204" pitchFamily="18" charset="0"/>
                                </a:rPr>
                              </m:ctrlPr>
                            </m:sSubPr>
                            <m:e>
                              <m:r>
                                <a:rPr lang="pt-BR" sz="1800" i="1" dirty="0">
                                  <a:solidFill>
                                    <a:schemeClr val="bg1"/>
                                  </a:solidFill>
                                  <a:latin typeface="Cambria Math" panose="02040503050406030204" pitchFamily="18" charset="0"/>
                                </a:rPr>
                                <m:t>𝐶</m:t>
                              </m:r>
                            </m:e>
                            <m:sub>
                              <m:r>
                                <a:rPr lang="pt-BR" sz="1800" i="1" dirty="0">
                                  <a:solidFill>
                                    <a:schemeClr val="bg1"/>
                                  </a:solidFill>
                                  <a:latin typeface="Cambria Math" panose="02040503050406030204" pitchFamily="18" charset="0"/>
                                </a:rPr>
                                <m:t>𝑔𝑑</m:t>
                              </m:r>
                            </m:sub>
                          </m:sSub>
                        </m:den>
                      </m:f>
                    </m:oMath>
                  </m:oMathPara>
                </a14:m>
                <a:endParaRPr lang="pt-BR" sz="1800" dirty="0" smtClean="0">
                  <a:solidFill>
                    <a:schemeClr val="bg1"/>
                  </a:solidFill>
                </a:endParaRPr>
              </a:p>
            </p:txBody>
          </p:sp>
        </mc:Choice>
        <mc:Fallback xmlns="">
          <p:sp>
            <p:nvSpPr>
              <p:cNvPr id="16" name="CaixaDeTexto 15"/>
              <p:cNvSpPr txBox="1">
                <a:spLocks noRot="1" noChangeAspect="1" noMove="1" noResize="1" noEditPoints="1" noAdjustHandles="1" noChangeArrowheads="1" noChangeShapeType="1" noTextEdit="1"/>
              </p:cNvSpPr>
              <p:nvPr/>
            </p:nvSpPr>
            <p:spPr bwMode="auto">
              <a:xfrm>
                <a:off x="5796136" y="2781121"/>
                <a:ext cx="2952328" cy="1085169"/>
              </a:xfrm>
              <a:prstGeom prst="rect">
                <a:avLst/>
              </a:prstGeom>
              <a:blipFill rotWithShape="0">
                <a:blip r:embed="rId5"/>
                <a:stretch>
                  <a:fillRect/>
                </a:stretch>
              </a:blipFill>
              <a:ln w="63500">
                <a:solidFill>
                  <a:srgbClr val="F5821E"/>
                </a:solidFill>
              </a:ln>
              <a:extLst/>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p:cNvSpPr txBox="1"/>
              <p:nvPr/>
            </p:nvSpPr>
            <p:spPr bwMode="auto">
              <a:xfrm>
                <a:off x="5148064" y="1763524"/>
                <a:ext cx="828000" cy="369332"/>
              </a:xfrm>
              <a:prstGeom prst="rect">
                <a:avLst/>
              </a:prstGeom>
              <a:solidFill>
                <a:schemeClr val="bg1"/>
              </a:solidFill>
              <a:ln w="63500">
                <a:noFill/>
              </a:ln>
              <a:extLst/>
            </p:spPr>
            <p:txBody>
              <a:bodyPr wrap="square" rtlCol="0">
                <a:spAutoFit/>
              </a:bodyPr>
              <a:lstStyle/>
              <a:p>
                <a14:m>
                  <m:oMath xmlns:m="http://schemas.openxmlformats.org/officeDocument/2006/math">
                    <m:sSub>
                      <m:sSubPr>
                        <m:ctrlPr>
                          <a:rPr lang="pt-BR" sz="1800" i="1" smtClean="0">
                            <a:solidFill>
                              <a:schemeClr val="tx2"/>
                            </a:solidFill>
                            <a:latin typeface="Cambria Math" panose="02040503050406030204" pitchFamily="18" charset="0"/>
                          </a:rPr>
                        </m:ctrlPr>
                      </m:sSubPr>
                      <m:e>
                        <m:r>
                          <a:rPr lang="pt-BR" sz="1800" b="0" i="1" smtClean="0">
                            <a:solidFill>
                              <a:schemeClr val="tx2"/>
                            </a:solidFill>
                            <a:latin typeface="Cambria Math" panose="02040503050406030204" pitchFamily="18" charset="0"/>
                          </a:rPr>
                          <m:t>𝐶</m:t>
                        </m:r>
                      </m:e>
                      <m:sub>
                        <m:r>
                          <a:rPr lang="pt-BR" sz="1800" b="0" i="1" smtClean="0">
                            <a:solidFill>
                              <a:schemeClr val="tx2"/>
                            </a:solidFill>
                            <a:latin typeface="Cambria Math" panose="02040503050406030204" pitchFamily="18" charset="0"/>
                          </a:rPr>
                          <m:t>1</m:t>
                        </m:r>
                      </m:sub>
                    </m:sSub>
                  </m:oMath>
                </a14:m>
                <a:r>
                  <a:rPr lang="pt-BR" sz="1800" dirty="0" smtClean="0">
                    <a:solidFill>
                      <a:schemeClr val="tx2"/>
                    </a:solidFill>
                  </a:rPr>
                  <a:t> </a:t>
                </a:r>
              </a:p>
            </p:txBody>
          </p:sp>
        </mc:Choice>
        <mc:Fallback xmlns="">
          <p:sp>
            <p:nvSpPr>
              <p:cNvPr id="19" name="CaixaDeTexto 18"/>
              <p:cNvSpPr txBox="1">
                <a:spLocks noRot="1" noChangeAspect="1" noMove="1" noResize="1" noEditPoints="1" noAdjustHandles="1" noChangeArrowheads="1" noChangeShapeType="1" noTextEdit="1"/>
              </p:cNvSpPr>
              <p:nvPr/>
            </p:nvSpPr>
            <p:spPr bwMode="auto">
              <a:xfrm>
                <a:off x="5148064" y="1763524"/>
                <a:ext cx="828000" cy="369332"/>
              </a:xfrm>
              <a:prstGeom prst="rect">
                <a:avLst/>
              </a:prstGeom>
              <a:blipFill rotWithShape="0">
                <a:blip r:embed="rId6"/>
                <a:stretch>
                  <a:fillRect/>
                </a:stretch>
              </a:blipFill>
              <a:ln w="63500">
                <a:noFill/>
              </a:ln>
              <a:extLst/>
            </p:spPr>
            <p:txBody>
              <a:bodyPr/>
              <a:lstStyle/>
              <a:p>
                <a:r>
                  <a:rPr lang="pt-BR">
                    <a:noFill/>
                  </a:rPr>
                  <a:t> </a:t>
                </a:r>
              </a:p>
            </p:txBody>
          </p:sp>
        </mc:Fallback>
      </mc:AlternateContent>
      <p:pic>
        <p:nvPicPr>
          <p:cNvPr id="2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4538" y="1196752"/>
            <a:ext cx="721995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animBg="1"/>
      <p:bldP spid="16" grpId="1" animBg="1"/>
      <p:bldP spid="1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488" y="1340768"/>
            <a:ext cx="6553200" cy="441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ixaDeTexto 1"/>
          <p:cNvSpPr txBox="1"/>
          <p:nvPr/>
        </p:nvSpPr>
        <p:spPr bwMode="auto">
          <a:xfrm>
            <a:off x="1619672" y="879103"/>
            <a:ext cx="7488832" cy="446276"/>
          </a:xfrm>
          <a:prstGeom prst="rect">
            <a:avLst/>
          </a:prstGeom>
          <a:noFill/>
          <a:ln>
            <a:noFill/>
          </a:ln>
          <a:extLst/>
        </p:spPr>
        <p:txBody>
          <a:bodyPr wrap="square" rtlCol="0">
            <a:spAutoFit/>
          </a:bodyPr>
          <a:lstStyle/>
          <a:p>
            <a:r>
              <a:rPr lang="pt-BR" sz="2300" b="1" dirty="0" smtClean="0">
                <a:solidFill>
                  <a:schemeClr val="bg1"/>
                </a:solidFill>
              </a:rPr>
              <a:t>Solução usando as constantes de tempo de circuito aberto</a:t>
            </a:r>
            <a:endParaRPr lang="pt-BR" sz="2300" b="1" dirty="0">
              <a:solidFill>
                <a:schemeClr val="bg1"/>
              </a:solidFill>
            </a:endParaRPr>
          </a:p>
        </p:txBody>
      </p:sp>
      <p:grpSp>
        <p:nvGrpSpPr>
          <p:cNvPr id="16" name="Grupo 15"/>
          <p:cNvGrpSpPr/>
          <p:nvPr/>
        </p:nvGrpSpPr>
        <p:grpSpPr>
          <a:xfrm>
            <a:off x="2123728" y="1556792"/>
            <a:ext cx="4896544" cy="3190400"/>
            <a:chOff x="2123728" y="1916832"/>
            <a:chExt cx="4896544" cy="3190400"/>
          </a:xfrm>
        </p:grpSpPr>
        <mc:AlternateContent xmlns:mc="http://schemas.openxmlformats.org/markup-compatibility/2006" xmlns:a14="http://schemas.microsoft.com/office/drawing/2010/main">
          <mc:Choice Requires="a14">
            <p:sp>
              <p:nvSpPr>
                <p:cNvPr id="3" name="CaixaDeTexto 2"/>
                <p:cNvSpPr txBox="1"/>
                <p:nvPr/>
              </p:nvSpPr>
              <p:spPr bwMode="auto">
                <a:xfrm>
                  <a:off x="2123728" y="1916832"/>
                  <a:ext cx="3024336" cy="391902"/>
                </a:xfrm>
                <a:prstGeom prst="rect">
                  <a:avLst/>
                </a:prstGeom>
                <a:noFill/>
                <a:ln w="38100">
                  <a:solidFill>
                    <a:schemeClr val="accent6">
                      <a:lumMod val="50000"/>
                    </a:schemeClr>
                  </a:solidFill>
                </a:ln>
                <a:extLst/>
              </p:spPr>
              <p:txBody>
                <a:bodyPr wrap="square" rtlCol="0">
                  <a:spAutoFit/>
                </a:bodyPr>
                <a:lstStyle/>
                <a:p>
                  <a:r>
                    <a:rPr lang="pt-BR" sz="1800" dirty="0" smtClean="0"/>
                    <a:t>Associada a </a:t>
                  </a:r>
                  <a14:m>
                    <m:oMath xmlns:m="http://schemas.openxmlformats.org/officeDocument/2006/math">
                      <m:sSub>
                        <m:sSubPr>
                          <m:ctrlPr>
                            <a:rPr lang="pt-BR" sz="1800" i="1" smtClean="0">
                              <a:latin typeface="Cambria Math" panose="02040503050406030204" pitchFamily="18" charset="0"/>
                            </a:rPr>
                          </m:ctrlPr>
                        </m:sSubPr>
                        <m:e>
                          <m:r>
                            <a:rPr lang="pt-BR" sz="1800" b="0" i="1" smtClean="0">
                              <a:latin typeface="Cambria Math" panose="02040503050406030204" pitchFamily="18" charset="0"/>
                            </a:rPr>
                            <m:t>𝐶</m:t>
                          </m:r>
                        </m:e>
                        <m:sub>
                          <m:r>
                            <a:rPr lang="pt-BR" sz="1800" b="0" i="1" smtClean="0">
                              <a:latin typeface="Cambria Math" panose="02040503050406030204" pitchFamily="18" charset="0"/>
                            </a:rPr>
                            <m:t>𝑔𝑠</m:t>
                          </m:r>
                        </m:sub>
                      </m:sSub>
                    </m:oMath>
                  </a14:m>
                  <a:r>
                    <a:rPr lang="pt-BR" sz="1800" dirty="0" smtClean="0"/>
                    <a:t> (</a:t>
                  </a:r>
                  <a14:m>
                    <m:oMath xmlns:m="http://schemas.openxmlformats.org/officeDocument/2006/math">
                      <m:sSub>
                        <m:sSubPr>
                          <m:ctrlPr>
                            <a:rPr lang="pt-BR" sz="1800" i="1" dirty="0" smtClean="0">
                              <a:latin typeface="Cambria Math" panose="02040503050406030204" pitchFamily="18" charset="0"/>
                            </a:rPr>
                          </m:ctrlPr>
                        </m:sSubPr>
                        <m:e>
                          <m:r>
                            <a:rPr lang="pt-BR" sz="1800" b="0" i="1" dirty="0" smtClean="0">
                              <a:latin typeface="Cambria Math" panose="02040503050406030204" pitchFamily="18" charset="0"/>
                            </a:rPr>
                            <m:t>𝑅</m:t>
                          </m:r>
                        </m:e>
                        <m:sub>
                          <m:r>
                            <a:rPr lang="pt-BR" sz="1800" b="0" i="1" dirty="0" smtClean="0">
                              <a:latin typeface="Cambria Math" panose="02040503050406030204" pitchFamily="18" charset="0"/>
                            </a:rPr>
                            <m:t>𝑔𝑠</m:t>
                          </m:r>
                        </m:sub>
                      </m:sSub>
                      <m:r>
                        <a:rPr lang="pt-BR" sz="1800" b="0" i="1" dirty="0" smtClean="0">
                          <a:latin typeface="Cambria Math" panose="02040503050406030204" pitchFamily="18" charset="0"/>
                        </a:rPr>
                        <m:t>=</m:t>
                      </m:r>
                      <m:sSub>
                        <m:sSubPr>
                          <m:ctrlPr>
                            <a:rPr lang="pt-BR" sz="1800" b="0" i="1" dirty="0" smtClean="0">
                              <a:latin typeface="Cambria Math" panose="02040503050406030204" pitchFamily="18" charset="0"/>
                            </a:rPr>
                          </m:ctrlPr>
                        </m:sSubPr>
                        <m:e>
                          <m:r>
                            <a:rPr lang="pt-BR" sz="1800" b="0" i="1" dirty="0" smtClean="0">
                              <a:latin typeface="Cambria Math" panose="02040503050406030204" pitchFamily="18" charset="0"/>
                            </a:rPr>
                            <m:t>𝑅</m:t>
                          </m:r>
                        </m:e>
                        <m:sub>
                          <m:r>
                            <a:rPr lang="pt-BR" sz="1800" b="0" i="1" dirty="0" smtClean="0">
                              <a:latin typeface="Cambria Math" panose="02040503050406030204" pitchFamily="18" charset="0"/>
                            </a:rPr>
                            <m:t>𝑠𝑖𝑔</m:t>
                          </m:r>
                        </m:sub>
                      </m:sSub>
                    </m:oMath>
                  </a14:m>
                  <a:r>
                    <a:rPr lang="pt-BR" sz="1800" dirty="0" smtClean="0"/>
                    <a:t>)</a:t>
                  </a:r>
                  <a:endParaRPr lang="pt-BR" sz="1800" dirty="0"/>
                </a:p>
              </p:txBody>
            </p:sp>
          </mc:Choice>
          <mc:Fallback xmlns="">
            <p:sp>
              <p:nvSpPr>
                <p:cNvPr id="3" name="CaixaDeTexto 2"/>
                <p:cNvSpPr txBox="1">
                  <a:spLocks noRot="1" noChangeAspect="1" noMove="1" noResize="1" noEditPoints="1" noAdjustHandles="1" noChangeArrowheads="1" noChangeShapeType="1" noTextEdit="1"/>
                </p:cNvSpPr>
                <p:nvPr/>
              </p:nvSpPr>
              <p:spPr bwMode="auto">
                <a:xfrm>
                  <a:off x="2123728" y="1916832"/>
                  <a:ext cx="3024336" cy="391902"/>
                </a:xfrm>
                <a:prstGeom prst="rect">
                  <a:avLst/>
                </a:prstGeom>
                <a:blipFill rotWithShape="0">
                  <a:blip r:embed="rId3"/>
                  <a:stretch>
                    <a:fillRect l="-996" t="-2817" b="-11268"/>
                  </a:stretch>
                </a:blipFill>
                <a:ln w="38100">
                  <a:solidFill>
                    <a:schemeClr val="accent6">
                      <a:lumMod val="50000"/>
                    </a:schemeClr>
                  </a:solidFill>
                </a:ln>
                <a:extLst/>
              </p:spPr>
              <p:txBody>
                <a:bodyPr/>
                <a:lstStyle/>
                <a:p>
                  <a:r>
                    <a:rPr lang="pt-BR">
                      <a:noFill/>
                    </a:rPr>
                    <a:t> </a:t>
                  </a:r>
                </a:p>
              </p:txBody>
            </p:sp>
          </mc:Fallback>
        </mc:AlternateContent>
        <p:cxnSp>
          <p:nvCxnSpPr>
            <p:cNvPr id="5" name="Conector de seta reta 4"/>
            <p:cNvCxnSpPr/>
            <p:nvPr/>
          </p:nvCxnSpPr>
          <p:spPr>
            <a:xfrm>
              <a:off x="2987824" y="2308734"/>
              <a:ext cx="1656184" cy="61621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CaixaDeTexto 6"/>
                <p:cNvSpPr txBox="1"/>
                <p:nvPr/>
              </p:nvSpPr>
              <p:spPr bwMode="auto">
                <a:xfrm>
                  <a:off x="2123728" y="4437112"/>
                  <a:ext cx="1728192" cy="670120"/>
                </a:xfrm>
                <a:prstGeom prst="rect">
                  <a:avLst/>
                </a:prstGeom>
                <a:noFill/>
                <a:ln w="38100">
                  <a:solidFill>
                    <a:schemeClr val="accent4"/>
                  </a:solidFill>
                </a:ln>
                <a:extLst/>
              </p:spPr>
              <p:txBody>
                <a:bodyPr wrap="square" rtlCol="0">
                  <a:spAutoFit/>
                </a:bodyPr>
                <a:lstStyle/>
                <a:p>
                  <a:r>
                    <a:rPr lang="pt-BR" sz="1800" dirty="0" smtClean="0"/>
                    <a:t>Associada a </a:t>
                  </a:r>
                  <a14:m>
                    <m:oMath xmlns:m="http://schemas.openxmlformats.org/officeDocument/2006/math">
                      <m:sSub>
                        <m:sSubPr>
                          <m:ctrlPr>
                            <a:rPr lang="pt-BR" sz="1800" i="1">
                              <a:latin typeface="Cambria Math" panose="02040503050406030204" pitchFamily="18" charset="0"/>
                            </a:rPr>
                          </m:ctrlPr>
                        </m:sSubPr>
                        <m:e>
                          <m:r>
                            <a:rPr lang="pt-BR" sz="1800" i="1">
                              <a:latin typeface="Cambria Math" panose="02040503050406030204" pitchFamily="18" charset="0"/>
                            </a:rPr>
                            <m:t>𝐶</m:t>
                          </m:r>
                        </m:e>
                        <m:sub>
                          <m:r>
                            <a:rPr lang="pt-BR" sz="1800" b="0" i="1" smtClean="0">
                              <a:latin typeface="Cambria Math" panose="02040503050406030204" pitchFamily="18" charset="0"/>
                            </a:rPr>
                            <m:t>𝐿</m:t>
                          </m:r>
                        </m:sub>
                      </m:sSub>
                    </m:oMath>
                  </a14:m>
                  <a:r>
                    <a:rPr lang="pt-BR" sz="1800" dirty="0" smtClean="0"/>
                    <a:t> (</a:t>
                  </a:r>
                  <a14:m>
                    <m:oMath xmlns:m="http://schemas.openxmlformats.org/officeDocument/2006/math">
                      <m:sSub>
                        <m:sSubPr>
                          <m:ctrlPr>
                            <a:rPr lang="pt-BR" sz="1800" i="1" dirty="0" smtClean="0">
                              <a:latin typeface="Cambria Math" panose="02040503050406030204" pitchFamily="18" charset="0"/>
                            </a:rPr>
                          </m:ctrlPr>
                        </m:sSubPr>
                        <m:e>
                          <m:r>
                            <a:rPr lang="pt-BR" sz="1800" b="0" i="1" dirty="0" smtClean="0">
                              <a:latin typeface="Cambria Math" panose="02040503050406030204" pitchFamily="18" charset="0"/>
                            </a:rPr>
                            <m:t>𝑅</m:t>
                          </m:r>
                        </m:e>
                        <m:sub>
                          <m:sSub>
                            <m:sSubPr>
                              <m:ctrlPr>
                                <a:rPr lang="pt-BR" sz="1800" i="1" dirty="0" smtClean="0">
                                  <a:latin typeface="Cambria Math" panose="02040503050406030204" pitchFamily="18" charset="0"/>
                                </a:rPr>
                              </m:ctrlPr>
                            </m:sSubPr>
                            <m:e>
                              <m:r>
                                <a:rPr lang="pt-BR" sz="1800" b="0" i="1" dirty="0" smtClean="0">
                                  <a:latin typeface="Cambria Math" panose="02040503050406030204" pitchFamily="18" charset="0"/>
                                </a:rPr>
                                <m:t>𝐶</m:t>
                              </m:r>
                            </m:e>
                            <m:sub>
                              <m:r>
                                <a:rPr lang="pt-BR" sz="1800" b="0" i="1" dirty="0" smtClean="0">
                                  <a:latin typeface="Cambria Math" panose="02040503050406030204" pitchFamily="18" charset="0"/>
                                </a:rPr>
                                <m:t>𝐿</m:t>
                              </m:r>
                            </m:sub>
                          </m:sSub>
                        </m:sub>
                      </m:sSub>
                      <m:r>
                        <a:rPr lang="pt-BR" sz="1800" b="0" i="1" dirty="0" smtClean="0">
                          <a:latin typeface="Cambria Math" panose="02040503050406030204" pitchFamily="18" charset="0"/>
                        </a:rPr>
                        <m:t>=</m:t>
                      </m:r>
                      <m:sSubSup>
                        <m:sSubSupPr>
                          <m:ctrlPr>
                            <a:rPr lang="pt-BR" sz="1800" b="0" i="1" dirty="0" smtClean="0">
                              <a:latin typeface="Cambria Math" panose="02040503050406030204" pitchFamily="18" charset="0"/>
                            </a:rPr>
                          </m:ctrlPr>
                        </m:sSubSupPr>
                        <m:e>
                          <m:r>
                            <a:rPr lang="pt-BR" sz="1800" b="0" i="1" dirty="0" smtClean="0">
                              <a:latin typeface="Cambria Math" panose="02040503050406030204" pitchFamily="18" charset="0"/>
                            </a:rPr>
                            <m:t>𝑅</m:t>
                          </m:r>
                        </m:e>
                        <m:sub>
                          <m:r>
                            <a:rPr lang="pt-BR" sz="1800" b="0" i="1" dirty="0" smtClean="0">
                              <a:latin typeface="Cambria Math" panose="02040503050406030204" pitchFamily="18" charset="0"/>
                            </a:rPr>
                            <m:t>𝐿</m:t>
                          </m:r>
                        </m:sub>
                        <m:sup>
                          <m:r>
                            <a:rPr lang="pt-BR" sz="1800" b="0" i="1" dirty="0" smtClean="0">
                              <a:latin typeface="Cambria Math" panose="02040503050406030204" pitchFamily="18" charset="0"/>
                            </a:rPr>
                            <m:t>′</m:t>
                          </m:r>
                        </m:sup>
                      </m:sSubSup>
                    </m:oMath>
                  </a14:m>
                  <a:r>
                    <a:rPr lang="pt-BR" sz="1800" dirty="0" smtClean="0"/>
                    <a:t>)</a:t>
                  </a:r>
                  <a:endParaRPr lang="pt-BR" sz="1800" dirty="0"/>
                </a:p>
              </p:txBody>
            </p:sp>
          </mc:Choice>
          <mc:Fallback xmlns="">
            <p:sp>
              <p:nvSpPr>
                <p:cNvPr id="7" name="CaixaDeTexto 6"/>
                <p:cNvSpPr txBox="1">
                  <a:spLocks noRot="1" noChangeAspect="1" noMove="1" noResize="1" noEditPoints="1" noAdjustHandles="1" noChangeArrowheads="1" noChangeShapeType="1" noTextEdit="1"/>
                </p:cNvSpPr>
                <p:nvPr/>
              </p:nvSpPr>
              <p:spPr bwMode="auto">
                <a:xfrm>
                  <a:off x="2123728" y="4437112"/>
                  <a:ext cx="1728192" cy="670120"/>
                </a:xfrm>
                <a:prstGeom prst="rect">
                  <a:avLst/>
                </a:prstGeom>
                <a:blipFill rotWithShape="0">
                  <a:blip r:embed="rId4"/>
                  <a:stretch>
                    <a:fillRect l="-1724" t="-2586" b="-6897"/>
                  </a:stretch>
                </a:blipFill>
                <a:ln w="38100">
                  <a:solidFill>
                    <a:schemeClr val="accent4"/>
                  </a:solidFill>
                </a:ln>
                <a:extLst/>
              </p:spPr>
              <p:txBody>
                <a:bodyPr/>
                <a:lstStyle/>
                <a:p>
                  <a:r>
                    <a:rPr lang="pt-BR">
                      <a:noFill/>
                    </a:rPr>
                    <a:t> </a:t>
                  </a:r>
                </a:p>
              </p:txBody>
            </p:sp>
          </mc:Fallback>
        </mc:AlternateContent>
        <p:cxnSp>
          <p:nvCxnSpPr>
            <p:cNvPr id="9" name="Conector de seta reta 8"/>
            <p:cNvCxnSpPr/>
            <p:nvPr/>
          </p:nvCxnSpPr>
          <p:spPr>
            <a:xfrm flipV="1">
              <a:off x="3831055" y="4869160"/>
              <a:ext cx="3189217" cy="6296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p:cNvSpPr txBox="1"/>
                <p:nvPr/>
              </p:nvSpPr>
              <p:spPr bwMode="auto">
                <a:xfrm>
                  <a:off x="4355975" y="3656131"/>
                  <a:ext cx="2304257" cy="411651"/>
                </a:xfrm>
                <a:prstGeom prst="rect">
                  <a:avLst/>
                </a:prstGeom>
                <a:noFill/>
                <a:ln w="38100">
                  <a:solidFill>
                    <a:schemeClr val="accent4"/>
                  </a:solidFill>
                </a:ln>
                <a:extLst/>
              </p:spPr>
              <p:txBody>
                <a:bodyPr wrap="square" rtlCol="0">
                  <a:spAutoFit/>
                </a:bodyPr>
                <a:lstStyle/>
                <a:p>
                  <a:r>
                    <a:rPr lang="pt-BR" sz="1800" dirty="0" smtClean="0"/>
                    <a:t>Associada a </a:t>
                  </a:r>
                  <a14:m>
                    <m:oMath xmlns:m="http://schemas.openxmlformats.org/officeDocument/2006/math">
                      <m:sSub>
                        <m:sSubPr>
                          <m:ctrlPr>
                            <a:rPr lang="pt-BR" sz="1800" i="1">
                              <a:latin typeface="Cambria Math" panose="02040503050406030204" pitchFamily="18" charset="0"/>
                            </a:rPr>
                          </m:ctrlPr>
                        </m:sSubPr>
                        <m:e>
                          <m:r>
                            <a:rPr lang="pt-BR" sz="1800" i="1">
                              <a:latin typeface="Cambria Math" panose="02040503050406030204" pitchFamily="18" charset="0"/>
                            </a:rPr>
                            <m:t>𝐶</m:t>
                          </m:r>
                        </m:e>
                        <m:sub>
                          <m:r>
                            <a:rPr lang="pt-BR" sz="1800" b="0" i="1" smtClean="0">
                              <a:latin typeface="Cambria Math" panose="02040503050406030204" pitchFamily="18" charset="0"/>
                            </a:rPr>
                            <m:t>𝑔𝑑</m:t>
                          </m:r>
                        </m:sub>
                      </m:sSub>
                      <m:d>
                        <m:dPr>
                          <m:ctrlPr>
                            <a:rPr lang="pt-BR" sz="1800" b="0" i="1" smtClean="0">
                              <a:latin typeface="Cambria Math" panose="02040503050406030204" pitchFamily="18" charset="0"/>
                            </a:rPr>
                          </m:ctrlPr>
                        </m:d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𝑅</m:t>
                              </m:r>
                            </m:e>
                            <m:sub>
                              <m:r>
                                <a:rPr lang="pt-BR" sz="1800" b="0" i="1" smtClean="0">
                                  <a:latin typeface="Cambria Math" panose="02040503050406030204" pitchFamily="18" charset="0"/>
                                </a:rPr>
                                <m:t>𝑔𝑑</m:t>
                              </m:r>
                            </m:sub>
                          </m:sSub>
                        </m:e>
                      </m:d>
                    </m:oMath>
                  </a14:m>
                  <a:endParaRPr lang="pt-BR" sz="1800" dirty="0"/>
                </a:p>
              </p:txBody>
            </p:sp>
          </mc:Choice>
          <mc:Fallback xmlns="">
            <p:sp>
              <p:nvSpPr>
                <p:cNvPr id="12" name="CaixaDeTexto 11"/>
                <p:cNvSpPr txBox="1">
                  <a:spLocks noRot="1" noChangeAspect="1" noMove="1" noResize="1" noEditPoints="1" noAdjustHandles="1" noChangeArrowheads="1" noChangeShapeType="1" noTextEdit="1"/>
                </p:cNvSpPr>
                <p:nvPr/>
              </p:nvSpPr>
              <p:spPr bwMode="auto">
                <a:xfrm>
                  <a:off x="4355975" y="3656131"/>
                  <a:ext cx="2304257" cy="411651"/>
                </a:xfrm>
                <a:prstGeom prst="rect">
                  <a:avLst/>
                </a:prstGeom>
                <a:blipFill rotWithShape="0">
                  <a:blip r:embed="rId5"/>
                  <a:stretch>
                    <a:fillRect l="-1563" b="-12329"/>
                  </a:stretch>
                </a:blipFill>
                <a:ln w="38100">
                  <a:solidFill>
                    <a:schemeClr val="accent4"/>
                  </a:solidFill>
                </a:ln>
                <a:extLst/>
              </p:spPr>
              <p:txBody>
                <a:bodyPr/>
                <a:lstStyle/>
                <a:p>
                  <a:r>
                    <a:rPr lang="pt-BR">
                      <a:noFill/>
                    </a:rPr>
                    <a:t> </a:t>
                  </a:r>
                </a:p>
              </p:txBody>
            </p:sp>
          </mc:Fallback>
        </mc:AlternateContent>
        <p:cxnSp>
          <p:nvCxnSpPr>
            <p:cNvPr id="13" name="Conector de seta reta 12"/>
            <p:cNvCxnSpPr/>
            <p:nvPr/>
          </p:nvCxnSpPr>
          <p:spPr>
            <a:xfrm flipV="1">
              <a:off x="5425364" y="2492896"/>
              <a:ext cx="1306876" cy="114657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 name="CaixaDeTexto 16"/>
              <p:cNvSpPr txBox="1"/>
              <p:nvPr/>
            </p:nvSpPr>
            <p:spPr bwMode="auto">
              <a:xfrm>
                <a:off x="1691680" y="5877272"/>
                <a:ext cx="7416824" cy="712439"/>
              </a:xfrm>
              <a:prstGeom prst="rect">
                <a:avLst/>
              </a:prstGeom>
              <a:noFill/>
              <a:ln w="38100">
                <a:solidFill>
                  <a:srgbClr val="B2C30D"/>
                </a:solidFill>
              </a:ln>
              <a:extLst/>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800" i="1" smtClean="0">
                              <a:solidFill>
                                <a:schemeClr val="bg1"/>
                              </a:solidFill>
                              <a:latin typeface="Cambria Math" panose="02040503050406030204" pitchFamily="18" charset="0"/>
                            </a:rPr>
                          </m:ctrlPr>
                        </m:sSubPr>
                        <m:e>
                          <m:r>
                            <a:rPr lang="pt-BR" sz="1800" i="1" smtClean="0">
                              <a:solidFill>
                                <a:schemeClr val="bg1"/>
                              </a:solidFill>
                              <a:latin typeface="Cambria Math" panose="02040503050406030204" pitchFamily="18" charset="0"/>
                              <a:ea typeface="Cambria Math" panose="02040503050406030204" pitchFamily="18" charset="0"/>
                            </a:rPr>
                            <m:t>𝜏</m:t>
                          </m:r>
                        </m:e>
                        <m:sub>
                          <m:r>
                            <a:rPr lang="pt-BR" sz="1800" b="0" i="1" smtClean="0">
                              <a:solidFill>
                                <a:schemeClr val="bg1"/>
                              </a:solidFill>
                              <a:latin typeface="Cambria Math" panose="02040503050406030204" pitchFamily="18" charset="0"/>
                            </a:rPr>
                            <m:t>𝐻</m:t>
                          </m:r>
                        </m:sub>
                      </m:sSub>
                      <m:r>
                        <a:rPr lang="pt-BR" sz="1800" b="0" i="1" smtClean="0">
                          <a:solidFill>
                            <a:schemeClr val="bg1"/>
                          </a:solidFill>
                          <a:latin typeface="Cambria Math" panose="02040503050406030204" pitchFamily="18" charset="0"/>
                        </a:rPr>
                        <m:t>=</m:t>
                      </m:r>
                      <m:sSub>
                        <m:sSubPr>
                          <m:ctrlPr>
                            <a:rPr lang="pt-BR" sz="1800" i="1">
                              <a:solidFill>
                                <a:schemeClr val="bg1"/>
                              </a:solidFill>
                              <a:latin typeface="Cambria Math" panose="02040503050406030204" pitchFamily="18" charset="0"/>
                            </a:rPr>
                          </m:ctrlPr>
                        </m:sSubPr>
                        <m:e>
                          <m:r>
                            <a:rPr lang="pt-BR" sz="1800" i="1">
                              <a:solidFill>
                                <a:schemeClr val="bg1"/>
                              </a:solidFill>
                              <a:latin typeface="Cambria Math" panose="02040503050406030204" pitchFamily="18" charset="0"/>
                            </a:rPr>
                            <m:t>𝐶</m:t>
                          </m:r>
                        </m:e>
                        <m:sub>
                          <m:r>
                            <a:rPr lang="pt-BR" sz="1800" i="1">
                              <a:solidFill>
                                <a:schemeClr val="bg1"/>
                              </a:solidFill>
                              <a:latin typeface="Cambria Math" panose="02040503050406030204" pitchFamily="18" charset="0"/>
                            </a:rPr>
                            <m:t>𝑔𝑠</m:t>
                          </m:r>
                        </m:sub>
                      </m:sSub>
                      <m:sSub>
                        <m:sSubPr>
                          <m:ctrlPr>
                            <a:rPr lang="pt-BR" sz="1800" i="1">
                              <a:solidFill>
                                <a:schemeClr val="bg1"/>
                              </a:solidFill>
                              <a:latin typeface="Cambria Math" panose="02040503050406030204" pitchFamily="18" charset="0"/>
                            </a:rPr>
                          </m:ctrlPr>
                        </m:sSubPr>
                        <m:e>
                          <m:r>
                            <a:rPr lang="pt-BR" sz="1800" b="0" i="1" smtClean="0">
                              <a:solidFill>
                                <a:schemeClr val="bg1"/>
                              </a:solidFill>
                              <a:latin typeface="Cambria Math" panose="02040503050406030204" pitchFamily="18" charset="0"/>
                            </a:rPr>
                            <m:t>𝑅</m:t>
                          </m:r>
                        </m:e>
                        <m:sub>
                          <m:r>
                            <a:rPr lang="pt-BR" sz="1800" i="1">
                              <a:solidFill>
                                <a:schemeClr val="bg1"/>
                              </a:solidFill>
                              <a:latin typeface="Cambria Math" panose="02040503050406030204" pitchFamily="18" charset="0"/>
                            </a:rPr>
                            <m:t>𝑔𝑠</m:t>
                          </m:r>
                        </m:sub>
                      </m:sSub>
                      <m:r>
                        <a:rPr lang="pt-BR" sz="1800" b="0" i="1" smtClean="0">
                          <a:solidFill>
                            <a:schemeClr val="bg1"/>
                          </a:solidFill>
                          <a:latin typeface="Cambria Math" panose="02040503050406030204" pitchFamily="18" charset="0"/>
                        </a:rPr>
                        <m:t>+</m:t>
                      </m:r>
                      <m:sSub>
                        <m:sSubPr>
                          <m:ctrlPr>
                            <a:rPr lang="pt-BR" sz="1800" i="1">
                              <a:solidFill>
                                <a:schemeClr val="bg1"/>
                              </a:solidFill>
                              <a:latin typeface="Cambria Math" panose="02040503050406030204" pitchFamily="18" charset="0"/>
                            </a:rPr>
                          </m:ctrlPr>
                        </m:sSubPr>
                        <m:e>
                          <m:r>
                            <a:rPr lang="pt-BR" sz="1800" i="1">
                              <a:solidFill>
                                <a:schemeClr val="bg1"/>
                              </a:solidFill>
                              <a:latin typeface="Cambria Math" panose="02040503050406030204" pitchFamily="18" charset="0"/>
                            </a:rPr>
                            <m:t>𝐶</m:t>
                          </m:r>
                        </m:e>
                        <m:sub>
                          <m:r>
                            <a:rPr lang="pt-BR" sz="1800" i="1">
                              <a:solidFill>
                                <a:schemeClr val="bg1"/>
                              </a:solidFill>
                              <a:latin typeface="Cambria Math" panose="02040503050406030204" pitchFamily="18" charset="0"/>
                            </a:rPr>
                            <m:t>𝑔</m:t>
                          </m:r>
                          <m:r>
                            <a:rPr lang="pt-BR" sz="1800" b="0" i="1" smtClean="0">
                              <a:solidFill>
                                <a:schemeClr val="bg1"/>
                              </a:solidFill>
                              <a:latin typeface="Cambria Math" panose="02040503050406030204" pitchFamily="18" charset="0"/>
                            </a:rPr>
                            <m:t>𝑑</m:t>
                          </m:r>
                        </m:sub>
                      </m:sSub>
                      <m:sSub>
                        <m:sSubPr>
                          <m:ctrlPr>
                            <a:rPr lang="pt-BR" sz="1800" i="1">
                              <a:solidFill>
                                <a:schemeClr val="bg1"/>
                              </a:solidFill>
                              <a:latin typeface="Cambria Math" panose="02040503050406030204" pitchFamily="18" charset="0"/>
                            </a:rPr>
                          </m:ctrlPr>
                        </m:sSubPr>
                        <m:e>
                          <m:r>
                            <a:rPr lang="pt-BR" sz="1800" i="1">
                              <a:solidFill>
                                <a:schemeClr val="bg1"/>
                              </a:solidFill>
                              <a:latin typeface="Cambria Math" panose="02040503050406030204" pitchFamily="18" charset="0"/>
                            </a:rPr>
                            <m:t>𝑅</m:t>
                          </m:r>
                        </m:e>
                        <m:sub>
                          <m:r>
                            <a:rPr lang="pt-BR" sz="1800" i="1">
                              <a:solidFill>
                                <a:schemeClr val="bg1"/>
                              </a:solidFill>
                              <a:latin typeface="Cambria Math" panose="02040503050406030204" pitchFamily="18" charset="0"/>
                            </a:rPr>
                            <m:t>𝑔</m:t>
                          </m:r>
                          <m:r>
                            <a:rPr lang="pt-BR" sz="1800" b="0" i="1" smtClean="0">
                              <a:solidFill>
                                <a:schemeClr val="bg1"/>
                              </a:solidFill>
                              <a:latin typeface="Cambria Math" panose="02040503050406030204" pitchFamily="18" charset="0"/>
                            </a:rPr>
                            <m:t>𝑑</m:t>
                          </m:r>
                        </m:sub>
                      </m:sSub>
                      <m:r>
                        <a:rPr lang="pt-BR" sz="1800" b="0" i="1" smtClean="0">
                          <a:solidFill>
                            <a:schemeClr val="bg1"/>
                          </a:solidFill>
                          <a:latin typeface="Cambria Math" panose="02040503050406030204" pitchFamily="18" charset="0"/>
                        </a:rPr>
                        <m:t>+</m:t>
                      </m:r>
                      <m:sSub>
                        <m:sSubPr>
                          <m:ctrlPr>
                            <a:rPr lang="pt-BR" sz="1800" i="1">
                              <a:solidFill>
                                <a:schemeClr val="bg1"/>
                              </a:solidFill>
                              <a:latin typeface="Cambria Math" panose="02040503050406030204" pitchFamily="18" charset="0"/>
                            </a:rPr>
                          </m:ctrlPr>
                        </m:sSubPr>
                        <m:e>
                          <m:r>
                            <a:rPr lang="pt-BR" sz="1800" i="1">
                              <a:solidFill>
                                <a:schemeClr val="bg1"/>
                              </a:solidFill>
                              <a:latin typeface="Cambria Math" panose="02040503050406030204" pitchFamily="18" charset="0"/>
                            </a:rPr>
                            <m:t>𝐶</m:t>
                          </m:r>
                        </m:e>
                        <m:sub>
                          <m:r>
                            <a:rPr lang="pt-BR" sz="1800" b="0" i="1" smtClean="0">
                              <a:solidFill>
                                <a:schemeClr val="bg1"/>
                              </a:solidFill>
                              <a:latin typeface="Cambria Math" panose="02040503050406030204" pitchFamily="18" charset="0"/>
                            </a:rPr>
                            <m:t>𝐿</m:t>
                          </m:r>
                        </m:sub>
                      </m:sSub>
                      <m:sSub>
                        <m:sSubPr>
                          <m:ctrlPr>
                            <a:rPr lang="pt-BR" sz="1800" i="1">
                              <a:solidFill>
                                <a:schemeClr val="bg1"/>
                              </a:solidFill>
                              <a:latin typeface="Cambria Math" panose="02040503050406030204" pitchFamily="18" charset="0"/>
                            </a:rPr>
                          </m:ctrlPr>
                        </m:sSubPr>
                        <m:e>
                          <m:r>
                            <a:rPr lang="pt-BR" sz="1800" i="1">
                              <a:solidFill>
                                <a:schemeClr val="bg1"/>
                              </a:solidFill>
                              <a:latin typeface="Cambria Math" panose="02040503050406030204" pitchFamily="18" charset="0"/>
                            </a:rPr>
                            <m:t>𝑅</m:t>
                          </m:r>
                        </m:e>
                        <m:sub>
                          <m:sSub>
                            <m:sSubPr>
                              <m:ctrlPr>
                                <a:rPr lang="pt-BR" sz="1800" i="1" smtClean="0">
                                  <a:solidFill>
                                    <a:schemeClr val="bg1"/>
                                  </a:solidFill>
                                  <a:latin typeface="Cambria Math" panose="02040503050406030204" pitchFamily="18" charset="0"/>
                                </a:rPr>
                              </m:ctrlPr>
                            </m:sSubPr>
                            <m:e>
                              <m:r>
                                <a:rPr lang="pt-BR" sz="1800" b="0" i="1" smtClean="0">
                                  <a:solidFill>
                                    <a:schemeClr val="bg1"/>
                                  </a:solidFill>
                                  <a:latin typeface="Cambria Math" panose="02040503050406030204" pitchFamily="18" charset="0"/>
                                </a:rPr>
                                <m:t>𝐶</m:t>
                              </m:r>
                            </m:e>
                            <m:sub>
                              <m:r>
                                <a:rPr lang="pt-BR" sz="1800" b="0" i="1" smtClean="0">
                                  <a:solidFill>
                                    <a:schemeClr val="bg1"/>
                                  </a:solidFill>
                                  <a:latin typeface="Cambria Math" panose="02040503050406030204" pitchFamily="18" charset="0"/>
                                </a:rPr>
                                <m:t>𝐿</m:t>
                              </m:r>
                            </m:sub>
                          </m:sSub>
                        </m:sub>
                      </m:sSub>
                    </m:oMath>
                  </m:oMathPara>
                </a14:m>
                <a:endParaRPr lang="pt-BR" sz="1800" i="1" dirty="0" smtClean="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pt-BR" sz="1800" i="1">
                              <a:solidFill>
                                <a:schemeClr val="bg1"/>
                              </a:solidFill>
                              <a:latin typeface="Cambria Math" panose="02040503050406030204" pitchFamily="18" charset="0"/>
                            </a:rPr>
                          </m:ctrlPr>
                        </m:sSubPr>
                        <m:e>
                          <m:r>
                            <a:rPr lang="pt-BR" sz="1800" i="1">
                              <a:solidFill>
                                <a:schemeClr val="bg1"/>
                              </a:solidFill>
                              <a:latin typeface="Cambria Math" panose="02040503050406030204" pitchFamily="18" charset="0"/>
                              <a:ea typeface="Cambria Math" panose="02040503050406030204" pitchFamily="18" charset="0"/>
                            </a:rPr>
                            <m:t>𝜏</m:t>
                          </m:r>
                        </m:e>
                        <m:sub>
                          <m:r>
                            <a:rPr lang="pt-BR" sz="1800" i="1">
                              <a:solidFill>
                                <a:schemeClr val="bg1"/>
                              </a:solidFill>
                              <a:latin typeface="Cambria Math" panose="02040503050406030204" pitchFamily="18" charset="0"/>
                            </a:rPr>
                            <m:t>𝐻</m:t>
                          </m:r>
                        </m:sub>
                      </m:sSub>
                      <m:r>
                        <a:rPr lang="pt-BR" sz="1800" b="0" i="1" smtClean="0">
                          <a:solidFill>
                            <a:schemeClr val="bg1"/>
                          </a:solidFill>
                          <a:latin typeface="Cambria Math" panose="02040503050406030204" pitchFamily="18" charset="0"/>
                        </a:rPr>
                        <m:t>=</m:t>
                      </m:r>
                      <m:sSub>
                        <m:sSubPr>
                          <m:ctrlPr>
                            <a:rPr lang="pt-BR" sz="1800" i="1">
                              <a:solidFill>
                                <a:schemeClr val="bg1"/>
                              </a:solidFill>
                              <a:latin typeface="Cambria Math" panose="02040503050406030204" pitchFamily="18" charset="0"/>
                            </a:rPr>
                          </m:ctrlPr>
                        </m:sSubPr>
                        <m:e>
                          <m:r>
                            <a:rPr lang="pt-BR" sz="1800" i="1">
                              <a:solidFill>
                                <a:schemeClr val="bg1"/>
                              </a:solidFill>
                              <a:latin typeface="Cambria Math" panose="02040503050406030204" pitchFamily="18" charset="0"/>
                            </a:rPr>
                            <m:t>𝐶</m:t>
                          </m:r>
                        </m:e>
                        <m:sub>
                          <m:r>
                            <a:rPr lang="pt-BR" sz="1800" i="1">
                              <a:solidFill>
                                <a:schemeClr val="bg1"/>
                              </a:solidFill>
                              <a:latin typeface="Cambria Math" panose="02040503050406030204" pitchFamily="18" charset="0"/>
                            </a:rPr>
                            <m:t>𝑔𝑠</m:t>
                          </m:r>
                        </m:sub>
                      </m:sSub>
                      <m:sSub>
                        <m:sSubPr>
                          <m:ctrlPr>
                            <a:rPr lang="pt-BR" sz="1800" i="1">
                              <a:solidFill>
                                <a:schemeClr val="bg1"/>
                              </a:solidFill>
                              <a:latin typeface="Cambria Math" panose="02040503050406030204" pitchFamily="18" charset="0"/>
                            </a:rPr>
                          </m:ctrlPr>
                        </m:sSubPr>
                        <m:e>
                          <m:r>
                            <a:rPr lang="pt-BR" sz="1800" i="1">
                              <a:solidFill>
                                <a:schemeClr val="bg1"/>
                              </a:solidFill>
                              <a:latin typeface="Cambria Math" panose="02040503050406030204" pitchFamily="18" charset="0"/>
                            </a:rPr>
                            <m:t>𝑅</m:t>
                          </m:r>
                        </m:e>
                        <m:sub>
                          <m:r>
                            <a:rPr lang="pt-BR" sz="1800" i="1">
                              <a:solidFill>
                                <a:schemeClr val="bg1"/>
                              </a:solidFill>
                              <a:latin typeface="Cambria Math" panose="02040503050406030204" pitchFamily="18" charset="0"/>
                            </a:rPr>
                            <m:t>𝑠</m:t>
                          </m:r>
                          <m:r>
                            <a:rPr lang="pt-BR" sz="1800" b="0" i="1" smtClean="0">
                              <a:solidFill>
                                <a:schemeClr val="bg1"/>
                              </a:solidFill>
                              <a:latin typeface="Cambria Math" panose="02040503050406030204" pitchFamily="18" charset="0"/>
                            </a:rPr>
                            <m:t>𝑖𝑔</m:t>
                          </m:r>
                        </m:sub>
                      </m:sSub>
                      <m:r>
                        <a:rPr lang="pt-BR" sz="1800" b="0" i="1" smtClean="0">
                          <a:solidFill>
                            <a:schemeClr val="bg1"/>
                          </a:solidFill>
                          <a:latin typeface="Cambria Math" panose="02040503050406030204" pitchFamily="18" charset="0"/>
                        </a:rPr>
                        <m:t>+</m:t>
                      </m:r>
                      <m:sSub>
                        <m:sSubPr>
                          <m:ctrlPr>
                            <a:rPr lang="pt-BR" sz="1800" i="1">
                              <a:solidFill>
                                <a:schemeClr val="bg1"/>
                              </a:solidFill>
                              <a:latin typeface="Cambria Math" panose="02040503050406030204" pitchFamily="18" charset="0"/>
                            </a:rPr>
                          </m:ctrlPr>
                        </m:sSubPr>
                        <m:e>
                          <m:r>
                            <a:rPr lang="pt-BR" sz="1800" i="1">
                              <a:solidFill>
                                <a:schemeClr val="bg1"/>
                              </a:solidFill>
                              <a:latin typeface="Cambria Math" panose="02040503050406030204" pitchFamily="18" charset="0"/>
                            </a:rPr>
                            <m:t>𝐶</m:t>
                          </m:r>
                        </m:e>
                        <m:sub>
                          <m:r>
                            <a:rPr lang="pt-BR" sz="1800" i="1">
                              <a:solidFill>
                                <a:schemeClr val="bg1"/>
                              </a:solidFill>
                              <a:latin typeface="Cambria Math" panose="02040503050406030204" pitchFamily="18" charset="0"/>
                            </a:rPr>
                            <m:t>𝑔𝑑</m:t>
                          </m:r>
                        </m:sub>
                      </m:sSub>
                      <m:d>
                        <m:dPr>
                          <m:begChr m:val="["/>
                          <m:endChr m:val="]"/>
                          <m:ctrlPr>
                            <a:rPr lang="pt-BR" sz="1800" i="1" smtClean="0">
                              <a:solidFill>
                                <a:schemeClr val="bg1"/>
                              </a:solidFill>
                              <a:latin typeface="Cambria Math" panose="02040503050406030204" pitchFamily="18" charset="0"/>
                            </a:rPr>
                          </m:ctrlPr>
                        </m:dPr>
                        <m:e>
                          <m:sSub>
                            <m:sSubPr>
                              <m:ctrlPr>
                                <a:rPr lang="pt-BR" sz="1800" i="1" smtClean="0">
                                  <a:solidFill>
                                    <a:schemeClr val="bg1"/>
                                  </a:solidFill>
                                  <a:latin typeface="Cambria Math" panose="02040503050406030204" pitchFamily="18" charset="0"/>
                                </a:rPr>
                              </m:ctrlPr>
                            </m:sSubPr>
                            <m:e>
                              <m:r>
                                <a:rPr lang="pt-BR" sz="1800" b="0" i="1" smtClean="0">
                                  <a:solidFill>
                                    <a:schemeClr val="bg1"/>
                                  </a:solidFill>
                                  <a:latin typeface="Cambria Math" panose="02040503050406030204" pitchFamily="18" charset="0"/>
                                </a:rPr>
                                <m:t>𝑅</m:t>
                              </m:r>
                            </m:e>
                            <m:sub>
                              <m:r>
                                <a:rPr lang="pt-BR" sz="1800" b="0" i="1" smtClean="0">
                                  <a:solidFill>
                                    <a:schemeClr val="bg1"/>
                                  </a:solidFill>
                                  <a:latin typeface="Cambria Math" panose="02040503050406030204" pitchFamily="18" charset="0"/>
                                </a:rPr>
                                <m:t>𝑠𝑖𝑔</m:t>
                              </m:r>
                            </m:sub>
                          </m:sSub>
                          <m:d>
                            <m:dPr>
                              <m:ctrlPr>
                                <a:rPr lang="pt-BR" sz="1800" i="1">
                                  <a:solidFill>
                                    <a:schemeClr val="bg1"/>
                                  </a:solidFill>
                                  <a:latin typeface="Cambria Math" panose="02040503050406030204" pitchFamily="18" charset="0"/>
                                </a:rPr>
                              </m:ctrlPr>
                            </m:dPr>
                            <m:e>
                              <m:r>
                                <a:rPr lang="pt-BR" sz="1800" i="1">
                                  <a:solidFill>
                                    <a:schemeClr val="bg1"/>
                                  </a:solidFill>
                                  <a:latin typeface="Cambria Math" panose="02040503050406030204" pitchFamily="18" charset="0"/>
                                </a:rPr>
                                <m:t>1+</m:t>
                              </m:r>
                              <m:sSub>
                                <m:sSubPr>
                                  <m:ctrlPr>
                                    <a:rPr lang="pt-BR" sz="1800" i="1" smtClean="0">
                                      <a:solidFill>
                                        <a:schemeClr val="bg1"/>
                                      </a:solidFill>
                                      <a:latin typeface="Cambria Math" panose="02040503050406030204" pitchFamily="18" charset="0"/>
                                    </a:rPr>
                                  </m:ctrlPr>
                                </m:sSubPr>
                                <m:e>
                                  <m:r>
                                    <a:rPr lang="pt-BR" sz="1800" b="0" i="1" smtClean="0">
                                      <a:solidFill>
                                        <a:schemeClr val="bg1"/>
                                      </a:solidFill>
                                      <a:latin typeface="Cambria Math" panose="02040503050406030204" pitchFamily="18" charset="0"/>
                                    </a:rPr>
                                    <m:t>𝑔</m:t>
                                  </m:r>
                                </m:e>
                                <m:sub>
                                  <m:r>
                                    <a:rPr lang="pt-BR" sz="1800" b="0" i="1" smtClean="0">
                                      <a:solidFill>
                                        <a:schemeClr val="bg1"/>
                                      </a:solidFill>
                                      <a:latin typeface="Cambria Math" panose="02040503050406030204" pitchFamily="18" charset="0"/>
                                    </a:rPr>
                                    <m:t>𝑚</m:t>
                                  </m:r>
                                </m:sub>
                              </m:sSub>
                              <m:sSubSup>
                                <m:sSubSupPr>
                                  <m:ctrlPr>
                                    <a:rPr lang="pt-BR" sz="1800" i="1" smtClean="0">
                                      <a:solidFill>
                                        <a:schemeClr val="bg1"/>
                                      </a:solidFill>
                                      <a:latin typeface="Cambria Math" panose="02040503050406030204" pitchFamily="18" charset="0"/>
                                    </a:rPr>
                                  </m:ctrlPr>
                                </m:sSubSupPr>
                                <m:e>
                                  <m:r>
                                    <a:rPr lang="pt-BR" sz="1800" b="0" i="1" smtClean="0">
                                      <a:solidFill>
                                        <a:schemeClr val="bg1"/>
                                      </a:solidFill>
                                      <a:latin typeface="Cambria Math" panose="02040503050406030204" pitchFamily="18" charset="0"/>
                                    </a:rPr>
                                    <m:t>𝑅</m:t>
                                  </m:r>
                                </m:e>
                                <m:sub>
                                  <m:r>
                                    <a:rPr lang="pt-BR" sz="1800" b="0" i="1" smtClean="0">
                                      <a:solidFill>
                                        <a:schemeClr val="bg1"/>
                                      </a:solidFill>
                                      <a:latin typeface="Cambria Math" panose="02040503050406030204" pitchFamily="18" charset="0"/>
                                    </a:rPr>
                                    <m:t>𝐿</m:t>
                                  </m:r>
                                </m:sub>
                                <m:sup>
                                  <m:r>
                                    <a:rPr lang="pt-BR" sz="1800" b="0" i="1" smtClean="0">
                                      <a:solidFill>
                                        <a:schemeClr val="bg1"/>
                                      </a:solidFill>
                                      <a:latin typeface="Cambria Math" panose="02040503050406030204" pitchFamily="18" charset="0"/>
                                    </a:rPr>
                                    <m:t>′</m:t>
                                  </m:r>
                                </m:sup>
                              </m:sSubSup>
                            </m:e>
                          </m:d>
                          <m:r>
                            <a:rPr lang="pt-BR" sz="1800" b="0" i="1" smtClean="0">
                              <a:solidFill>
                                <a:schemeClr val="bg1"/>
                              </a:solidFill>
                              <a:latin typeface="Cambria Math" panose="02040503050406030204" pitchFamily="18" charset="0"/>
                            </a:rPr>
                            <m:t>+</m:t>
                          </m:r>
                          <m:sSubSup>
                            <m:sSubSupPr>
                              <m:ctrlPr>
                                <a:rPr lang="pt-BR" sz="1800" i="1">
                                  <a:solidFill>
                                    <a:schemeClr val="bg1"/>
                                  </a:solidFill>
                                  <a:latin typeface="Cambria Math" panose="02040503050406030204" pitchFamily="18" charset="0"/>
                                </a:rPr>
                              </m:ctrlPr>
                            </m:sSubSupPr>
                            <m:e>
                              <m:r>
                                <a:rPr lang="pt-BR" sz="1800" i="1">
                                  <a:solidFill>
                                    <a:schemeClr val="bg1"/>
                                  </a:solidFill>
                                  <a:latin typeface="Cambria Math" panose="02040503050406030204" pitchFamily="18" charset="0"/>
                                </a:rPr>
                                <m:t>𝑅</m:t>
                              </m:r>
                            </m:e>
                            <m:sub>
                              <m:r>
                                <a:rPr lang="pt-BR" sz="1800" i="1">
                                  <a:solidFill>
                                    <a:schemeClr val="bg1"/>
                                  </a:solidFill>
                                  <a:latin typeface="Cambria Math" panose="02040503050406030204" pitchFamily="18" charset="0"/>
                                </a:rPr>
                                <m:t>𝐿</m:t>
                              </m:r>
                            </m:sub>
                            <m:sup>
                              <m:r>
                                <a:rPr lang="pt-BR" sz="1800" i="1">
                                  <a:solidFill>
                                    <a:schemeClr val="bg1"/>
                                  </a:solidFill>
                                  <a:latin typeface="Cambria Math" panose="02040503050406030204" pitchFamily="18" charset="0"/>
                                </a:rPr>
                                <m:t>′</m:t>
                              </m:r>
                            </m:sup>
                          </m:sSubSup>
                        </m:e>
                      </m:d>
                      <m:r>
                        <a:rPr lang="pt-BR" sz="1800" b="0" i="1" smtClean="0">
                          <a:solidFill>
                            <a:schemeClr val="bg1"/>
                          </a:solidFill>
                          <a:latin typeface="Cambria Math" panose="02040503050406030204" pitchFamily="18" charset="0"/>
                        </a:rPr>
                        <m:t>+</m:t>
                      </m:r>
                      <m:sSub>
                        <m:sSubPr>
                          <m:ctrlPr>
                            <a:rPr lang="pt-BR" sz="1800" i="1">
                              <a:solidFill>
                                <a:schemeClr val="bg1"/>
                              </a:solidFill>
                              <a:latin typeface="Cambria Math" panose="02040503050406030204" pitchFamily="18" charset="0"/>
                            </a:rPr>
                          </m:ctrlPr>
                        </m:sSubPr>
                        <m:e>
                          <m:r>
                            <a:rPr lang="pt-BR" sz="1800" i="1">
                              <a:solidFill>
                                <a:schemeClr val="bg1"/>
                              </a:solidFill>
                              <a:latin typeface="Cambria Math" panose="02040503050406030204" pitchFamily="18" charset="0"/>
                            </a:rPr>
                            <m:t>𝐶</m:t>
                          </m:r>
                        </m:e>
                        <m:sub>
                          <m:r>
                            <a:rPr lang="pt-BR" sz="1800" i="1">
                              <a:solidFill>
                                <a:schemeClr val="bg1"/>
                              </a:solidFill>
                              <a:latin typeface="Cambria Math" panose="02040503050406030204" pitchFamily="18" charset="0"/>
                            </a:rPr>
                            <m:t>𝐿</m:t>
                          </m:r>
                        </m:sub>
                      </m:sSub>
                      <m:sSubSup>
                        <m:sSubSupPr>
                          <m:ctrlPr>
                            <a:rPr lang="pt-BR" sz="1800" i="1">
                              <a:solidFill>
                                <a:schemeClr val="bg1"/>
                              </a:solidFill>
                              <a:latin typeface="Cambria Math" panose="02040503050406030204" pitchFamily="18" charset="0"/>
                            </a:rPr>
                          </m:ctrlPr>
                        </m:sSubSupPr>
                        <m:e>
                          <m:r>
                            <a:rPr lang="pt-BR" sz="1800" i="1">
                              <a:solidFill>
                                <a:schemeClr val="bg1"/>
                              </a:solidFill>
                              <a:latin typeface="Cambria Math" panose="02040503050406030204" pitchFamily="18" charset="0"/>
                            </a:rPr>
                            <m:t>𝑅</m:t>
                          </m:r>
                        </m:e>
                        <m:sub>
                          <m:r>
                            <a:rPr lang="pt-BR" sz="1800" i="1">
                              <a:solidFill>
                                <a:schemeClr val="bg1"/>
                              </a:solidFill>
                              <a:latin typeface="Cambria Math" panose="02040503050406030204" pitchFamily="18" charset="0"/>
                            </a:rPr>
                            <m:t>𝐿</m:t>
                          </m:r>
                        </m:sub>
                        <m:sup>
                          <m:r>
                            <a:rPr lang="pt-BR" sz="1800" i="1">
                              <a:solidFill>
                                <a:schemeClr val="bg1"/>
                              </a:solidFill>
                              <a:latin typeface="Cambria Math" panose="02040503050406030204" pitchFamily="18" charset="0"/>
                            </a:rPr>
                            <m:t>′</m:t>
                          </m:r>
                        </m:sup>
                      </m:sSubSup>
                    </m:oMath>
                  </m:oMathPara>
                </a14:m>
                <a:endParaRPr lang="pt-BR" sz="1800" dirty="0">
                  <a:solidFill>
                    <a:schemeClr val="bg1"/>
                  </a:solidFill>
                </a:endParaRPr>
              </a:p>
            </p:txBody>
          </p:sp>
        </mc:Choice>
        <mc:Fallback xmlns="">
          <p:sp>
            <p:nvSpPr>
              <p:cNvPr id="17" name="CaixaDeTexto 16"/>
              <p:cNvSpPr txBox="1">
                <a:spLocks noRot="1" noChangeAspect="1" noMove="1" noResize="1" noEditPoints="1" noAdjustHandles="1" noChangeArrowheads="1" noChangeShapeType="1" noTextEdit="1"/>
              </p:cNvSpPr>
              <p:nvPr/>
            </p:nvSpPr>
            <p:spPr bwMode="auto">
              <a:xfrm>
                <a:off x="1691680" y="5877272"/>
                <a:ext cx="7416824" cy="712439"/>
              </a:xfrm>
              <a:prstGeom prst="rect">
                <a:avLst/>
              </a:prstGeom>
              <a:blipFill rotWithShape="0">
                <a:blip r:embed="rId6"/>
                <a:stretch>
                  <a:fillRect b="-2439"/>
                </a:stretch>
              </a:blipFill>
              <a:ln w="38100">
                <a:solidFill>
                  <a:srgbClr val="B2C30D"/>
                </a:solidFill>
              </a:ln>
              <a:extLst/>
            </p:spPr>
            <p:txBody>
              <a:bodyPr/>
              <a:lstStyle/>
              <a:p>
                <a:r>
                  <a:rPr lang="pt-BR">
                    <a:noFill/>
                  </a:rPr>
                  <a:t> </a:t>
                </a:r>
              </a:p>
            </p:txBody>
          </p:sp>
        </mc:Fallback>
      </mc:AlternateContent>
      <p:grpSp>
        <p:nvGrpSpPr>
          <p:cNvPr id="26" name="Grupo 25"/>
          <p:cNvGrpSpPr/>
          <p:nvPr/>
        </p:nvGrpSpPr>
        <p:grpSpPr>
          <a:xfrm>
            <a:off x="4839859" y="3130499"/>
            <a:ext cx="4311057" cy="3250829"/>
            <a:chOff x="4839859" y="3130499"/>
            <a:chExt cx="4311057" cy="3250829"/>
          </a:xfrm>
        </p:grpSpPr>
        <mc:AlternateContent xmlns:mc="http://schemas.openxmlformats.org/markup-compatibility/2006" xmlns:a14="http://schemas.microsoft.com/office/drawing/2010/main">
          <mc:Choice Requires="a14">
            <p:sp>
              <p:nvSpPr>
                <p:cNvPr id="20" name="CaixaDeTexto 19"/>
                <p:cNvSpPr txBox="1"/>
                <p:nvPr/>
              </p:nvSpPr>
              <p:spPr bwMode="auto">
                <a:xfrm>
                  <a:off x="6702644" y="3130499"/>
                  <a:ext cx="2448272" cy="1281633"/>
                </a:xfrm>
                <a:prstGeom prst="rect">
                  <a:avLst/>
                </a:prstGeom>
                <a:solidFill>
                  <a:srgbClr val="92D050"/>
                </a:solidFill>
                <a:ln w="63500">
                  <a:noFill/>
                </a:ln>
                <a:extLst/>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800" i="1" smtClean="0">
                                <a:solidFill>
                                  <a:schemeClr val="tx2"/>
                                </a:solidFill>
                                <a:latin typeface="Cambria Math" panose="02040503050406030204" pitchFamily="18" charset="0"/>
                              </a:rPr>
                            </m:ctrlPr>
                          </m:sSubPr>
                          <m:e>
                            <m:r>
                              <a:rPr lang="pt-BR" sz="1800" b="0" i="1" smtClean="0">
                                <a:solidFill>
                                  <a:schemeClr val="tx2"/>
                                </a:solidFill>
                                <a:latin typeface="Cambria Math" panose="02040503050406030204" pitchFamily="18" charset="0"/>
                              </a:rPr>
                              <m:t>𝐼</m:t>
                            </m:r>
                          </m:e>
                          <m:sub>
                            <m:r>
                              <a:rPr lang="pt-BR" sz="1800" b="0" i="1" smtClean="0">
                                <a:solidFill>
                                  <a:schemeClr val="tx2"/>
                                </a:solidFill>
                                <a:latin typeface="Cambria Math" panose="02040503050406030204" pitchFamily="18" charset="0"/>
                              </a:rPr>
                              <m:t>𝑥</m:t>
                            </m:r>
                          </m:sub>
                        </m:sSub>
                        <m:r>
                          <a:rPr lang="pt-BR" sz="1800" b="0" i="1" smtClean="0">
                            <a:solidFill>
                              <a:schemeClr val="tx2"/>
                            </a:solidFill>
                            <a:latin typeface="Cambria Math" panose="02040503050406030204" pitchFamily="18" charset="0"/>
                          </a:rPr>
                          <m:t>=</m:t>
                        </m:r>
                        <m:f>
                          <m:fPr>
                            <m:ctrlPr>
                              <a:rPr lang="pt-BR" sz="1800" b="0" i="1" smtClean="0">
                                <a:solidFill>
                                  <a:schemeClr val="tx2"/>
                                </a:solidFill>
                                <a:latin typeface="Cambria Math" panose="02040503050406030204" pitchFamily="18" charset="0"/>
                              </a:rPr>
                            </m:ctrlPr>
                          </m:fPr>
                          <m:num>
                            <m:r>
                              <a:rPr lang="pt-BR" sz="1800" b="0" i="1" smtClean="0">
                                <a:solidFill>
                                  <a:schemeClr val="tx2"/>
                                </a:solidFill>
                                <a:latin typeface="Cambria Math" panose="02040503050406030204" pitchFamily="18" charset="0"/>
                              </a:rPr>
                              <m:t>−</m:t>
                            </m:r>
                            <m:sSub>
                              <m:sSubPr>
                                <m:ctrlPr>
                                  <a:rPr lang="pt-BR" sz="1800" b="0" i="1" smtClean="0">
                                    <a:solidFill>
                                      <a:schemeClr val="tx2"/>
                                    </a:solidFill>
                                    <a:latin typeface="Cambria Math" panose="02040503050406030204" pitchFamily="18" charset="0"/>
                                  </a:rPr>
                                </m:ctrlPr>
                              </m:sSubPr>
                              <m:e>
                                <m:r>
                                  <a:rPr lang="pt-BR" sz="1800" b="0" i="1" smtClean="0">
                                    <a:solidFill>
                                      <a:schemeClr val="tx2"/>
                                    </a:solidFill>
                                    <a:latin typeface="Cambria Math" panose="02040503050406030204" pitchFamily="18" charset="0"/>
                                  </a:rPr>
                                  <m:t>𝑉</m:t>
                                </m:r>
                              </m:e>
                              <m:sub>
                                <m:r>
                                  <a:rPr lang="pt-BR" sz="1800" b="0" i="1" smtClean="0">
                                    <a:solidFill>
                                      <a:schemeClr val="tx2"/>
                                    </a:solidFill>
                                    <a:latin typeface="Cambria Math" panose="02040503050406030204" pitchFamily="18" charset="0"/>
                                  </a:rPr>
                                  <m:t>𝑔𝑠</m:t>
                                </m:r>
                              </m:sub>
                            </m:sSub>
                          </m:num>
                          <m:den>
                            <m:sSub>
                              <m:sSubPr>
                                <m:ctrlPr>
                                  <a:rPr lang="pt-BR" sz="1800" b="0" i="1" smtClean="0">
                                    <a:solidFill>
                                      <a:schemeClr val="tx2"/>
                                    </a:solidFill>
                                    <a:latin typeface="Cambria Math" panose="02040503050406030204" pitchFamily="18" charset="0"/>
                                  </a:rPr>
                                </m:ctrlPr>
                              </m:sSubPr>
                              <m:e>
                                <m:r>
                                  <a:rPr lang="pt-BR" sz="1800" b="0" i="1" smtClean="0">
                                    <a:solidFill>
                                      <a:schemeClr val="tx2"/>
                                    </a:solidFill>
                                    <a:latin typeface="Cambria Math" panose="02040503050406030204" pitchFamily="18" charset="0"/>
                                  </a:rPr>
                                  <m:t>𝑅</m:t>
                                </m:r>
                              </m:e>
                              <m:sub>
                                <m:r>
                                  <a:rPr lang="pt-BR" sz="1800" b="0" i="1" smtClean="0">
                                    <a:solidFill>
                                      <a:schemeClr val="tx2"/>
                                    </a:solidFill>
                                    <a:latin typeface="Cambria Math" panose="02040503050406030204" pitchFamily="18" charset="0"/>
                                  </a:rPr>
                                  <m:t>𝑠𝑖𝑔</m:t>
                                </m:r>
                              </m:sub>
                            </m:sSub>
                          </m:den>
                        </m:f>
                      </m:oMath>
                    </m:oMathPara>
                  </a14:m>
                  <a:endParaRPr lang="pt-BR" sz="1800" dirty="0" smtClean="0">
                    <a:solidFill>
                      <a:schemeClr val="tx2"/>
                    </a:solidFill>
                  </a:endParaRPr>
                </a:p>
                <a:p>
                  <a:pPr/>
                  <a14:m>
                    <m:oMathPara xmlns:m="http://schemas.openxmlformats.org/officeDocument/2006/math">
                      <m:oMathParaPr>
                        <m:jc m:val="centerGroup"/>
                      </m:oMathParaPr>
                      <m:oMath xmlns:m="http://schemas.openxmlformats.org/officeDocument/2006/math">
                        <m:sSub>
                          <m:sSubPr>
                            <m:ctrlPr>
                              <a:rPr lang="pt-BR" sz="1800" i="1" smtClean="0">
                                <a:solidFill>
                                  <a:schemeClr val="tx2"/>
                                </a:solidFill>
                                <a:latin typeface="Cambria Math" panose="02040503050406030204" pitchFamily="18" charset="0"/>
                              </a:rPr>
                            </m:ctrlPr>
                          </m:sSubPr>
                          <m:e>
                            <m:r>
                              <a:rPr lang="pt-BR" sz="1800" b="0" i="1" smtClean="0">
                                <a:solidFill>
                                  <a:schemeClr val="tx2"/>
                                </a:solidFill>
                                <a:latin typeface="Cambria Math" panose="02040503050406030204" pitchFamily="18" charset="0"/>
                              </a:rPr>
                              <m:t>𝐼</m:t>
                            </m:r>
                          </m:e>
                          <m:sub>
                            <m:r>
                              <a:rPr lang="pt-BR" sz="1800" b="0" i="1" smtClean="0">
                                <a:solidFill>
                                  <a:schemeClr val="tx2"/>
                                </a:solidFill>
                                <a:latin typeface="Cambria Math" panose="02040503050406030204" pitchFamily="18" charset="0"/>
                              </a:rPr>
                              <m:t>𝑥</m:t>
                            </m:r>
                          </m:sub>
                        </m:sSub>
                        <m:r>
                          <a:rPr lang="pt-BR" sz="1800" b="0" i="1" smtClean="0">
                            <a:solidFill>
                              <a:schemeClr val="tx2"/>
                            </a:solidFill>
                            <a:latin typeface="Cambria Math" panose="02040503050406030204" pitchFamily="18" charset="0"/>
                          </a:rPr>
                          <m:t>=</m:t>
                        </m:r>
                        <m:sSub>
                          <m:sSubPr>
                            <m:ctrlPr>
                              <a:rPr lang="pt-BR" sz="1800" b="0" i="1" smtClean="0">
                                <a:solidFill>
                                  <a:schemeClr val="tx2"/>
                                </a:solidFill>
                                <a:latin typeface="Cambria Math" panose="02040503050406030204" pitchFamily="18" charset="0"/>
                              </a:rPr>
                            </m:ctrlPr>
                          </m:sSubPr>
                          <m:e>
                            <m:r>
                              <a:rPr lang="pt-BR" sz="1800" b="0" i="1" smtClean="0">
                                <a:solidFill>
                                  <a:schemeClr val="tx2"/>
                                </a:solidFill>
                                <a:latin typeface="Cambria Math" panose="02040503050406030204" pitchFamily="18" charset="0"/>
                              </a:rPr>
                              <m:t>𝑔</m:t>
                            </m:r>
                          </m:e>
                          <m:sub>
                            <m:r>
                              <a:rPr lang="pt-BR" sz="1800" b="0" i="1" smtClean="0">
                                <a:solidFill>
                                  <a:schemeClr val="tx2"/>
                                </a:solidFill>
                                <a:latin typeface="Cambria Math" panose="02040503050406030204" pitchFamily="18" charset="0"/>
                              </a:rPr>
                              <m:t>𝑚</m:t>
                            </m:r>
                          </m:sub>
                        </m:sSub>
                        <m:sSub>
                          <m:sSubPr>
                            <m:ctrlPr>
                              <a:rPr lang="pt-BR" sz="1800" b="0" i="1" smtClean="0">
                                <a:solidFill>
                                  <a:schemeClr val="tx2"/>
                                </a:solidFill>
                                <a:latin typeface="Cambria Math" panose="02040503050406030204" pitchFamily="18" charset="0"/>
                              </a:rPr>
                            </m:ctrlPr>
                          </m:sSubPr>
                          <m:e>
                            <m:r>
                              <a:rPr lang="pt-BR" sz="1800" b="0" i="1" smtClean="0">
                                <a:solidFill>
                                  <a:schemeClr val="tx2"/>
                                </a:solidFill>
                                <a:latin typeface="Cambria Math" panose="02040503050406030204" pitchFamily="18" charset="0"/>
                              </a:rPr>
                              <m:t>𝑉</m:t>
                            </m:r>
                          </m:e>
                          <m:sub>
                            <m:r>
                              <a:rPr lang="pt-BR" sz="1800" b="0" i="1" smtClean="0">
                                <a:solidFill>
                                  <a:schemeClr val="tx2"/>
                                </a:solidFill>
                                <a:latin typeface="Cambria Math" panose="02040503050406030204" pitchFamily="18" charset="0"/>
                              </a:rPr>
                              <m:t>𝑔𝑠</m:t>
                            </m:r>
                          </m:sub>
                        </m:sSub>
                        <m:r>
                          <a:rPr lang="pt-BR" sz="1800" b="0" i="1" smtClean="0">
                            <a:solidFill>
                              <a:schemeClr val="tx2"/>
                            </a:solidFill>
                            <a:latin typeface="Cambria Math" panose="02040503050406030204" pitchFamily="18" charset="0"/>
                          </a:rPr>
                          <m:t>+</m:t>
                        </m:r>
                        <m:f>
                          <m:fPr>
                            <m:ctrlPr>
                              <a:rPr lang="pt-BR" sz="1800" b="0" i="1" smtClean="0">
                                <a:solidFill>
                                  <a:schemeClr val="tx2"/>
                                </a:solidFill>
                                <a:latin typeface="Cambria Math" panose="02040503050406030204" pitchFamily="18" charset="0"/>
                              </a:rPr>
                            </m:ctrlPr>
                          </m:fPr>
                          <m:num>
                            <m:sSub>
                              <m:sSubPr>
                                <m:ctrlPr>
                                  <a:rPr lang="pt-BR" sz="1800" b="0" i="1" smtClean="0">
                                    <a:solidFill>
                                      <a:schemeClr val="tx2"/>
                                    </a:solidFill>
                                    <a:latin typeface="Cambria Math" panose="02040503050406030204" pitchFamily="18" charset="0"/>
                                  </a:rPr>
                                </m:ctrlPr>
                              </m:sSubPr>
                              <m:e>
                                <m:r>
                                  <a:rPr lang="pt-BR" sz="1800" b="0" i="1" smtClean="0">
                                    <a:solidFill>
                                      <a:schemeClr val="tx2"/>
                                    </a:solidFill>
                                    <a:latin typeface="Cambria Math" panose="02040503050406030204" pitchFamily="18" charset="0"/>
                                  </a:rPr>
                                  <m:t>𝑉</m:t>
                                </m:r>
                              </m:e>
                              <m:sub>
                                <m:r>
                                  <a:rPr lang="pt-BR" sz="1800" b="0" i="1" smtClean="0">
                                    <a:solidFill>
                                      <a:schemeClr val="tx2"/>
                                    </a:solidFill>
                                    <a:latin typeface="Cambria Math" panose="02040503050406030204" pitchFamily="18" charset="0"/>
                                  </a:rPr>
                                  <m:t>𝑥</m:t>
                                </m:r>
                              </m:sub>
                            </m:sSub>
                            <m:r>
                              <a:rPr lang="pt-BR" sz="1800" b="0" i="1" smtClean="0">
                                <a:solidFill>
                                  <a:schemeClr val="tx2"/>
                                </a:solidFill>
                                <a:latin typeface="Cambria Math" panose="02040503050406030204" pitchFamily="18" charset="0"/>
                              </a:rPr>
                              <m:t>+</m:t>
                            </m:r>
                            <m:sSub>
                              <m:sSubPr>
                                <m:ctrlPr>
                                  <a:rPr lang="pt-BR" sz="1800" b="0" i="1" smtClean="0">
                                    <a:solidFill>
                                      <a:schemeClr val="tx2"/>
                                    </a:solidFill>
                                    <a:latin typeface="Cambria Math" panose="02040503050406030204" pitchFamily="18" charset="0"/>
                                  </a:rPr>
                                </m:ctrlPr>
                              </m:sSubPr>
                              <m:e>
                                <m:r>
                                  <a:rPr lang="pt-BR" sz="1800" b="0" i="1" smtClean="0">
                                    <a:solidFill>
                                      <a:schemeClr val="tx2"/>
                                    </a:solidFill>
                                    <a:latin typeface="Cambria Math" panose="02040503050406030204" pitchFamily="18" charset="0"/>
                                  </a:rPr>
                                  <m:t>𝑉</m:t>
                                </m:r>
                              </m:e>
                              <m:sub>
                                <m:r>
                                  <a:rPr lang="pt-BR" sz="1800" b="0" i="1" smtClean="0">
                                    <a:solidFill>
                                      <a:schemeClr val="tx2"/>
                                    </a:solidFill>
                                    <a:latin typeface="Cambria Math" panose="02040503050406030204" pitchFamily="18" charset="0"/>
                                  </a:rPr>
                                  <m:t>𝑔𝑠</m:t>
                                </m:r>
                              </m:sub>
                            </m:sSub>
                          </m:num>
                          <m:den>
                            <m:sSubSup>
                              <m:sSubSupPr>
                                <m:ctrlPr>
                                  <a:rPr lang="pt-BR" sz="1800" b="0" i="1" smtClean="0">
                                    <a:solidFill>
                                      <a:schemeClr val="tx2"/>
                                    </a:solidFill>
                                    <a:latin typeface="Cambria Math" panose="02040503050406030204" pitchFamily="18" charset="0"/>
                                  </a:rPr>
                                </m:ctrlPr>
                              </m:sSubSupPr>
                              <m:e>
                                <m:r>
                                  <a:rPr lang="pt-BR" sz="1800" b="0" i="1" smtClean="0">
                                    <a:solidFill>
                                      <a:schemeClr val="tx2"/>
                                    </a:solidFill>
                                    <a:latin typeface="Cambria Math" panose="02040503050406030204" pitchFamily="18" charset="0"/>
                                  </a:rPr>
                                  <m:t>𝑅</m:t>
                                </m:r>
                              </m:e>
                              <m:sub>
                                <m:r>
                                  <a:rPr lang="pt-BR" sz="1800" b="0" i="1" smtClean="0">
                                    <a:solidFill>
                                      <a:schemeClr val="tx2"/>
                                    </a:solidFill>
                                    <a:latin typeface="Cambria Math" panose="02040503050406030204" pitchFamily="18" charset="0"/>
                                  </a:rPr>
                                  <m:t>𝐿</m:t>
                                </m:r>
                              </m:sub>
                              <m:sup>
                                <m:r>
                                  <a:rPr lang="pt-BR" sz="1800" b="0" i="1" smtClean="0">
                                    <a:solidFill>
                                      <a:schemeClr val="tx2"/>
                                    </a:solidFill>
                                    <a:latin typeface="Cambria Math" panose="02040503050406030204" pitchFamily="18" charset="0"/>
                                  </a:rPr>
                                  <m:t>′</m:t>
                                </m:r>
                              </m:sup>
                            </m:sSubSup>
                          </m:den>
                        </m:f>
                      </m:oMath>
                    </m:oMathPara>
                  </a14:m>
                  <a:endParaRPr lang="pt-BR" sz="1800" dirty="0" smtClean="0">
                    <a:solidFill>
                      <a:schemeClr val="tx2"/>
                    </a:solidFill>
                  </a:endParaRPr>
                </a:p>
              </p:txBody>
            </p:sp>
          </mc:Choice>
          <mc:Fallback xmlns="">
            <p:sp>
              <p:nvSpPr>
                <p:cNvPr id="20" name="CaixaDeTexto 19"/>
                <p:cNvSpPr txBox="1">
                  <a:spLocks noRot="1" noChangeAspect="1" noMove="1" noResize="1" noEditPoints="1" noAdjustHandles="1" noChangeArrowheads="1" noChangeShapeType="1" noTextEdit="1"/>
                </p:cNvSpPr>
                <p:nvPr/>
              </p:nvSpPr>
              <p:spPr bwMode="auto">
                <a:xfrm>
                  <a:off x="6702644" y="3130499"/>
                  <a:ext cx="2448272" cy="1281633"/>
                </a:xfrm>
                <a:prstGeom prst="rect">
                  <a:avLst/>
                </a:prstGeom>
                <a:blipFill rotWithShape="0">
                  <a:blip r:embed="rId7"/>
                  <a:stretch>
                    <a:fillRect/>
                  </a:stretch>
                </a:blipFill>
                <a:ln w="63500">
                  <a:noFill/>
                </a:ln>
                <a:extLst/>
              </p:spPr>
              <p:txBody>
                <a:bodyPr/>
                <a:lstStyle/>
                <a:p>
                  <a:r>
                    <a:rPr lang="pt-BR">
                      <a:noFill/>
                    </a:rPr>
                    <a:t> </a:t>
                  </a:r>
                </a:p>
              </p:txBody>
            </p:sp>
          </mc:Fallback>
        </mc:AlternateContent>
        <p:cxnSp>
          <p:nvCxnSpPr>
            <p:cNvPr id="22" name="Conector de seta reta 21"/>
            <p:cNvCxnSpPr/>
            <p:nvPr/>
          </p:nvCxnSpPr>
          <p:spPr>
            <a:xfrm flipH="1">
              <a:off x="5955859" y="4365104"/>
              <a:ext cx="1970922" cy="1401128"/>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Chave direita 23"/>
            <p:cNvSpPr/>
            <p:nvPr/>
          </p:nvSpPr>
          <p:spPr>
            <a:xfrm rot="16200000" flipV="1">
              <a:off x="5785324" y="5094793"/>
              <a:ext cx="341070" cy="2232000"/>
            </a:xfrm>
            <a:prstGeom prst="rightBrace">
              <a:avLst/>
            </a:prstGeom>
            <a:ln w="635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75" y="1340768"/>
            <a:ext cx="6702425" cy="252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ixaDeTexto 1"/>
          <p:cNvSpPr txBox="1"/>
          <p:nvPr/>
        </p:nvSpPr>
        <p:spPr bwMode="auto">
          <a:xfrm>
            <a:off x="1984375" y="836712"/>
            <a:ext cx="6260033" cy="523220"/>
          </a:xfrm>
          <a:prstGeom prst="rect">
            <a:avLst/>
          </a:prstGeom>
          <a:noFill/>
          <a:ln>
            <a:noFill/>
          </a:ln>
          <a:extLst/>
        </p:spPr>
        <p:txBody>
          <a:bodyPr wrap="square" rtlCol="0">
            <a:spAutoFit/>
          </a:bodyPr>
          <a:lstStyle/>
          <a:p>
            <a:r>
              <a:rPr lang="pt-BR" sz="2800" b="1" dirty="0" smtClean="0">
                <a:solidFill>
                  <a:schemeClr val="bg1"/>
                </a:solidFill>
              </a:rPr>
              <a:t>Solução exata</a:t>
            </a:r>
            <a:endParaRPr lang="pt-BR" sz="2800" b="1" dirty="0">
              <a:solidFill>
                <a:schemeClr val="bg1"/>
              </a:solidFill>
            </a:endParaRPr>
          </a:p>
        </p:txBody>
      </p:sp>
      <mc:AlternateContent xmlns:mc="http://schemas.openxmlformats.org/markup-compatibility/2006" xmlns:a14="http://schemas.microsoft.com/office/drawing/2010/main">
        <mc:Choice Requires="a14">
          <p:sp>
            <p:nvSpPr>
              <p:cNvPr id="3" name="CaixaDeTexto 2"/>
              <p:cNvSpPr txBox="1"/>
              <p:nvPr/>
            </p:nvSpPr>
            <p:spPr bwMode="auto">
              <a:xfrm>
                <a:off x="180000" y="4077072"/>
                <a:ext cx="8856000" cy="1728000"/>
              </a:xfrm>
              <a:prstGeom prst="rect">
                <a:avLst/>
              </a:prstGeom>
              <a:solidFill>
                <a:srgbClr val="ADB54B"/>
              </a:solidFill>
              <a:ln>
                <a:noFill/>
              </a:ln>
              <a:extLst/>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sz="1800" i="1" smtClean="0">
                              <a:solidFill>
                                <a:schemeClr val="tx1"/>
                              </a:solidFill>
                              <a:latin typeface="Cambria Math" panose="02040503050406030204" pitchFamily="18" charset="0"/>
                            </a:rPr>
                          </m:ctrlPr>
                        </m:fPr>
                        <m:num>
                          <m:sSub>
                            <m:sSubPr>
                              <m:ctrlPr>
                                <a:rPr lang="pt-BR" sz="1800" i="1" smtClean="0">
                                  <a:solidFill>
                                    <a:schemeClr val="tx1"/>
                                  </a:solidFill>
                                  <a:latin typeface="Cambria Math" panose="02040503050406030204" pitchFamily="18" charset="0"/>
                                </a:rPr>
                              </m:ctrlPr>
                            </m:sSubPr>
                            <m:e>
                              <m:r>
                                <a:rPr lang="pt-BR" sz="1800" b="0" i="1" smtClean="0">
                                  <a:solidFill>
                                    <a:schemeClr val="tx1"/>
                                  </a:solidFill>
                                  <a:latin typeface="Cambria Math" panose="02040503050406030204" pitchFamily="18" charset="0"/>
                                </a:rPr>
                                <m:t>𝑉</m:t>
                              </m:r>
                            </m:e>
                            <m:sub>
                              <m:r>
                                <a:rPr lang="pt-BR" sz="1800" b="0" i="1" smtClean="0">
                                  <a:solidFill>
                                    <a:schemeClr val="tx1"/>
                                  </a:solidFill>
                                  <a:latin typeface="Cambria Math" panose="02040503050406030204" pitchFamily="18" charset="0"/>
                                </a:rPr>
                                <m:t>𝑜</m:t>
                              </m:r>
                            </m:sub>
                          </m:sSub>
                        </m:num>
                        <m:den>
                          <m:sSub>
                            <m:sSubPr>
                              <m:ctrlPr>
                                <a:rPr lang="pt-BR" sz="1800" i="1" smtClean="0">
                                  <a:solidFill>
                                    <a:schemeClr val="tx1"/>
                                  </a:solidFill>
                                  <a:latin typeface="Cambria Math" panose="02040503050406030204" pitchFamily="18" charset="0"/>
                                </a:rPr>
                              </m:ctrlPr>
                            </m:sSubPr>
                            <m:e>
                              <m:r>
                                <a:rPr lang="pt-BR" sz="1800" b="0" i="1" smtClean="0">
                                  <a:solidFill>
                                    <a:schemeClr val="tx1"/>
                                  </a:solidFill>
                                  <a:latin typeface="Cambria Math" panose="02040503050406030204" pitchFamily="18" charset="0"/>
                                </a:rPr>
                                <m:t>𝑉</m:t>
                              </m:r>
                            </m:e>
                            <m:sub>
                              <m:r>
                                <a:rPr lang="pt-BR" sz="1800" b="0" i="1" smtClean="0">
                                  <a:solidFill>
                                    <a:schemeClr val="tx1"/>
                                  </a:solidFill>
                                  <a:latin typeface="Cambria Math" panose="02040503050406030204" pitchFamily="18" charset="0"/>
                                </a:rPr>
                                <m:t>𝑠𝑖𝑔</m:t>
                              </m:r>
                            </m:sub>
                          </m:sSub>
                        </m:den>
                      </m:f>
                      <m:r>
                        <a:rPr lang="pt-BR" sz="1800" b="0" i="1" smtClean="0">
                          <a:solidFill>
                            <a:schemeClr val="tx1"/>
                          </a:solidFill>
                          <a:latin typeface="Cambria Math" panose="02040503050406030204" pitchFamily="18" charset="0"/>
                        </a:rPr>
                        <m:t>=</m:t>
                      </m:r>
                      <m:f>
                        <m:fPr>
                          <m:ctrlPr>
                            <a:rPr lang="pt-BR" sz="1800" b="0" i="1" smtClean="0">
                              <a:solidFill>
                                <a:schemeClr val="tx1"/>
                              </a:solidFill>
                              <a:latin typeface="Cambria Math" panose="02040503050406030204" pitchFamily="18" charset="0"/>
                            </a:rPr>
                          </m:ctrlPr>
                        </m:fPr>
                        <m:num>
                          <m:r>
                            <a:rPr lang="pt-BR" sz="1800" b="0" i="1" smtClean="0">
                              <a:solidFill>
                                <a:schemeClr val="tx1"/>
                              </a:solidFill>
                              <a:latin typeface="Cambria Math" panose="02040503050406030204" pitchFamily="18" charset="0"/>
                            </a:rPr>
                            <m:t>−</m:t>
                          </m:r>
                          <m:d>
                            <m:dPr>
                              <m:ctrlPr>
                                <a:rPr lang="pt-BR" sz="1800" b="0" i="1" smtClean="0">
                                  <a:solidFill>
                                    <a:schemeClr val="tx1"/>
                                  </a:solidFill>
                                  <a:latin typeface="Cambria Math" panose="02040503050406030204" pitchFamily="18" charset="0"/>
                                </a:rPr>
                              </m:ctrlPr>
                            </m:dPr>
                            <m:e>
                              <m:sSub>
                                <m:sSubPr>
                                  <m:ctrlPr>
                                    <a:rPr lang="pt-BR" sz="1800" b="0" i="1" smtClean="0">
                                      <a:solidFill>
                                        <a:schemeClr val="tx1"/>
                                      </a:solidFill>
                                      <a:latin typeface="Cambria Math" panose="02040503050406030204" pitchFamily="18" charset="0"/>
                                    </a:rPr>
                                  </m:ctrlPr>
                                </m:sSubPr>
                                <m:e>
                                  <m:r>
                                    <a:rPr lang="pt-BR" sz="1800" b="0" i="1" smtClean="0">
                                      <a:solidFill>
                                        <a:schemeClr val="tx1"/>
                                      </a:solidFill>
                                      <a:latin typeface="Cambria Math" panose="02040503050406030204" pitchFamily="18" charset="0"/>
                                    </a:rPr>
                                    <m:t>𝑔</m:t>
                                  </m:r>
                                </m:e>
                                <m:sub>
                                  <m:r>
                                    <a:rPr lang="pt-BR" sz="1800" b="0" i="1" smtClean="0">
                                      <a:solidFill>
                                        <a:schemeClr val="tx1"/>
                                      </a:solidFill>
                                      <a:latin typeface="Cambria Math" panose="02040503050406030204" pitchFamily="18" charset="0"/>
                                    </a:rPr>
                                    <m:t>𝑚</m:t>
                                  </m:r>
                                </m:sub>
                              </m:sSub>
                              <m:sSubSup>
                                <m:sSubSupPr>
                                  <m:ctrlPr>
                                    <a:rPr lang="pt-BR" sz="1800" b="0" i="1" smtClean="0">
                                      <a:solidFill>
                                        <a:schemeClr val="tx1"/>
                                      </a:solidFill>
                                      <a:latin typeface="Cambria Math" panose="02040503050406030204" pitchFamily="18" charset="0"/>
                                    </a:rPr>
                                  </m:ctrlPr>
                                </m:sSubSupPr>
                                <m:e>
                                  <m:r>
                                    <a:rPr lang="pt-BR" sz="1800" b="0" i="1" smtClean="0">
                                      <a:solidFill>
                                        <a:schemeClr val="tx1"/>
                                      </a:solidFill>
                                      <a:latin typeface="Cambria Math" panose="02040503050406030204" pitchFamily="18" charset="0"/>
                                    </a:rPr>
                                    <m:t>𝑅</m:t>
                                  </m:r>
                                </m:e>
                                <m:sub>
                                  <m:r>
                                    <a:rPr lang="pt-BR" sz="1800" b="0" i="1" smtClean="0">
                                      <a:solidFill>
                                        <a:schemeClr val="tx1"/>
                                      </a:solidFill>
                                      <a:latin typeface="Cambria Math" panose="02040503050406030204" pitchFamily="18" charset="0"/>
                                    </a:rPr>
                                    <m:t>𝐿</m:t>
                                  </m:r>
                                </m:sub>
                                <m:sup>
                                  <m:r>
                                    <a:rPr lang="pt-BR" sz="1800" b="0" i="1" smtClean="0">
                                      <a:solidFill>
                                        <a:schemeClr val="tx1"/>
                                      </a:solidFill>
                                      <a:latin typeface="Cambria Math" panose="02040503050406030204" pitchFamily="18" charset="0"/>
                                    </a:rPr>
                                    <m:t>′</m:t>
                                  </m:r>
                                </m:sup>
                              </m:sSubSup>
                            </m:e>
                          </m:d>
                          <m:d>
                            <m:dPr>
                              <m:begChr m:val="["/>
                              <m:endChr m:val="]"/>
                              <m:ctrlPr>
                                <a:rPr lang="pt-BR" sz="1800" b="0" i="1" smtClean="0">
                                  <a:solidFill>
                                    <a:schemeClr val="tx1"/>
                                  </a:solidFill>
                                  <a:latin typeface="Cambria Math" panose="02040503050406030204" pitchFamily="18" charset="0"/>
                                </a:rPr>
                              </m:ctrlPr>
                            </m:dPr>
                            <m:e>
                              <m:r>
                                <a:rPr lang="pt-BR" sz="1800" b="0" i="1" smtClean="0">
                                  <a:solidFill>
                                    <a:schemeClr val="tx1"/>
                                  </a:solidFill>
                                  <a:latin typeface="Cambria Math" panose="02040503050406030204" pitchFamily="18" charset="0"/>
                                </a:rPr>
                                <m:t>1−</m:t>
                              </m:r>
                              <m:r>
                                <a:rPr lang="pt-BR" sz="1800" b="0" i="1" smtClean="0">
                                  <a:solidFill>
                                    <a:schemeClr val="tx1"/>
                                  </a:solidFill>
                                  <a:latin typeface="Cambria Math" panose="02040503050406030204" pitchFamily="18" charset="0"/>
                                </a:rPr>
                                <m:t>𝑠</m:t>
                              </m:r>
                              <m:d>
                                <m:dPr>
                                  <m:ctrlPr>
                                    <a:rPr lang="pt-BR" sz="1800" b="0" i="1" smtClean="0">
                                      <a:solidFill>
                                        <a:schemeClr val="tx1"/>
                                      </a:solidFill>
                                      <a:latin typeface="Cambria Math" panose="02040503050406030204" pitchFamily="18" charset="0"/>
                                    </a:rPr>
                                  </m:ctrlPr>
                                </m:dPr>
                                <m:e>
                                  <m:f>
                                    <m:fPr>
                                      <m:type m:val="skw"/>
                                      <m:ctrlPr>
                                        <a:rPr lang="pt-BR" sz="1800" b="0" i="1" smtClean="0">
                                          <a:solidFill>
                                            <a:schemeClr val="tx1"/>
                                          </a:solidFill>
                                          <a:latin typeface="Cambria Math" panose="02040503050406030204" pitchFamily="18" charset="0"/>
                                        </a:rPr>
                                      </m:ctrlPr>
                                    </m:fPr>
                                    <m:num>
                                      <m:sSub>
                                        <m:sSubPr>
                                          <m:ctrlPr>
                                            <a:rPr lang="pt-BR" sz="1800" b="0" i="1" smtClean="0">
                                              <a:solidFill>
                                                <a:schemeClr val="tx1"/>
                                              </a:solidFill>
                                              <a:latin typeface="Cambria Math" panose="02040503050406030204" pitchFamily="18" charset="0"/>
                                            </a:rPr>
                                          </m:ctrlPr>
                                        </m:sSubPr>
                                        <m:e>
                                          <m:r>
                                            <a:rPr lang="pt-BR" sz="1800" b="0" i="1" smtClean="0">
                                              <a:solidFill>
                                                <a:schemeClr val="tx1"/>
                                              </a:solidFill>
                                              <a:latin typeface="Cambria Math" panose="02040503050406030204" pitchFamily="18" charset="0"/>
                                            </a:rPr>
                                            <m:t>𝐶</m:t>
                                          </m:r>
                                        </m:e>
                                        <m:sub>
                                          <m:r>
                                            <a:rPr lang="pt-BR" sz="1800" b="0" i="1" smtClean="0">
                                              <a:solidFill>
                                                <a:schemeClr val="tx1"/>
                                              </a:solidFill>
                                              <a:latin typeface="Cambria Math" panose="02040503050406030204" pitchFamily="18" charset="0"/>
                                            </a:rPr>
                                            <m:t>𝑔𝑑</m:t>
                                          </m:r>
                                        </m:sub>
                                      </m:sSub>
                                    </m:num>
                                    <m:den>
                                      <m:sSub>
                                        <m:sSubPr>
                                          <m:ctrlPr>
                                            <a:rPr lang="pt-BR" sz="1800" b="0" i="1" smtClean="0">
                                              <a:solidFill>
                                                <a:schemeClr val="tx1"/>
                                              </a:solidFill>
                                              <a:latin typeface="Cambria Math" panose="02040503050406030204" pitchFamily="18" charset="0"/>
                                            </a:rPr>
                                          </m:ctrlPr>
                                        </m:sSubPr>
                                        <m:e>
                                          <m:r>
                                            <a:rPr lang="pt-BR" sz="1800" b="0" i="1" smtClean="0">
                                              <a:solidFill>
                                                <a:schemeClr val="tx1"/>
                                              </a:solidFill>
                                              <a:latin typeface="Cambria Math" panose="02040503050406030204" pitchFamily="18" charset="0"/>
                                            </a:rPr>
                                            <m:t>𝑔</m:t>
                                          </m:r>
                                        </m:e>
                                        <m:sub>
                                          <m:r>
                                            <a:rPr lang="pt-BR" sz="1800" b="0" i="1" smtClean="0">
                                              <a:solidFill>
                                                <a:schemeClr val="tx1"/>
                                              </a:solidFill>
                                              <a:latin typeface="Cambria Math" panose="02040503050406030204" pitchFamily="18" charset="0"/>
                                            </a:rPr>
                                            <m:t>𝑚</m:t>
                                          </m:r>
                                        </m:sub>
                                      </m:sSub>
                                    </m:den>
                                  </m:f>
                                </m:e>
                              </m:d>
                            </m:e>
                          </m:d>
                        </m:num>
                        <m:den>
                          <m:r>
                            <a:rPr lang="pt-BR" sz="1800" b="0" i="1" smtClean="0">
                              <a:solidFill>
                                <a:schemeClr val="tx1"/>
                              </a:solidFill>
                              <a:latin typeface="Cambria Math" panose="02040503050406030204" pitchFamily="18" charset="0"/>
                            </a:rPr>
                            <m:t>1+</m:t>
                          </m:r>
                          <m:r>
                            <a:rPr lang="pt-BR" sz="1800" b="0" i="1" smtClean="0">
                              <a:solidFill>
                                <a:schemeClr val="tx1"/>
                              </a:solidFill>
                              <a:latin typeface="Cambria Math" panose="02040503050406030204" pitchFamily="18" charset="0"/>
                            </a:rPr>
                            <m:t>𝑠</m:t>
                          </m:r>
                          <m:d>
                            <m:dPr>
                              <m:begChr m:val="{"/>
                              <m:endChr m:val="}"/>
                              <m:ctrlPr>
                                <a:rPr lang="pt-BR" sz="1800" b="0" i="1" smtClean="0">
                                  <a:solidFill>
                                    <a:schemeClr val="tx1"/>
                                  </a:solidFill>
                                  <a:latin typeface="Cambria Math" panose="02040503050406030204" pitchFamily="18" charset="0"/>
                                </a:rPr>
                              </m:ctrlPr>
                            </m:dPr>
                            <m:e>
                              <m:d>
                                <m:dPr>
                                  <m:begChr m:val="["/>
                                  <m:endChr m:val="]"/>
                                  <m:ctrlPr>
                                    <a:rPr lang="pt-BR" sz="1800" b="0" i="1" smtClean="0">
                                      <a:solidFill>
                                        <a:schemeClr val="tx1"/>
                                      </a:solidFill>
                                      <a:latin typeface="Cambria Math" panose="02040503050406030204" pitchFamily="18" charset="0"/>
                                    </a:rPr>
                                  </m:ctrlPr>
                                </m:dPr>
                                <m:e>
                                  <m:sSub>
                                    <m:sSubPr>
                                      <m:ctrlPr>
                                        <a:rPr lang="pt-BR" sz="1800" b="0" i="1" smtClean="0">
                                          <a:solidFill>
                                            <a:schemeClr val="tx1"/>
                                          </a:solidFill>
                                          <a:latin typeface="Cambria Math" panose="02040503050406030204" pitchFamily="18" charset="0"/>
                                        </a:rPr>
                                      </m:ctrlPr>
                                    </m:sSubPr>
                                    <m:e>
                                      <m:r>
                                        <a:rPr lang="pt-BR" sz="1800" b="0" i="1" smtClean="0">
                                          <a:solidFill>
                                            <a:schemeClr val="tx1"/>
                                          </a:solidFill>
                                          <a:latin typeface="Cambria Math" panose="02040503050406030204" pitchFamily="18" charset="0"/>
                                        </a:rPr>
                                        <m:t>𝐶</m:t>
                                      </m:r>
                                    </m:e>
                                    <m:sub>
                                      <m:r>
                                        <a:rPr lang="pt-BR" sz="1800" b="0" i="1" smtClean="0">
                                          <a:solidFill>
                                            <a:schemeClr val="tx1"/>
                                          </a:solidFill>
                                          <a:latin typeface="Cambria Math" panose="02040503050406030204" pitchFamily="18" charset="0"/>
                                        </a:rPr>
                                        <m:t>𝑔𝑠</m:t>
                                      </m:r>
                                    </m:sub>
                                  </m:sSub>
                                  <m:r>
                                    <a:rPr lang="pt-BR" sz="1800" b="0" i="1" smtClean="0">
                                      <a:solidFill>
                                        <a:schemeClr val="tx1"/>
                                      </a:solidFill>
                                      <a:latin typeface="Cambria Math" panose="02040503050406030204" pitchFamily="18" charset="0"/>
                                    </a:rPr>
                                    <m:t>+</m:t>
                                  </m:r>
                                  <m:sSub>
                                    <m:sSubPr>
                                      <m:ctrlPr>
                                        <a:rPr lang="pt-BR" sz="1800" b="0" i="1" smtClean="0">
                                          <a:solidFill>
                                            <a:schemeClr val="tx1"/>
                                          </a:solidFill>
                                          <a:latin typeface="Cambria Math" panose="02040503050406030204" pitchFamily="18" charset="0"/>
                                        </a:rPr>
                                      </m:ctrlPr>
                                    </m:sSubPr>
                                    <m:e>
                                      <m:r>
                                        <a:rPr lang="pt-BR" sz="1800" b="0" i="1" smtClean="0">
                                          <a:solidFill>
                                            <a:schemeClr val="tx1"/>
                                          </a:solidFill>
                                          <a:latin typeface="Cambria Math" panose="02040503050406030204" pitchFamily="18" charset="0"/>
                                        </a:rPr>
                                        <m:t>𝐶</m:t>
                                      </m:r>
                                    </m:e>
                                    <m:sub>
                                      <m:r>
                                        <a:rPr lang="pt-BR" sz="1800" b="0" i="1" smtClean="0">
                                          <a:solidFill>
                                            <a:schemeClr val="tx1"/>
                                          </a:solidFill>
                                          <a:latin typeface="Cambria Math" panose="02040503050406030204" pitchFamily="18" charset="0"/>
                                        </a:rPr>
                                        <m:t>𝑔𝑑</m:t>
                                      </m:r>
                                    </m:sub>
                                  </m:sSub>
                                  <m:d>
                                    <m:dPr>
                                      <m:ctrlPr>
                                        <a:rPr lang="pt-BR" sz="1800" b="0" i="1" smtClean="0">
                                          <a:solidFill>
                                            <a:schemeClr val="tx1"/>
                                          </a:solidFill>
                                          <a:latin typeface="Cambria Math" panose="02040503050406030204" pitchFamily="18" charset="0"/>
                                        </a:rPr>
                                      </m:ctrlPr>
                                    </m:dPr>
                                    <m:e>
                                      <m:r>
                                        <a:rPr lang="pt-BR" sz="1800" b="0" i="1" smtClean="0">
                                          <a:solidFill>
                                            <a:schemeClr val="tx1"/>
                                          </a:solidFill>
                                          <a:latin typeface="Cambria Math" panose="02040503050406030204" pitchFamily="18" charset="0"/>
                                        </a:rPr>
                                        <m:t>1+</m:t>
                                      </m:r>
                                      <m:sSub>
                                        <m:sSubPr>
                                          <m:ctrlPr>
                                            <a:rPr lang="pt-BR" sz="1800" b="0" i="1" smtClean="0">
                                              <a:solidFill>
                                                <a:schemeClr val="tx1"/>
                                              </a:solidFill>
                                              <a:latin typeface="Cambria Math" panose="02040503050406030204" pitchFamily="18" charset="0"/>
                                            </a:rPr>
                                          </m:ctrlPr>
                                        </m:sSubPr>
                                        <m:e>
                                          <m:r>
                                            <a:rPr lang="pt-BR" sz="1800" b="0" i="1" smtClean="0">
                                              <a:solidFill>
                                                <a:schemeClr val="tx1"/>
                                              </a:solidFill>
                                              <a:latin typeface="Cambria Math" panose="02040503050406030204" pitchFamily="18" charset="0"/>
                                            </a:rPr>
                                            <m:t>𝑔</m:t>
                                          </m:r>
                                        </m:e>
                                        <m:sub>
                                          <m:r>
                                            <a:rPr lang="pt-BR" sz="1800" b="0" i="1" smtClean="0">
                                              <a:solidFill>
                                                <a:schemeClr val="tx1"/>
                                              </a:solidFill>
                                              <a:latin typeface="Cambria Math" panose="02040503050406030204" pitchFamily="18" charset="0"/>
                                            </a:rPr>
                                            <m:t>𝑚</m:t>
                                          </m:r>
                                        </m:sub>
                                      </m:sSub>
                                      <m:sSubSup>
                                        <m:sSubSupPr>
                                          <m:ctrlPr>
                                            <a:rPr lang="pt-BR" sz="1800" b="0" i="1" smtClean="0">
                                              <a:solidFill>
                                                <a:schemeClr val="tx1"/>
                                              </a:solidFill>
                                              <a:latin typeface="Cambria Math" panose="02040503050406030204" pitchFamily="18" charset="0"/>
                                            </a:rPr>
                                          </m:ctrlPr>
                                        </m:sSubSupPr>
                                        <m:e>
                                          <m:r>
                                            <a:rPr lang="pt-BR" sz="1800" b="0" i="1" smtClean="0">
                                              <a:solidFill>
                                                <a:schemeClr val="tx1"/>
                                              </a:solidFill>
                                              <a:latin typeface="Cambria Math" panose="02040503050406030204" pitchFamily="18" charset="0"/>
                                            </a:rPr>
                                            <m:t>𝑅</m:t>
                                          </m:r>
                                        </m:e>
                                        <m:sub>
                                          <m:r>
                                            <a:rPr lang="pt-BR" sz="1800" b="0" i="1" smtClean="0">
                                              <a:solidFill>
                                                <a:schemeClr val="tx1"/>
                                              </a:solidFill>
                                              <a:latin typeface="Cambria Math" panose="02040503050406030204" pitchFamily="18" charset="0"/>
                                            </a:rPr>
                                            <m:t>𝐿</m:t>
                                          </m:r>
                                        </m:sub>
                                        <m:sup>
                                          <m:r>
                                            <a:rPr lang="pt-BR" sz="1800" b="0" i="1" smtClean="0">
                                              <a:solidFill>
                                                <a:schemeClr val="tx1"/>
                                              </a:solidFill>
                                              <a:latin typeface="Cambria Math" panose="02040503050406030204" pitchFamily="18" charset="0"/>
                                            </a:rPr>
                                            <m:t>′</m:t>
                                          </m:r>
                                        </m:sup>
                                      </m:sSubSup>
                                    </m:e>
                                  </m:d>
                                </m:e>
                              </m:d>
                              <m:sSub>
                                <m:sSubPr>
                                  <m:ctrlPr>
                                    <a:rPr lang="pt-BR" sz="1800" b="0" i="1" smtClean="0">
                                      <a:solidFill>
                                        <a:schemeClr val="tx1"/>
                                      </a:solidFill>
                                      <a:latin typeface="Cambria Math" panose="02040503050406030204" pitchFamily="18" charset="0"/>
                                    </a:rPr>
                                  </m:ctrlPr>
                                </m:sSubPr>
                                <m:e>
                                  <m:r>
                                    <a:rPr lang="pt-BR" sz="1800" b="0" i="1" smtClean="0">
                                      <a:solidFill>
                                        <a:schemeClr val="tx1"/>
                                      </a:solidFill>
                                      <a:latin typeface="Cambria Math" panose="02040503050406030204" pitchFamily="18" charset="0"/>
                                    </a:rPr>
                                    <m:t>𝑅</m:t>
                                  </m:r>
                                </m:e>
                                <m:sub>
                                  <m:r>
                                    <a:rPr lang="pt-BR" sz="1800" b="0" i="1" smtClean="0">
                                      <a:solidFill>
                                        <a:schemeClr val="tx1"/>
                                      </a:solidFill>
                                      <a:latin typeface="Cambria Math" panose="02040503050406030204" pitchFamily="18" charset="0"/>
                                    </a:rPr>
                                    <m:t>𝑠𝑖𝑔</m:t>
                                  </m:r>
                                </m:sub>
                              </m:sSub>
                              <m:r>
                                <a:rPr lang="pt-BR" sz="1800" b="0" i="1" smtClean="0">
                                  <a:solidFill>
                                    <a:schemeClr val="tx1"/>
                                  </a:solidFill>
                                  <a:latin typeface="Cambria Math" panose="02040503050406030204" pitchFamily="18" charset="0"/>
                                </a:rPr>
                                <m:t>+</m:t>
                              </m:r>
                              <m:d>
                                <m:dPr>
                                  <m:ctrlPr>
                                    <a:rPr lang="pt-BR" sz="1800" b="0" i="1" smtClean="0">
                                      <a:solidFill>
                                        <a:schemeClr val="tx1"/>
                                      </a:solidFill>
                                      <a:latin typeface="Cambria Math" panose="02040503050406030204" pitchFamily="18" charset="0"/>
                                    </a:rPr>
                                  </m:ctrlPr>
                                </m:dPr>
                                <m:e>
                                  <m:sSub>
                                    <m:sSubPr>
                                      <m:ctrlPr>
                                        <a:rPr lang="pt-BR" sz="1800" b="0" i="1" smtClean="0">
                                          <a:solidFill>
                                            <a:schemeClr val="tx1"/>
                                          </a:solidFill>
                                          <a:latin typeface="Cambria Math" panose="02040503050406030204" pitchFamily="18" charset="0"/>
                                        </a:rPr>
                                      </m:ctrlPr>
                                    </m:sSubPr>
                                    <m:e>
                                      <m:r>
                                        <a:rPr lang="pt-BR" sz="1800" b="0" i="1" smtClean="0">
                                          <a:solidFill>
                                            <a:schemeClr val="tx1"/>
                                          </a:solidFill>
                                          <a:latin typeface="Cambria Math" panose="02040503050406030204" pitchFamily="18" charset="0"/>
                                        </a:rPr>
                                        <m:t>𝐶</m:t>
                                      </m:r>
                                    </m:e>
                                    <m:sub>
                                      <m:r>
                                        <a:rPr lang="pt-BR" sz="1800" b="0" i="1" smtClean="0">
                                          <a:solidFill>
                                            <a:schemeClr val="tx1"/>
                                          </a:solidFill>
                                          <a:latin typeface="Cambria Math" panose="02040503050406030204" pitchFamily="18" charset="0"/>
                                        </a:rPr>
                                        <m:t>𝐿</m:t>
                                      </m:r>
                                    </m:sub>
                                  </m:sSub>
                                  <m:r>
                                    <a:rPr lang="pt-BR" sz="1800" b="0" i="1" smtClean="0">
                                      <a:solidFill>
                                        <a:schemeClr val="tx1"/>
                                      </a:solidFill>
                                      <a:latin typeface="Cambria Math" panose="02040503050406030204" pitchFamily="18" charset="0"/>
                                    </a:rPr>
                                    <m:t>+</m:t>
                                  </m:r>
                                  <m:sSub>
                                    <m:sSubPr>
                                      <m:ctrlPr>
                                        <a:rPr lang="pt-BR" sz="1800" b="0" i="1" smtClean="0">
                                          <a:solidFill>
                                            <a:schemeClr val="tx1"/>
                                          </a:solidFill>
                                          <a:latin typeface="Cambria Math" panose="02040503050406030204" pitchFamily="18" charset="0"/>
                                        </a:rPr>
                                      </m:ctrlPr>
                                    </m:sSubPr>
                                    <m:e>
                                      <m:r>
                                        <a:rPr lang="pt-BR" sz="1800" b="0" i="1" smtClean="0">
                                          <a:solidFill>
                                            <a:schemeClr val="tx1"/>
                                          </a:solidFill>
                                          <a:latin typeface="Cambria Math" panose="02040503050406030204" pitchFamily="18" charset="0"/>
                                        </a:rPr>
                                        <m:t>𝐶</m:t>
                                      </m:r>
                                    </m:e>
                                    <m:sub>
                                      <m:r>
                                        <a:rPr lang="pt-BR" sz="1800" b="0" i="1" smtClean="0">
                                          <a:solidFill>
                                            <a:schemeClr val="tx1"/>
                                          </a:solidFill>
                                          <a:latin typeface="Cambria Math" panose="02040503050406030204" pitchFamily="18" charset="0"/>
                                        </a:rPr>
                                        <m:t>𝑔𝑑</m:t>
                                      </m:r>
                                    </m:sub>
                                  </m:sSub>
                                </m:e>
                              </m:d>
                              <m:sSubSup>
                                <m:sSubSupPr>
                                  <m:ctrlPr>
                                    <a:rPr lang="pt-BR" sz="1800" b="0" i="1" smtClean="0">
                                      <a:solidFill>
                                        <a:schemeClr val="tx1"/>
                                      </a:solidFill>
                                      <a:latin typeface="Cambria Math" panose="02040503050406030204" pitchFamily="18" charset="0"/>
                                    </a:rPr>
                                  </m:ctrlPr>
                                </m:sSubSupPr>
                                <m:e>
                                  <m:r>
                                    <a:rPr lang="pt-BR" sz="1800" b="0" i="1" smtClean="0">
                                      <a:solidFill>
                                        <a:schemeClr val="tx1"/>
                                      </a:solidFill>
                                      <a:latin typeface="Cambria Math" panose="02040503050406030204" pitchFamily="18" charset="0"/>
                                    </a:rPr>
                                    <m:t>𝑅</m:t>
                                  </m:r>
                                </m:e>
                                <m:sub>
                                  <m:r>
                                    <a:rPr lang="pt-BR" sz="1800" b="0" i="1" smtClean="0">
                                      <a:solidFill>
                                        <a:schemeClr val="tx1"/>
                                      </a:solidFill>
                                      <a:latin typeface="Cambria Math" panose="02040503050406030204" pitchFamily="18" charset="0"/>
                                    </a:rPr>
                                    <m:t>𝐿</m:t>
                                  </m:r>
                                </m:sub>
                                <m:sup>
                                  <m:r>
                                    <a:rPr lang="pt-BR" sz="1800" b="0" i="1" smtClean="0">
                                      <a:solidFill>
                                        <a:schemeClr val="tx1"/>
                                      </a:solidFill>
                                      <a:latin typeface="Cambria Math" panose="02040503050406030204" pitchFamily="18" charset="0"/>
                                    </a:rPr>
                                    <m:t>′</m:t>
                                  </m:r>
                                </m:sup>
                              </m:sSubSup>
                            </m:e>
                          </m:d>
                          <m:r>
                            <a:rPr lang="pt-BR" sz="1800" b="0" i="1" smtClean="0">
                              <a:solidFill>
                                <a:schemeClr val="tx1"/>
                              </a:solidFill>
                              <a:latin typeface="Cambria Math" panose="02040503050406030204" pitchFamily="18" charset="0"/>
                            </a:rPr>
                            <m:t>+</m:t>
                          </m:r>
                          <m:sSup>
                            <m:sSupPr>
                              <m:ctrlPr>
                                <a:rPr lang="pt-BR" sz="1800" b="0" i="1" smtClean="0">
                                  <a:solidFill>
                                    <a:schemeClr val="tx1"/>
                                  </a:solidFill>
                                  <a:latin typeface="Cambria Math" panose="02040503050406030204" pitchFamily="18" charset="0"/>
                                </a:rPr>
                              </m:ctrlPr>
                            </m:sSupPr>
                            <m:e>
                              <m:r>
                                <a:rPr lang="pt-BR" sz="1800" b="0" i="1" smtClean="0">
                                  <a:solidFill>
                                    <a:schemeClr val="tx1"/>
                                  </a:solidFill>
                                  <a:latin typeface="Cambria Math" panose="02040503050406030204" pitchFamily="18" charset="0"/>
                                </a:rPr>
                                <m:t>𝑠</m:t>
                              </m:r>
                            </m:e>
                            <m:sup>
                              <m:r>
                                <a:rPr lang="pt-BR" sz="1800" b="0" i="1" smtClean="0">
                                  <a:solidFill>
                                    <a:schemeClr val="tx1"/>
                                  </a:solidFill>
                                  <a:latin typeface="Cambria Math" panose="02040503050406030204" pitchFamily="18" charset="0"/>
                                </a:rPr>
                                <m:t>2</m:t>
                              </m:r>
                            </m:sup>
                          </m:sSup>
                          <m:d>
                            <m:dPr>
                              <m:begChr m:val="["/>
                              <m:endChr m:val="]"/>
                              <m:ctrlPr>
                                <a:rPr lang="pt-BR" sz="1800" b="0" i="1" smtClean="0">
                                  <a:solidFill>
                                    <a:schemeClr val="tx1"/>
                                  </a:solidFill>
                                  <a:latin typeface="Cambria Math" panose="02040503050406030204" pitchFamily="18" charset="0"/>
                                </a:rPr>
                              </m:ctrlPr>
                            </m:dPr>
                            <m:e>
                              <m:d>
                                <m:dPr>
                                  <m:ctrlPr>
                                    <a:rPr lang="pt-BR" sz="1800" b="0" i="1" smtClean="0">
                                      <a:solidFill>
                                        <a:schemeClr val="tx1"/>
                                      </a:solidFill>
                                      <a:latin typeface="Cambria Math" panose="02040503050406030204" pitchFamily="18" charset="0"/>
                                    </a:rPr>
                                  </m:ctrlPr>
                                </m:dPr>
                                <m:e>
                                  <m:sSub>
                                    <m:sSubPr>
                                      <m:ctrlPr>
                                        <a:rPr lang="pt-BR" sz="1800" b="0" i="1" smtClean="0">
                                          <a:solidFill>
                                            <a:schemeClr val="tx1"/>
                                          </a:solidFill>
                                          <a:latin typeface="Cambria Math" panose="02040503050406030204" pitchFamily="18" charset="0"/>
                                        </a:rPr>
                                      </m:ctrlPr>
                                    </m:sSubPr>
                                    <m:e>
                                      <m:r>
                                        <a:rPr lang="pt-BR" sz="1800" b="0" i="1" smtClean="0">
                                          <a:solidFill>
                                            <a:schemeClr val="tx1"/>
                                          </a:solidFill>
                                          <a:latin typeface="Cambria Math" panose="02040503050406030204" pitchFamily="18" charset="0"/>
                                        </a:rPr>
                                        <m:t>𝐶</m:t>
                                      </m:r>
                                    </m:e>
                                    <m:sub>
                                      <m:r>
                                        <a:rPr lang="pt-BR" sz="1800" b="0" i="1" smtClean="0">
                                          <a:solidFill>
                                            <a:schemeClr val="tx1"/>
                                          </a:solidFill>
                                          <a:latin typeface="Cambria Math" panose="02040503050406030204" pitchFamily="18" charset="0"/>
                                        </a:rPr>
                                        <m:t>𝐿</m:t>
                                      </m:r>
                                    </m:sub>
                                  </m:sSub>
                                  <m:r>
                                    <a:rPr lang="pt-BR" sz="1800" b="0" i="1" smtClean="0">
                                      <a:solidFill>
                                        <a:schemeClr val="tx1"/>
                                      </a:solidFill>
                                      <a:latin typeface="Cambria Math" panose="02040503050406030204" pitchFamily="18" charset="0"/>
                                    </a:rPr>
                                    <m:t>+</m:t>
                                  </m:r>
                                  <m:sSub>
                                    <m:sSubPr>
                                      <m:ctrlPr>
                                        <a:rPr lang="pt-BR" sz="1800" b="0" i="1" smtClean="0">
                                          <a:solidFill>
                                            <a:schemeClr val="tx1"/>
                                          </a:solidFill>
                                          <a:latin typeface="Cambria Math" panose="02040503050406030204" pitchFamily="18" charset="0"/>
                                        </a:rPr>
                                      </m:ctrlPr>
                                    </m:sSubPr>
                                    <m:e>
                                      <m:r>
                                        <a:rPr lang="pt-BR" sz="1800" b="0" i="1" smtClean="0">
                                          <a:solidFill>
                                            <a:schemeClr val="tx1"/>
                                          </a:solidFill>
                                          <a:latin typeface="Cambria Math" panose="02040503050406030204" pitchFamily="18" charset="0"/>
                                        </a:rPr>
                                        <m:t>𝐶</m:t>
                                      </m:r>
                                    </m:e>
                                    <m:sub>
                                      <m:r>
                                        <a:rPr lang="pt-BR" sz="1800" b="0" i="1" smtClean="0">
                                          <a:solidFill>
                                            <a:schemeClr val="tx1"/>
                                          </a:solidFill>
                                          <a:latin typeface="Cambria Math" panose="02040503050406030204" pitchFamily="18" charset="0"/>
                                        </a:rPr>
                                        <m:t>𝑔𝑑</m:t>
                                      </m:r>
                                    </m:sub>
                                  </m:sSub>
                                </m:e>
                              </m:d>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𝐶</m:t>
                                  </m:r>
                                </m:e>
                                <m:sub>
                                  <m:r>
                                    <a:rPr lang="pt-BR" sz="1800" i="1">
                                      <a:solidFill>
                                        <a:schemeClr val="tx1"/>
                                      </a:solidFill>
                                      <a:latin typeface="Cambria Math" panose="02040503050406030204" pitchFamily="18" charset="0"/>
                                    </a:rPr>
                                    <m:t>𝑔𝑠</m:t>
                                  </m:r>
                                </m:sub>
                              </m:sSub>
                              <m:r>
                                <a:rPr lang="pt-BR" sz="1800" i="1">
                                  <a:solidFill>
                                    <a:schemeClr val="tx1"/>
                                  </a:solidFill>
                                  <a:latin typeface="Cambria Math" panose="02040503050406030204" pitchFamily="18" charset="0"/>
                                </a:rPr>
                                <m:t>+</m:t>
                              </m:r>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𝐶</m:t>
                                  </m:r>
                                </m:e>
                                <m:sub>
                                  <m:r>
                                    <a:rPr lang="pt-BR" sz="1800" i="1">
                                      <a:solidFill>
                                        <a:schemeClr val="tx1"/>
                                      </a:solidFill>
                                      <a:latin typeface="Cambria Math" panose="02040503050406030204" pitchFamily="18" charset="0"/>
                                    </a:rPr>
                                    <m:t>𝐿</m:t>
                                  </m:r>
                                </m:sub>
                              </m:sSub>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𝐶</m:t>
                                  </m:r>
                                </m:e>
                                <m:sub>
                                  <m:r>
                                    <a:rPr lang="pt-BR" sz="1800" i="1">
                                      <a:solidFill>
                                        <a:schemeClr val="tx1"/>
                                      </a:solidFill>
                                      <a:latin typeface="Cambria Math" panose="02040503050406030204" pitchFamily="18" charset="0"/>
                                    </a:rPr>
                                    <m:t>𝑔𝑑</m:t>
                                  </m:r>
                                </m:sub>
                              </m:sSub>
                            </m:e>
                          </m:d>
                          <m:sSub>
                            <m:sSubPr>
                              <m:ctrlPr>
                                <a:rPr lang="pt-BR" sz="1800" b="0" i="1" smtClean="0">
                                  <a:solidFill>
                                    <a:schemeClr val="tx1"/>
                                  </a:solidFill>
                                  <a:latin typeface="Cambria Math" panose="02040503050406030204" pitchFamily="18" charset="0"/>
                                </a:rPr>
                              </m:ctrlPr>
                            </m:sSubPr>
                            <m:e>
                              <m:r>
                                <a:rPr lang="pt-BR" sz="1800" b="0" i="1" smtClean="0">
                                  <a:solidFill>
                                    <a:schemeClr val="tx1"/>
                                  </a:solidFill>
                                  <a:latin typeface="Cambria Math" panose="02040503050406030204" pitchFamily="18" charset="0"/>
                                </a:rPr>
                                <m:t>𝑅</m:t>
                              </m:r>
                            </m:e>
                            <m:sub>
                              <m:r>
                                <a:rPr lang="pt-BR" sz="1800" b="0" i="1" smtClean="0">
                                  <a:solidFill>
                                    <a:schemeClr val="tx1"/>
                                  </a:solidFill>
                                  <a:latin typeface="Cambria Math" panose="02040503050406030204" pitchFamily="18" charset="0"/>
                                </a:rPr>
                                <m:t>𝑠𝑖𝑔</m:t>
                              </m:r>
                            </m:sub>
                          </m:sSub>
                          <m:sSubSup>
                            <m:sSubSupPr>
                              <m:ctrlPr>
                                <a:rPr lang="pt-BR" sz="1800" b="0" i="1" smtClean="0">
                                  <a:solidFill>
                                    <a:schemeClr val="tx1"/>
                                  </a:solidFill>
                                  <a:latin typeface="Cambria Math" panose="02040503050406030204" pitchFamily="18" charset="0"/>
                                </a:rPr>
                              </m:ctrlPr>
                            </m:sSubSupPr>
                            <m:e>
                              <m:r>
                                <a:rPr lang="pt-BR" sz="1800" b="0" i="1" smtClean="0">
                                  <a:solidFill>
                                    <a:schemeClr val="tx1"/>
                                  </a:solidFill>
                                  <a:latin typeface="Cambria Math" panose="02040503050406030204" pitchFamily="18" charset="0"/>
                                </a:rPr>
                                <m:t>𝑅</m:t>
                              </m:r>
                            </m:e>
                            <m:sub>
                              <m:r>
                                <a:rPr lang="pt-BR" sz="1800" b="0" i="1" smtClean="0">
                                  <a:solidFill>
                                    <a:schemeClr val="tx1"/>
                                  </a:solidFill>
                                  <a:latin typeface="Cambria Math" panose="02040503050406030204" pitchFamily="18" charset="0"/>
                                </a:rPr>
                                <m:t>𝐿</m:t>
                              </m:r>
                            </m:sub>
                            <m:sup>
                              <m:r>
                                <a:rPr lang="pt-BR" sz="1800" b="0" i="1" smtClean="0">
                                  <a:solidFill>
                                    <a:schemeClr val="tx1"/>
                                  </a:solidFill>
                                  <a:latin typeface="Cambria Math" panose="02040503050406030204" pitchFamily="18" charset="0"/>
                                </a:rPr>
                                <m:t>′</m:t>
                              </m:r>
                            </m:sup>
                          </m:sSubSup>
                        </m:den>
                      </m:f>
                    </m:oMath>
                  </m:oMathPara>
                </a14:m>
                <a:endParaRPr lang="pt-BR" sz="1800" dirty="0" smtClean="0">
                  <a:solidFill>
                    <a:schemeClr val="tx1"/>
                  </a:solidFill>
                </a:endParaRPr>
              </a:p>
            </p:txBody>
          </p:sp>
        </mc:Choice>
        <mc:Fallback xmlns="">
          <p:sp>
            <p:nvSpPr>
              <p:cNvPr id="3" name="CaixaDeTexto 2"/>
              <p:cNvSpPr txBox="1">
                <a:spLocks noRot="1" noChangeAspect="1" noMove="1" noResize="1" noEditPoints="1" noAdjustHandles="1" noChangeArrowheads="1" noChangeShapeType="1" noTextEdit="1"/>
              </p:cNvSpPr>
              <p:nvPr/>
            </p:nvSpPr>
            <p:spPr bwMode="auto">
              <a:xfrm>
                <a:off x="180000" y="4077072"/>
                <a:ext cx="8856000" cy="1728000"/>
              </a:xfrm>
              <a:prstGeom prst="rect">
                <a:avLst/>
              </a:prstGeom>
              <a:blipFill rotWithShape="0">
                <a:blip r:embed="rId3"/>
                <a:stretch>
                  <a:fillRect/>
                </a:stretch>
              </a:blipFill>
              <a:ln>
                <a:noFill/>
              </a:ln>
              <a:extLst/>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p:cNvSpPr txBox="1"/>
              <p:nvPr/>
            </p:nvSpPr>
            <p:spPr bwMode="auto">
              <a:xfrm>
                <a:off x="2915816" y="5877272"/>
                <a:ext cx="4824536" cy="670183"/>
              </a:xfrm>
              <a:prstGeom prst="rect">
                <a:avLst/>
              </a:prstGeom>
              <a:noFill/>
              <a:ln>
                <a:noFill/>
              </a:ln>
              <a:extLst/>
            </p:spPr>
            <p:txBody>
              <a:bodyPr wrap="square" rtlCol="0">
                <a:spAutoFit/>
              </a:bodyPr>
              <a:lstStyle/>
              <a:p>
                <a:r>
                  <a:rPr lang="pt-BR" dirty="0" smtClean="0">
                    <a:solidFill>
                      <a:schemeClr val="bg1"/>
                    </a:solidFill>
                  </a:rPr>
                  <a:t>Dois polos e um zero (em </a:t>
                </a:r>
                <a14:m>
                  <m:oMath xmlns:m="http://schemas.openxmlformats.org/officeDocument/2006/math">
                    <m:sSub>
                      <m:sSubPr>
                        <m:ctrlPr>
                          <a:rPr lang="pt-BR" i="1" smtClean="0">
                            <a:solidFill>
                              <a:schemeClr val="bg1"/>
                            </a:solidFill>
                            <a:latin typeface="Cambria Math" panose="02040503050406030204" pitchFamily="18" charset="0"/>
                          </a:rPr>
                        </m:ctrlPr>
                      </m:sSubPr>
                      <m:e>
                        <m:r>
                          <a:rPr lang="pt-BR" b="0" i="1" smtClean="0">
                            <a:solidFill>
                              <a:schemeClr val="bg1"/>
                            </a:solidFill>
                            <a:latin typeface="Cambria Math" panose="02040503050406030204" pitchFamily="18" charset="0"/>
                          </a:rPr>
                          <m:t>𝑠</m:t>
                        </m:r>
                      </m:e>
                      <m:sub>
                        <m:r>
                          <a:rPr lang="pt-BR" b="0" i="1" smtClean="0">
                            <a:solidFill>
                              <a:schemeClr val="bg1"/>
                            </a:solidFill>
                            <a:latin typeface="Cambria Math" panose="02040503050406030204" pitchFamily="18" charset="0"/>
                          </a:rPr>
                          <m:t>𝑧</m:t>
                        </m:r>
                      </m:sub>
                    </m:sSub>
                    <m:r>
                      <a:rPr lang="pt-BR" b="0" i="1" smtClean="0">
                        <a:solidFill>
                          <a:schemeClr val="bg1"/>
                        </a:solidFill>
                        <a:latin typeface="Cambria Math" panose="02040503050406030204" pitchFamily="18" charset="0"/>
                      </a:rPr>
                      <m:t>=</m:t>
                    </m:r>
                    <m:f>
                      <m:fPr>
                        <m:ctrlPr>
                          <a:rPr lang="pt-BR" b="0" i="1" smtClean="0">
                            <a:solidFill>
                              <a:schemeClr val="bg1"/>
                            </a:solidFill>
                            <a:latin typeface="Cambria Math" panose="02040503050406030204" pitchFamily="18" charset="0"/>
                          </a:rPr>
                        </m:ctrlPr>
                      </m:fPr>
                      <m:num>
                        <m:sSub>
                          <m:sSubPr>
                            <m:ctrlPr>
                              <a:rPr lang="pt-BR" b="0" i="1" smtClean="0">
                                <a:solidFill>
                                  <a:schemeClr val="bg1"/>
                                </a:solidFill>
                                <a:latin typeface="Cambria Math" panose="02040503050406030204" pitchFamily="18" charset="0"/>
                              </a:rPr>
                            </m:ctrlPr>
                          </m:sSubPr>
                          <m:e>
                            <m:r>
                              <a:rPr lang="pt-BR" b="0" i="1" smtClean="0">
                                <a:solidFill>
                                  <a:schemeClr val="bg1"/>
                                </a:solidFill>
                                <a:latin typeface="Cambria Math" panose="02040503050406030204" pitchFamily="18" charset="0"/>
                              </a:rPr>
                              <m:t>𝑔</m:t>
                            </m:r>
                          </m:e>
                          <m:sub>
                            <m:r>
                              <a:rPr lang="pt-BR" b="0" i="1" smtClean="0">
                                <a:solidFill>
                                  <a:schemeClr val="bg1"/>
                                </a:solidFill>
                                <a:latin typeface="Cambria Math" panose="02040503050406030204" pitchFamily="18" charset="0"/>
                              </a:rPr>
                              <m:t>𝑚</m:t>
                            </m:r>
                          </m:sub>
                        </m:sSub>
                      </m:num>
                      <m:den>
                        <m:sSub>
                          <m:sSubPr>
                            <m:ctrlPr>
                              <a:rPr lang="pt-BR" b="0" i="1" smtClean="0">
                                <a:solidFill>
                                  <a:schemeClr val="bg1"/>
                                </a:solidFill>
                                <a:latin typeface="Cambria Math" panose="02040503050406030204" pitchFamily="18" charset="0"/>
                              </a:rPr>
                            </m:ctrlPr>
                          </m:sSubPr>
                          <m:e>
                            <m:r>
                              <a:rPr lang="pt-BR" b="0" i="1" smtClean="0">
                                <a:solidFill>
                                  <a:schemeClr val="bg1"/>
                                </a:solidFill>
                                <a:latin typeface="Cambria Math" panose="02040503050406030204" pitchFamily="18" charset="0"/>
                              </a:rPr>
                              <m:t>𝐶</m:t>
                            </m:r>
                          </m:e>
                          <m:sub>
                            <m:r>
                              <a:rPr lang="pt-BR" b="0" i="1" smtClean="0">
                                <a:solidFill>
                                  <a:schemeClr val="bg1"/>
                                </a:solidFill>
                                <a:latin typeface="Cambria Math" panose="02040503050406030204" pitchFamily="18" charset="0"/>
                              </a:rPr>
                              <m:t>𝑔𝑑</m:t>
                            </m:r>
                          </m:sub>
                        </m:sSub>
                      </m:den>
                    </m:f>
                  </m:oMath>
                </a14:m>
                <a:r>
                  <a:rPr lang="pt-BR" dirty="0" smtClean="0">
                    <a:solidFill>
                      <a:schemeClr val="bg1"/>
                    </a:solidFill>
                  </a:rPr>
                  <a:t>).</a:t>
                </a:r>
              </a:p>
            </p:txBody>
          </p:sp>
        </mc:Choice>
        <mc:Fallback xmlns="">
          <p:sp>
            <p:nvSpPr>
              <p:cNvPr id="9" name="CaixaDeTexto 8"/>
              <p:cNvSpPr txBox="1">
                <a:spLocks noRot="1" noChangeAspect="1" noMove="1" noResize="1" noEditPoints="1" noAdjustHandles="1" noChangeArrowheads="1" noChangeShapeType="1" noTextEdit="1"/>
              </p:cNvSpPr>
              <p:nvPr/>
            </p:nvSpPr>
            <p:spPr bwMode="auto">
              <a:xfrm>
                <a:off x="2915816" y="5877272"/>
                <a:ext cx="4824536" cy="670183"/>
              </a:xfrm>
              <a:prstGeom prst="rect">
                <a:avLst/>
              </a:prstGeom>
              <a:blipFill rotWithShape="0">
                <a:blip r:embed="rId4"/>
                <a:stretch>
                  <a:fillRect l="-1894" t="-909"/>
                </a:stretch>
              </a:blipFill>
              <a:ln>
                <a:noFill/>
              </a:ln>
              <a:extLst/>
            </p:spPr>
            <p:txBody>
              <a:bodyPr/>
              <a:lstStyle/>
              <a:p>
                <a:r>
                  <a:rPr lang="pt-BR">
                    <a:noFill/>
                  </a:rPr>
                  <a:t> </a:t>
                </a:r>
              </a:p>
            </p:txBody>
          </p:sp>
        </mc:Fallback>
      </mc:AlternateContent>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060848"/>
            <a:ext cx="7298285" cy="2342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CaixaDeTexto 1"/>
              <p:cNvSpPr txBox="1"/>
              <p:nvPr/>
            </p:nvSpPr>
            <p:spPr bwMode="auto">
              <a:xfrm>
                <a:off x="2123728" y="980728"/>
                <a:ext cx="5904656" cy="461665"/>
              </a:xfrm>
              <a:prstGeom prst="rect">
                <a:avLst/>
              </a:prstGeom>
              <a:noFill/>
              <a:ln>
                <a:noFill/>
              </a:ln>
              <a:extLst/>
            </p:spPr>
            <p:txBody>
              <a:bodyPr wrap="square" rtlCol="0">
                <a:spAutoFit/>
              </a:bodyPr>
              <a:lstStyle/>
              <a:p>
                <a:r>
                  <a:rPr lang="pt-BR" dirty="0" smtClean="0">
                    <a:solidFill>
                      <a:schemeClr val="bg1"/>
                    </a:solidFill>
                  </a:rPr>
                  <a:t>Circuito quando </a:t>
                </a:r>
                <a14:m>
                  <m:oMath xmlns:m="http://schemas.openxmlformats.org/officeDocument/2006/math">
                    <m:r>
                      <a:rPr lang="pt-BR" b="0" i="1" smtClean="0">
                        <a:solidFill>
                          <a:schemeClr val="bg1"/>
                        </a:solidFill>
                        <a:latin typeface="Cambria Math" panose="02040503050406030204" pitchFamily="18" charset="0"/>
                      </a:rPr>
                      <m:t>𝑠</m:t>
                    </m:r>
                    <m:r>
                      <a:rPr lang="pt-BR" b="0" i="1" smtClean="0">
                        <a:solidFill>
                          <a:schemeClr val="bg1"/>
                        </a:solidFill>
                        <a:latin typeface="Cambria Math" panose="02040503050406030204" pitchFamily="18" charset="0"/>
                      </a:rPr>
                      <m:t>=</m:t>
                    </m:r>
                    <m:sSub>
                      <m:sSubPr>
                        <m:ctrlPr>
                          <a:rPr lang="pt-BR" b="0" i="1" smtClean="0">
                            <a:solidFill>
                              <a:schemeClr val="bg1"/>
                            </a:solidFill>
                            <a:latin typeface="Cambria Math" panose="02040503050406030204" pitchFamily="18" charset="0"/>
                          </a:rPr>
                        </m:ctrlPr>
                      </m:sSubPr>
                      <m:e>
                        <m:r>
                          <a:rPr lang="pt-BR" b="0" i="1" smtClean="0">
                            <a:solidFill>
                              <a:schemeClr val="bg1"/>
                            </a:solidFill>
                            <a:latin typeface="Cambria Math" panose="02040503050406030204" pitchFamily="18" charset="0"/>
                          </a:rPr>
                          <m:t>𝑠</m:t>
                        </m:r>
                      </m:e>
                      <m:sub>
                        <m:r>
                          <a:rPr lang="pt-BR" b="0" i="1" smtClean="0">
                            <a:solidFill>
                              <a:schemeClr val="bg1"/>
                            </a:solidFill>
                            <a:latin typeface="Cambria Math" panose="02040503050406030204" pitchFamily="18" charset="0"/>
                          </a:rPr>
                          <m:t>𝑧</m:t>
                        </m:r>
                      </m:sub>
                    </m:sSub>
                  </m:oMath>
                </a14:m>
                <a:r>
                  <a:rPr lang="pt-BR" dirty="0" smtClean="0">
                    <a:solidFill>
                      <a:schemeClr val="bg1"/>
                    </a:solidFill>
                  </a:rPr>
                  <a:t> (</a:t>
                </a:r>
                <a14:m>
                  <m:oMath xmlns:m="http://schemas.openxmlformats.org/officeDocument/2006/math">
                    <m:sSub>
                      <m:sSubPr>
                        <m:ctrlPr>
                          <a:rPr lang="pt-BR" i="1" dirty="0" smtClean="0">
                            <a:solidFill>
                              <a:schemeClr val="bg1"/>
                            </a:solidFill>
                            <a:latin typeface="Cambria Math" panose="02040503050406030204" pitchFamily="18" charset="0"/>
                          </a:rPr>
                        </m:ctrlPr>
                      </m:sSubPr>
                      <m:e>
                        <m:r>
                          <a:rPr lang="pt-BR" b="0" i="1" dirty="0" smtClean="0">
                            <a:solidFill>
                              <a:schemeClr val="bg1"/>
                            </a:solidFill>
                            <a:latin typeface="Cambria Math" panose="02040503050406030204" pitchFamily="18" charset="0"/>
                          </a:rPr>
                          <m:t>𝑉</m:t>
                        </m:r>
                      </m:e>
                      <m:sub>
                        <m:r>
                          <a:rPr lang="pt-BR" b="0" i="1" dirty="0" smtClean="0">
                            <a:solidFill>
                              <a:schemeClr val="bg1"/>
                            </a:solidFill>
                            <a:latin typeface="Cambria Math" panose="02040503050406030204" pitchFamily="18" charset="0"/>
                          </a:rPr>
                          <m:t>𝑜</m:t>
                        </m:r>
                      </m:sub>
                    </m:sSub>
                    <m:r>
                      <a:rPr lang="pt-BR" b="0" i="1" dirty="0" smtClean="0">
                        <a:solidFill>
                          <a:schemeClr val="bg1"/>
                        </a:solidFill>
                        <a:latin typeface="Cambria Math" panose="02040503050406030204" pitchFamily="18" charset="0"/>
                      </a:rPr>
                      <m:t>=0</m:t>
                    </m:r>
                    <m:r>
                      <a:rPr lang="pt-BR" b="0" i="1" dirty="0" smtClean="0">
                        <a:solidFill>
                          <a:schemeClr val="bg1"/>
                        </a:solidFill>
                        <a:latin typeface="Cambria Math" panose="02040503050406030204" pitchFamily="18" charset="0"/>
                      </a:rPr>
                      <m:t>𝑉</m:t>
                    </m:r>
                  </m:oMath>
                </a14:m>
                <a:r>
                  <a:rPr lang="pt-BR" dirty="0" smtClean="0">
                    <a:solidFill>
                      <a:schemeClr val="bg1"/>
                    </a:solidFill>
                  </a:rPr>
                  <a:t>)</a:t>
                </a:r>
                <a:endParaRPr lang="pt-BR" dirty="0">
                  <a:solidFill>
                    <a:schemeClr val="bg1"/>
                  </a:solidFill>
                </a:endParaRPr>
              </a:p>
            </p:txBody>
          </p:sp>
        </mc:Choice>
        <mc:Fallback xmlns="">
          <p:sp>
            <p:nvSpPr>
              <p:cNvPr id="2" name="CaixaDeTexto 1"/>
              <p:cNvSpPr txBox="1">
                <a:spLocks noRot="1" noChangeAspect="1" noMove="1" noResize="1" noEditPoints="1" noAdjustHandles="1" noChangeArrowheads="1" noChangeShapeType="1" noTextEdit="1"/>
              </p:cNvSpPr>
              <p:nvPr/>
            </p:nvSpPr>
            <p:spPr bwMode="auto">
              <a:xfrm>
                <a:off x="2123728" y="980728"/>
                <a:ext cx="5904656" cy="461665"/>
              </a:xfrm>
              <a:prstGeom prst="rect">
                <a:avLst/>
              </a:prstGeom>
              <a:blipFill rotWithShape="0">
                <a:blip r:embed="rId3"/>
                <a:stretch>
                  <a:fillRect l="-1548" t="-10526" b="-28947"/>
                </a:stretch>
              </a:blipFill>
              <a:ln>
                <a:noFill/>
              </a:ln>
              <a:extLst/>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p:cNvSpPr txBox="1"/>
              <p:nvPr/>
            </p:nvSpPr>
            <p:spPr bwMode="auto">
              <a:xfrm>
                <a:off x="2195736" y="4653136"/>
                <a:ext cx="5544616" cy="670183"/>
              </a:xfrm>
              <a:prstGeom prst="rect">
                <a:avLst/>
              </a:prstGeom>
              <a:noFill/>
              <a:ln>
                <a:noFill/>
              </a:ln>
              <a:extLst/>
            </p:spPr>
            <p:txBody>
              <a:bodyPr wrap="square" rtlCol="0">
                <a:spAutoFit/>
              </a:bodyPr>
              <a:lstStyle/>
              <a:p>
                <a14:m>
                  <m:oMath xmlns:m="http://schemas.openxmlformats.org/officeDocument/2006/math">
                    <m:sSub>
                      <m:sSubPr>
                        <m:ctrlPr>
                          <a:rPr lang="pt-BR" i="1" smtClean="0">
                            <a:solidFill>
                              <a:schemeClr val="bg1"/>
                            </a:solidFill>
                            <a:latin typeface="Cambria Math" panose="02040503050406030204" pitchFamily="18" charset="0"/>
                          </a:rPr>
                        </m:ctrlPr>
                      </m:sSubPr>
                      <m:e>
                        <m:r>
                          <a:rPr lang="pt-BR" b="0" i="1" smtClean="0">
                            <a:solidFill>
                              <a:schemeClr val="bg1"/>
                            </a:solidFill>
                            <a:latin typeface="Cambria Math" panose="02040503050406030204" pitchFamily="18" charset="0"/>
                          </a:rPr>
                          <m:t>𝑠</m:t>
                        </m:r>
                      </m:e>
                      <m:sub>
                        <m:r>
                          <a:rPr lang="pt-BR" b="0" i="1" smtClean="0">
                            <a:solidFill>
                              <a:schemeClr val="bg1"/>
                            </a:solidFill>
                            <a:latin typeface="Cambria Math" panose="02040503050406030204" pitchFamily="18" charset="0"/>
                          </a:rPr>
                          <m:t>𝑍</m:t>
                        </m:r>
                      </m:sub>
                    </m:sSub>
                    <m:sSub>
                      <m:sSubPr>
                        <m:ctrlPr>
                          <a:rPr lang="pt-BR" i="1" smtClean="0">
                            <a:solidFill>
                              <a:schemeClr val="bg1"/>
                            </a:solidFill>
                            <a:latin typeface="Cambria Math" panose="02040503050406030204" pitchFamily="18" charset="0"/>
                          </a:rPr>
                        </m:ctrlPr>
                      </m:sSubPr>
                      <m:e>
                        <m:r>
                          <a:rPr lang="pt-BR" b="0" i="1" smtClean="0">
                            <a:solidFill>
                              <a:schemeClr val="bg1"/>
                            </a:solidFill>
                            <a:latin typeface="Cambria Math" panose="02040503050406030204" pitchFamily="18" charset="0"/>
                          </a:rPr>
                          <m:t>𝐶</m:t>
                        </m:r>
                      </m:e>
                      <m:sub>
                        <m:r>
                          <a:rPr lang="pt-BR" b="0" i="1" smtClean="0">
                            <a:solidFill>
                              <a:schemeClr val="bg1"/>
                            </a:solidFill>
                            <a:latin typeface="Cambria Math" panose="02040503050406030204" pitchFamily="18" charset="0"/>
                          </a:rPr>
                          <m:t>𝑔𝑑</m:t>
                        </m:r>
                      </m:sub>
                    </m:sSub>
                    <m:sSub>
                      <m:sSubPr>
                        <m:ctrlPr>
                          <a:rPr lang="pt-BR" i="1" smtClean="0">
                            <a:solidFill>
                              <a:schemeClr val="bg1"/>
                            </a:solidFill>
                            <a:latin typeface="Cambria Math" panose="02040503050406030204" pitchFamily="18" charset="0"/>
                          </a:rPr>
                        </m:ctrlPr>
                      </m:sSubPr>
                      <m:e>
                        <m:r>
                          <a:rPr lang="pt-BR" b="0" i="1" smtClean="0">
                            <a:solidFill>
                              <a:schemeClr val="bg1"/>
                            </a:solidFill>
                            <a:latin typeface="Cambria Math" panose="02040503050406030204" pitchFamily="18" charset="0"/>
                          </a:rPr>
                          <m:t>𝑉</m:t>
                        </m:r>
                      </m:e>
                      <m:sub>
                        <m:r>
                          <a:rPr lang="pt-BR" b="0" i="1" smtClean="0">
                            <a:solidFill>
                              <a:schemeClr val="bg1"/>
                            </a:solidFill>
                            <a:latin typeface="Cambria Math" panose="02040503050406030204" pitchFamily="18" charset="0"/>
                          </a:rPr>
                          <m:t>𝑔𝑠</m:t>
                        </m:r>
                      </m:sub>
                    </m:sSub>
                    <m:r>
                      <a:rPr lang="pt-BR" b="0" i="1" smtClean="0">
                        <a:solidFill>
                          <a:schemeClr val="bg1"/>
                        </a:solidFill>
                        <a:latin typeface="Cambria Math" panose="02040503050406030204" pitchFamily="18" charset="0"/>
                      </a:rPr>
                      <m:t>=</m:t>
                    </m:r>
                    <m:sSub>
                      <m:sSubPr>
                        <m:ctrlPr>
                          <a:rPr lang="pt-BR" b="0" i="1" smtClean="0">
                            <a:solidFill>
                              <a:schemeClr val="bg1"/>
                            </a:solidFill>
                            <a:latin typeface="Cambria Math" panose="02040503050406030204" pitchFamily="18" charset="0"/>
                          </a:rPr>
                        </m:ctrlPr>
                      </m:sSubPr>
                      <m:e>
                        <m:r>
                          <a:rPr lang="pt-BR" b="0" i="1" smtClean="0">
                            <a:solidFill>
                              <a:schemeClr val="bg1"/>
                            </a:solidFill>
                            <a:latin typeface="Cambria Math" panose="02040503050406030204" pitchFamily="18" charset="0"/>
                          </a:rPr>
                          <m:t>𝑔</m:t>
                        </m:r>
                      </m:e>
                      <m:sub>
                        <m:r>
                          <a:rPr lang="pt-BR" b="0" i="1" smtClean="0">
                            <a:solidFill>
                              <a:schemeClr val="bg1"/>
                            </a:solidFill>
                            <a:latin typeface="Cambria Math" panose="02040503050406030204" pitchFamily="18" charset="0"/>
                          </a:rPr>
                          <m:t>𝑚</m:t>
                        </m:r>
                      </m:sub>
                    </m:sSub>
                    <m:sSub>
                      <m:sSubPr>
                        <m:ctrlPr>
                          <a:rPr lang="pt-BR" b="0" i="1" smtClean="0">
                            <a:solidFill>
                              <a:schemeClr val="bg1"/>
                            </a:solidFill>
                            <a:latin typeface="Cambria Math" panose="02040503050406030204" pitchFamily="18" charset="0"/>
                          </a:rPr>
                        </m:ctrlPr>
                      </m:sSubPr>
                      <m:e>
                        <m:r>
                          <a:rPr lang="pt-BR" b="0" i="1" smtClean="0">
                            <a:solidFill>
                              <a:schemeClr val="bg1"/>
                            </a:solidFill>
                            <a:latin typeface="Cambria Math" panose="02040503050406030204" pitchFamily="18" charset="0"/>
                          </a:rPr>
                          <m:t>𝑉</m:t>
                        </m:r>
                      </m:e>
                      <m:sub>
                        <m:r>
                          <a:rPr lang="pt-BR" b="0" i="1" smtClean="0">
                            <a:solidFill>
                              <a:schemeClr val="bg1"/>
                            </a:solidFill>
                            <a:latin typeface="Cambria Math" panose="02040503050406030204" pitchFamily="18" charset="0"/>
                          </a:rPr>
                          <m:t>𝑔𝑠</m:t>
                        </m:r>
                      </m:sub>
                    </m:sSub>
                  </m:oMath>
                </a14:m>
                <a:r>
                  <a:rPr lang="pt-BR" dirty="0" smtClean="0">
                    <a:solidFill>
                      <a:schemeClr val="bg1"/>
                    </a:solidFill>
                  </a:rPr>
                  <a:t>                    </a:t>
                </a:r>
                <a14:m>
                  <m:oMath xmlns:m="http://schemas.openxmlformats.org/officeDocument/2006/math">
                    <m:sSub>
                      <m:sSubPr>
                        <m:ctrlPr>
                          <a:rPr lang="pt-BR" i="1">
                            <a:solidFill>
                              <a:schemeClr val="bg1"/>
                            </a:solidFill>
                            <a:latin typeface="Cambria Math" panose="02040503050406030204" pitchFamily="18" charset="0"/>
                          </a:rPr>
                        </m:ctrlPr>
                      </m:sSubPr>
                      <m:e>
                        <m:r>
                          <a:rPr lang="pt-BR" i="1">
                            <a:solidFill>
                              <a:schemeClr val="bg1"/>
                            </a:solidFill>
                            <a:latin typeface="Cambria Math" panose="02040503050406030204" pitchFamily="18" charset="0"/>
                          </a:rPr>
                          <m:t>𝑠</m:t>
                        </m:r>
                      </m:e>
                      <m:sub>
                        <m:r>
                          <a:rPr lang="pt-BR" i="1">
                            <a:solidFill>
                              <a:schemeClr val="bg1"/>
                            </a:solidFill>
                            <a:latin typeface="Cambria Math" panose="02040503050406030204" pitchFamily="18" charset="0"/>
                          </a:rPr>
                          <m:t>𝑍</m:t>
                        </m:r>
                      </m:sub>
                    </m:sSub>
                    <m:r>
                      <a:rPr lang="pt-BR" b="0" i="1" smtClean="0">
                        <a:solidFill>
                          <a:schemeClr val="bg1"/>
                        </a:solidFill>
                        <a:latin typeface="Cambria Math" panose="02040503050406030204" pitchFamily="18" charset="0"/>
                      </a:rPr>
                      <m:t>=</m:t>
                    </m:r>
                    <m:f>
                      <m:fPr>
                        <m:ctrlPr>
                          <a:rPr lang="pt-BR" b="0" i="1" smtClean="0">
                            <a:solidFill>
                              <a:schemeClr val="bg1"/>
                            </a:solidFill>
                            <a:latin typeface="Cambria Math" panose="02040503050406030204" pitchFamily="18" charset="0"/>
                          </a:rPr>
                        </m:ctrlPr>
                      </m:fPr>
                      <m:num>
                        <m:sSub>
                          <m:sSubPr>
                            <m:ctrlPr>
                              <a:rPr lang="pt-BR" b="0" i="1" smtClean="0">
                                <a:solidFill>
                                  <a:schemeClr val="bg1"/>
                                </a:solidFill>
                                <a:latin typeface="Cambria Math" panose="02040503050406030204" pitchFamily="18" charset="0"/>
                              </a:rPr>
                            </m:ctrlPr>
                          </m:sSubPr>
                          <m:e>
                            <m:r>
                              <a:rPr lang="pt-BR" b="0" i="1" smtClean="0">
                                <a:solidFill>
                                  <a:schemeClr val="bg1"/>
                                </a:solidFill>
                                <a:latin typeface="Cambria Math" panose="02040503050406030204" pitchFamily="18" charset="0"/>
                              </a:rPr>
                              <m:t>𝑔</m:t>
                            </m:r>
                          </m:e>
                          <m:sub>
                            <m:r>
                              <a:rPr lang="pt-BR" b="0" i="1" smtClean="0">
                                <a:solidFill>
                                  <a:schemeClr val="bg1"/>
                                </a:solidFill>
                                <a:latin typeface="Cambria Math" panose="02040503050406030204" pitchFamily="18" charset="0"/>
                              </a:rPr>
                              <m:t>𝑚</m:t>
                            </m:r>
                          </m:sub>
                        </m:sSub>
                      </m:num>
                      <m:den>
                        <m:sSub>
                          <m:sSubPr>
                            <m:ctrlPr>
                              <a:rPr lang="pt-BR" b="0" i="1" smtClean="0">
                                <a:solidFill>
                                  <a:schemeClr val="bg1"/>
                                </a:solidFill>
                                <a:latin typeface="Cambria Math" panose="02040503050406030204" pitchFamily="18" charset="0"/>
                              </a:rPr>
                            </m:ctrlPr>
                          </m:sSubPr>
                          <m:e>
                            <m:r>
                              <a:rPr lang="pt-BR" b="0" i="1" smtClean="0">
                                <a:solidFill>
                                  <a:schemeClr val="bg1"/>
                                </a:solidFill>
                                <a:latin typeface="Cambria Math" panose="02040503050406030204" pitchFamily="18" charset="0"/>
                              </a:rPr>
                              <m:t>𝐶</m:t>
                            </m:r>
                          </m:e>
                          <m:sub>
                            <m:r>
                              <a:rPr lang="pt-BR" b="0" i="1" smtClean="0">
                                <a:solidFill>
                                  <a:schemeClr val="bg1"/>
                                </a:solidFill>
                                <a:latin typeface="Cambria Math" panose="02040503050406030204" pitchFamily="18" charset="0"/>
                              </a:rPr>
                              <m:t>𝑔𝑑</m:t>
                            </m:r>
                          </m:sub>
                        </m:sSub>
                      </m:den>
                    </m:f>
                  </m:oMath>
                </a14:m>
                <a:endParaRPr lang="pt-BR" dirty="0">
                  <a:solidFill>
                    <a:schemeClr val="bg1"/>
                  </a:solidFill>
                </a:endParaRPr>
              </a:p>
            </p:txBody>
          </p:sp>
        </mc:Choice>
        <mc:Fallback xmlns="">
          <p:sp>
            <p:nvSpPr>
              <p:cNvPr id="3" name="CaixaDeTexto 2"/>
              <p:cNvSpPr txBox="1">
                <a:spLocks noRot="1" noChangeAspect="1" noMove="1" noResize="1" noEditPoints="1" noAdjustHandles="1" noChangeArrowheads="1" noChangeShapeType="1" noTextEdit="1"/>
              </p:cNvSpPr>
              <p:nvPr/>
            </p:nvSpPr>
            <p:spPr bwMode="auto">
              <a:xfrm>
                <a:off x="2195736" y="4653136"/>
                <a:ext cx="5544616" cy="670183"/>
              </a:xfrm>
              <a:prstGeom prst="rect">
                <a:avLst/>
              </a:prstGeom>
              <a:blipFill rotWithShape="0">
                <a:blip r:embed="rId4"/>
                <a:stretch>
                  <a:fillRect/>
                </a:stretch>
              </a:blipFill>
              <a:ln>
                <a:noFill/>
              </a:ln>
              <a:extLst/>
            </p:spPr>
            <p:txBody>
              <a:bodyPr/>
              <a:lstStyle/>
              <a:p>
                <a:r>
                  <a:rPr lang="pt-BR">
                    <a:noFill/>
                  </a:rPr>
                  <a:t> </a:t>
                </a:r>
              </a:p>
            </p:txBody>
          </p:sp>
        </mc:Fallback>
      </mc:AlternateContent>
      <p:sp>
        <p:nvSpPr>
          <p:cNvPr id="4" name="Seta para a direita 3"/>
          <p:cNvSpPr/>
          <p:nvPr/>
        </p:nvSpPr>
        <p:spPr>
          <a:xfrm>
            <a:off x="4748064" y="4869160"/>
            <a:ext cx="1152128" cy="270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1739106"/>
            <a:ext cx="6953250" cy="399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ixaDeTexto 1"/>
          <p:cNvSpPr txBox="1"/>
          <p:nvPr/>
        </p:nvSpPr>
        <p:spPr bwMode="auto">
          <a:xfrm>
            <a:off x="1979712" y="836712"/>
            <a:ext cx="5256584" cy="523220"/>
          </a:xfrm>
          <a:prstGeom prst="rect">
            <a:avLst/>
          </a:prstGeom>
          <a:noFill/>
          <a:ln>
            <a:noFill/>
          </a:ln>
          <a:extLst/>
        </p:spPr>
        <p:txBody>
          <a:bodyPr wrap="square" rtlCol="0">
            <a:spAutoFit/>
          </a:bodyPr>
          <a:lstStyle/>
          <a:p>
            <a:r>
              <a:rPr lang="pt-BR" sz="2800" b="1" dirty="0" smtClean="0">
                <a:solidFill>
                  <a:schemeClr val="bg1"/>
                </a:solidFill>
              </a:rPr>
              <a:t>O caso com TBJ</a:t>
            </a:r>
            <a:endParaRPr lang="pt-BR" sz="2800" b="1" dirty="0">
              <a:solidFill>
                <a:schemeClr val="bg1"/>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aixaDeTexto 1"/>
              <p:cNvSpPr txBox="1"/>
              <p:nvPr/>
            </p:nvSpPr>
            <p:spPr bwMode="auto">
              <a:xfrm>
                <a:off x="1763688" y="332656"/>
                <a:ext cx="3672408" cy="496611"/>
              </a:xfrm>
              <a:prstGeom prst="rect">
                <a:avLst/>
              </a:prstGeom>
              <a:noFill/>
              <a:ln>
                <a:noFill/>
              </a:ln>
              <a:extLst/>
            </p:spPr>
            <p:txBody>
              <a:bodyPr wrap="square" rtlCol="0">
                <a:spAutoFit/>
              </a:bodyPr>
              <a:lstStyle/>
              <a:p>
                <a:r>
                  <a:rPr lang="pt-BR" b="1" dirty="0" smtClean="0">
                    <a:solidFill>
                      <a:schemeClr val="bg1"/>
                    </a:solidFill>
                  </a:rPr>
                  <a:t>Caso em que </a:t>
                </a:r>
                <a14:m>
                  <m:oMath xmlns:m="http://schemas.openxmlformats.org/officeDocument/2006/math">
                    <m:sSub>
                      <m:sSubPr>
                        <m:ctrlPr>
                          <a:rPr lang="pt-BR" b="1" i="1" smtClean="0">
                            <a:solidFill>
                              <a:schemeClr val="bg1"/>
                            </a:solidFill>
                            <a:latin typeface="Cambria Math" panose="02040503050406030204" pitchFamily="18" charset="0"/>
                          </a:rPr>
                        </m:ctrlPr>
                      </m:sSubPr>
                      <m:e>
                        <m:r>
                          <a:rPr lang="pt-BR" b="1" i="1" smtClean="0">
                            <a:solidFill>
                              <a:schemeClr val="bg1"/>
                            </a:solidFill>
                            <a:latin typeface="Cambria Math" panose="02040503050406030204" pitchFamily="18" charset="0"/>
                          </a:rPr>
                          <m:t>𝑹</m:t>
                        </m:r>
                      </m:e>
                      <m:sub>
                        <m:r>
                          <a:rPr lang="pt-BR" b="1" i="1" smtClean="0">
                            <a:solidFill>
                              <a:schemeClr val="bg1"/>
                            </a:solidFill>
                            <a:latin typeface="Cambria Math" panose="02040503050406030204" pitchFamily="18" charset="0"/>
                          </a:rPr>
                          <m:t>𝒔𝒊𝒈</m:t>
                        </m:r>
                      </m:sub>
                    </m:sSub>
                  </m:oMath>
                </a14:m>
                <a:r>
                  <a:rPr lang="pt-BR" b="1" dirty="0" smtClean="0">
                    <a:solidFill>
                      <a:schemeClr val="bg1"/>
                    </a:solidFill>
                  </a:rPr>
                  <a:t> é baixa</a:t>
                </a:r>
                <a:endParaRPr lang="pt-BR" b="1" dirty="0">
                  <a:solidFill>
                    <a:schemeClr val="bg1"/>
                  </a:solidFill>
                </a:endParaRPr>
              </a:p>
            </p:txBody>
          </p:sp>
        </mc:Choice>
        <mc:Fallback xmlns="">
          <p:sp>
            <p:nvSpPr>
              <p:cNvPr id="2" name="CaixaDeTexto 1"/>
              <p:cNvSpPr txBox="1">
                <a:spLocks noRot="1" noChangeAspect="1" noMove="1" noResize="1" noEditPoints="1" noAdjustHandles="1" noChangeArrowheads="1" noChangeShapeType="1" noTextEdit="1"/>
              </p:cNvSpPr>
              <p:nvPr/>
            </p:nvSpPr>
            <p:spPr bwMode="auto">
              <a:xfrm>
                <a:off x="1763688" y="332656"/>
                <a:ext cx="3672408" cy="496611"/>
              </a:xfrm>
              <a:prstGeom prst="rect">
                <a:avLst/>
              </a:prstGeom>
              <a:blipFill rotWithShape="0">
                <a:blip r:embed="rId3"/>
                <a:stretch>
                  <a:fillRect l="-2488" t="-9877" b="-20988"/>
                </a:stretch>
              </a:blipFill>
              <a:ln>
                <a:noFill/>
              </a:ln>
              <a:extLst/>
            </p:spPr>
            <p:txBody>
              <a:bodyPr/>
              <a:lstStyle/>
              <a:p>
                <a:r>
                  <a:rPr lang="pt-BR">
                    <a:noFill/>
                  </a:rPr>
                  <a:t> </a:t>
                </a:r>
              </a:p>
            </p:txBody>
          </p:sp>
        </mc:Fallback>
      </mc:AlternateContent>
      <p:pic>
        <p:nvPicPr>
          <p:cNvPr id="3" name="Imagem 2"/>
          <p:cNvPicPr>
            <a:picLocks noChangeAspect="1"/>
          </p:cNvPicPr>
          <p:nvPr/>
        </p:nvPicPr>
        <p:blipFill>
          <a:blip r:embed="rId4"/>
          <a:stretch>
            <a:fillRect/>
          </a:stretch>
        </p:blipFill>
        <p:spPr>
          <a:xfrm>
            <a:off x="4644008" y="3789040"/>
            <a:ext cx="3846124" cy="563483"/>
          </a:xfrm>
          <a:prstGeom prst="rect">
            <a:avLst/>
          </a:prstGeom>
        </p:spPr>
      </p:pic>
      <p:pic>
        <p:nvPicPr>
          <p:cNvPr id="4710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6450" y="990600"/>
            <a:ext cx="6457950" cy="554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upo 10"/>
          <p:cNvGrpSpPr/>
          <p:nvPr/>
        </p:nvGrpSpPr>
        <p:grpSpPr>
          <a:xfrm>
            <a:off x="5333823" y="4352523"/>
            <a:ext cx="3054601" cy="1020693"/>
            <a:chOff x="5333823" y="4352523"/>
            <a:chExt cx="3054601" cy="1020693"/>
          </a:xfrm>
        </p:grpSpPr>
        <p:sp>
          <p:nvSpPr>
            <p:cNvPr id="4" name="Elipse 3"/>
            <p:cNvSpPr/>
            <p:nvPr/>
          </p:nvSpPr>
          <p:spPr>
            <a:xfrm>
              <a:off x="5333823" y="4725144"/>
              <a:ext cx="792088" cy="648072"/>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bwMode="auto">
            <a:xfrm>
              <a:off x="6516216" y="4352523"/>
              <a:ext cx="1872208" cy="707886"/>
            </a:xfrm>
            <a:prstGeom prst="rect">
              <a:avLst/>
            </a:prstGeom>
            <a:solidFill>
              <a:schemeClr val="accent1"/>
            </a:solidFill>
            <a:ln w="63500">
              <a:solidFill>
                <a:srgbClr val="C00000"/>
              </a:solidFill>
              <a:miter lim="800000"/>
              <a:headEnd/>
              <a:tailEnd/>
            </a:ln>
            <a:extLst/>
          </p:spPr>
          <p:txBody>
            <a:bodyPr wrap="square" rtlCol="0">
              <a:spAutoFit/>
            </a:bodyPr>
            <a:lstStyle/>
            <a:p>
              <a:r>
                <a:rPr lang="pt-BR" sz="2000" dirty="0" smtClean="0"/>
                <a:t>Produto ganho-largura de banda</a:t>
              </a:r>
            </a:p>
          </p:txBody>
        </p:sp>
        <p:cxnSp>
          <p:nvCxnSpPr>
            <p:cNvPr id="7" name="Conector de seta reta 6"/>
            <p:cNvCxnSpPr/>
            <p:nvPr/>
          </p:nvCxnSpPr>
          <p:spPr>
            <a:xfrm flipV="1">
              <a:off x="6048000" y="4725144"/>
              <a:ext cx="468000" cy="144016"/>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Elipse 7"/>
            <p:cNvSpPr/>
            <p:nvPr/>
          </p:nvSpPr>
          <p:spPr>
            <a:xfrm>
              <a:off x="5526000" y="5157192"/>
              <a:ext cx="108000" cy="108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866329"/>
            <a:ext cx="5543550" cy="548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ixaDeTexto 1"/>
          <p:cNvSpPr txBox="1"/>
          <p:nvPr/>
        </p:nvSpPr>
        <p:spPr bwMode="auto">
          <a:xfrm>
            <a:off x="1763688" y="332656"/>
            <a:ext cx="4176464" cy="461665"/>
          </a:xfrm>
          <a:prstGeom prst="rect">
            <a:avLst/>
          </a:prstGeom>
          <a:noFill/>
          <a:ln>
            <a:noFill/>
          </a:ln>
          <a:extLst/>
        </p:spPr>
        <p:txBody>
          <a:bodyPr wrap="square" rtlCol="0">
            <a:spAutoFit/>
          </a:bodyPr>
          <a:lstStyle/>
          <a:p>
            <a:r>
              <a:rPr lang="pt-BR" b="1" dirty="0" smtClean="0">
                <a:solidFill>
                  <a:schemeClr val="bg1"/>
                </a:solidFill>
              </a:rPr>
              <a:t>Amplificador Porta Comum</a:t>
            </a:r>
            <a:endParaRPr lang="pt-BR" b="1" dirty="0" smtClean="0">
              <a:solidFill>
                <a:schemeClr val="bg1"/>
              </a:solidFill>
            </a:endParaRPr>
          </a:p>
        </p:txBody>
      </p:sp>
      <mc:AlternateContent xmlns:mc="http://schemas.openxmlformats.org/markup-compatibility/2006">
        <mc:Choice xmlns:a14="http://schemas.microsoft.com/office/drawing/2010/main" Requires="a14">
          <p:sp>
            <p:nvSpPr>
              <p:cNvPr id="3" name="CaixaDeTexto 2"/>
              <p:cNvSpPr txBox="1"/>
              <p:nvPr/>
            </p:nvSpPr>
            <p:spPr bwMode="auto">
              <a:xfrm>
                <a:off x="35496" y="764704"/>
                <a:ext cx="4032448" cy="1015663"/>
              </a:xfrm>
              <a:prstGeom prst="rect">
                <a:avLst/>
              </a:prstGeom>
              <a:solidFill>
                <a:schemeClr val="accent1"/>
              </a:solidFill>
              <a:ln>
                <a:noFill/>
              </a:ln>
              <a:extLst/>
            </p:spPr>
            <p:txBody>
              <a:bodyPr wrap="square" rtlCol="0">
                <a:spAutoFit/>
              </a:bodyPr>
              <a:lstStyle/>
              <a:p>
                <a:r>
                  <a:rPr lang="pt-BR" sz="2000" dirty="0" smtClean="0"/>
                  <a:t>Substrato não ligado à fonte </a:t>
                </a:r>
                <a14:m>
                  <m:oMath xmlns:m="http://schemas.openxmlformats.org/officeDocument/2006/math">
                    <m:d>
                      <m:dPr>
                        <m:ctrlPr>
                          <a:rPr lang="pt-BR" sz="2000" i="1" smtClean="0">
                            <a:latin typeface="Cambria Math" panose="02040503050406030204" pitchFamily="18" charset="0"/>
                            <a:ea typeface="Cambria Math" panose="02040503050406030204" pitchFamily="18" charset="0"/>
                          </a:rPr>
                        </m:ctrlPr>
                      </m:dPr>
                      <m:e>
                        <m:sSub>
                          <m:sSubPr>
                            <m:ctrlPr>
                              <a:rPr lang="pt-BR" sz="2000" i="1">
                                <a:latin typeface="Cambria Math" panose="02040503050406030204" pitchFamily="18" charset="0"/>
                              </a:rPr>
                            </m:ctrlPr>
                          </m:sSubPr>
                          <m:e>
                            <m:r>
                              <a:rPr lang="pt-BR" sz="2000" i="1">
                                <a:latin typeface="Cambria Math" panose="02040503050406030204" pitchFamily="18" charset="0"/>
                              </a:rPr>
                              <m:t>𝑣</m:t>
                            </m:r>
                          </m:e>
                          <m:sub>
                            <m:r>
                              <a:rPr lang="pt-BR" sz="2000" i="1">
                                <a:latin typeface="Cambria Math" panose="02040503050406030204" pitchFamily="18" charset="0"/>
                              </a:rPr>
                              <m:t>𝑏𝑠</m:t>
                            </m:r>
                          </m:sub>
                        </m:sSub>
                        <m:r>
                          <a:rPr lang="pt-BR" sz="2000" i="1">
                            <a:latin typeface="Cambria Math" panose="02040503050406030204" pitchFamily="18" charset="0"/>
                            <a:ea typeface="Cambria Math" panose="02040503050406030204" pitchFamily="18" charset="0"/>
                          </a:rPr>
                          <m:t>≠0</m:t>
                        </m:r>
                      </m:e>
                    </m:d>
                    <m:r>
                      <a:rPr lang="pt-BR" sz="2000" b="0" i="0" smtClean="0">
                        <a:latin typeface="Cambria Math" panose="02040503050406030204" pitchFamily="18" charset="0"/>
                        <a:ea typeface="Cambria Math" panose="02040503050406030204" pitchFamily="18" charset="0"/>
                      </a:rPr>
                      <m:t> </m:t>
                    </m:r>
                    <m:r>
                      <a:rPr lang="pt-BR" sz="2000" b="0" i="1" smtClean="0">
                        <a:latin typeface="Cambria Math" panose="02040503050406030204" pitchFamily="18" charset="0"/>
                        <a:ea typeface="Cambria Math" panose="02040503050406030204" pitchFamily="18" charset="0"/>
                      </a:rPr>
                      <m:t>→ </m:t>
                    </m:r>
                  </m:oMath>
                </a14:m>
                <a:r>
                  <a:rPr lang="pt-BR" sz="2000" dirty="0" smtClean="0"/>
                  <a:t>efeito de corpo (surge a transcondutância </a:t>
                </a:r>
                <a14:m>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𝑔</m:t>
                        </m:r>
                      </m:e>
                      <m:sub>
                        <m:r>
                          <a:rPr lang="pt-BR" sz="2000" b="0" i="1" smtClean="0">
                            <a:latin typeface="Cambria Math" panose="02040503050406030204" pitchFamily="18" charset="0"/>
                          </a:rPr>
                          <m:t>𝑚</m:t>
                        </m:r>
                      </m:sub>
                    </m:sSub>
                    <m:r>
                      <a:rPr lang="pt-BR" sz="2000" b="0" i="1" smtClean="0">
                        <a:latin typeface="Cambria Math" panose="02040503050406030204" pitchFamily="18" charset="0"/>
                      </a:rPr>
                      <m:t>+</m:t>
                    </m:r>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𝑔</m:t>
                        </m:r>
                      </m:e>
                      <m:sub>
                        <m:r>
                          <a:rPr lang="pt-BR" sz="2000" b="0" i="1" smtClean="0">
                            <a:latin typeface="Cambria Math" panose="02040503050406030204" pitchFamily="18" charset="0"/>
                          </a:rPr>
                          <m:t>𝑚𝑏</m:t>
                        </m:r>
                      </m:sub>
                    </m:sSub>
                  </m:oMath>
                </a14:m>
                <a:r>
                  <a:rPr lang="pt-BR" sz="2000" dirty="0" smtClean="0"/>
                  <a:t>)</a:t>
                </a:r>
                <a:endParaRPr lang="pt-BR" sz="2000" dirty="0"/>
              </a:p>
            </p:txBody>
          </p:sp>
        </mc:Choice>
        <mc:Fallback>
          <p:sp>
            <p:nvSpPr>
              <p:cNvPr id="3" name="CaixaDeTexto 2"/>
              <p:cNvSpPr txBox="1">
                <a:spLocks noRot="1" noChangeAspect="1" noMove="1" noResize="1" noEditPoints="1" noAdjustHandles="1" noChangeArrowheads="1" noChangeShapeType="1" noTextEdit="1"/>
              </p:cNvSpPr>
              <p:nvPr/>
            </p:nvSpPr>
            <p:spPr bwMode="auto">
              <a:xfrm>
                <a:off x="35496" y="764704"/>
                <a:ext cx="4032448" cy="1015663"/>
              </a:xfrm>
              <a:prstGeom prst="rect">
                <a:avLst/>
              </a:prstGeom>
              <a:blipFill rotWithShape="0">
                <a:blip r:embed="rId3"/>
                <a:stretch>
                  <a:fillRect l="-1664" t="-2994" r="-2421" b="-9581"/>
                </a:stretch>
              </a:blipFill>
              <a:ln>
                <a:noFill/>
              </a:ln>
              <a:extLst/>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5" name="CaixaDeTexto 4"/>
              <p:cNvSpPr txBox="1"/>
              <p:nvPr/>
            </p:nvSpPr>
            <p:spPr bwMode="auto">
              <a:xfrm>
                <a:off x="7236296" y="1412776"/>
                <a:ext cx="1908720" cy="1323439"/>
              </a:xfrm>
              <a:prstGeom prst="rect">
                <a:avLst/>
              </a:prstGeom>
              <a:solidFill>
                <a:schemeClr val="accent1"/>
              </a:solidFill>
              <a:ln>
                <a:noFill/>
              </a:ln>
              <a:extLst/>
            </p:spPr>
            <p:txBody>
              <a:bodyPr wrap="square" rtlCol="0">
                <a:spAutoFit/>
              </a:bodyPr>
              <a:lstStyle/>
              <a:p>
                <a:r>
                  <a:rPr lang="pt-BR" sz="2000" dirty="0" smtClean="0"/>
                  <a:t>Modelo considerando o efeito de corpo</a:t>
                </a:r>
                <a:r>
                  <a:rPr lang="pt-BR" sz="2000" dirty="0" smtClean="0"/>
                  <a:t> (</a:t>
                </a:r>
                <a14:m>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𝑔</m:t>
                        </m:r>
                      </m:e>
                      <m:sub>
                        <m:r>
                          <a:rPr lang="pt-BR" sz="2000" b="0" i="1" smtClean="0">
                            <a:latin typeface="Cambria Math" panose="02040503050406030204" pitchFamily="18" charset="0"/>
                          </a:rPr>
                          <m:t>𝑚</m:t>
                        </m:r>
                      </m:sub>
                    </m:sSub>
                    <m:r>
                      <a:rPr lang="pt-BR" sz="2000" b="0" i="1" smtClean="0">
                        <a:latin typeface="Cambria Math" panose="02040503050406030204" pitchFamily="18" charset="0"/>
                      </a:rPr>
                      <m:t>+</m:t>
                    </m:r>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𝑔</m:t>
                        </m:r>
                      </m:e>
                      <m:sub>
                        <m:r>
                          <a:rPr lang="pt-BR" sz="2000" b="0" i="1" smtClean="0">
                            <a:latin typeface="Cambria Math" panose="02040503050406030204" pitchFamily="18" charset="0"/>
                          </a:rPr>
                          <m:t>𝑚𝑏</m:t>
                        </m:r>
                      </m:sub>
                    </m:sSub>
                  </m:oMath>
                </a14:m>
                <a:r>
                  <a:rPr lang="pt-BR" sz="2000" dirty="0" smtClean="0"/>
                  <a:t>)</a:t>
                </a:r>
                <a:endParaRPr lang="pt-BR" sz="2000" dirty="0"/>
              </a:p>
            </p:txBody>
          </p:sp>
        </mc:Choice>
        <mc:Fallback>
          <p:sp>
            <p:nvSpPr>
              <p:cNvPr id="5" name="CaixaDeTexto 4"/>
              <p:cNvSpPr txBox="1">
                <a:spLocks noRot="1" noChangeAspect="1" noMove="1" noResize="1" noEditPoints="1" noAdjustHandles="1" noChangeArrowheads="1" noChangeShapeType="1" noTextEdit="1"/>
              </p:cNvSpPr>
              <p:nvPr/>
            </p:nvSpPr>
            <p:spPr bwMode="auto">
              <a:xfrm>
                <a:off x="7236296" y="1412776"/>
                <a:ext cx="1908720" cy="1323439"/>
              </a:xfrm>
              <a:prstGeom prst="rect">
                <a:avLst/>
              </a:prstGeom>
              <a:blipFill rotWithShape="0">
                <a:blip r:embed="rId4"/>
                <a:stretch>
                  <a:fillRect l="-3195" t="-2765" b="-7373"/>
                </a:stretch>
              </a:blipFill>
              <a:ln>
                <a:noFill/>
              </a:ln>
              <a:extLst/>
            </p:spPr>
            <p:txBody>
              <a:bodyPr/>
              <a:lstStyle/>
              <a:p>
                <a:r>
                  <a:rPr lang="pt-BR">
                    <a:noFill/>
                  </a:rPr>
                  <a:t> </a:t>
                </a:r>
              </a:p>
            </p:txBody>
          </p:sp>
        </mc:Fallback>
      </mc:AlternateContent>
      <p:grpSp>
        <p:nvGrpSpPr>
          <p:cNvPr id="7" name="Grupo 6"/>
          <p:cNvGrpSpPr/>
          <p:nvPr/>
        </p:nvGrpSpPr>
        <p:grpSpPr>
          <a:xfrm>
            <a:off x="2771800" y="3284984"/>
            <a:ext cx="3024336" cy="2304256"/>
            <a:chOff x="2771800" y="3284984"/>
            <a:chExt cx="3024336" cy="2304256"/>
          </a:xfrm>
        </p:grpSpPr>
        <p:sp>
          <p:nvSpPr>
            <p:cNvPr id="4" name="Retângulo de cantos arredondados 3"/>
            <p:cNvSpPr/>
            <p:nvPr/>
          </p:nvSpPr>
          <p:spPr>
            <a:xfrm>
              <a:off x="2771800" y="3284984"/>
              <a:ext cx="2592288" cy="2304256"/>
            </a:xfrm>
            <a:prstGeom prst="roundRect">
              <a:avLst/>
            </a:prstGeom>
            <a:noFill/>
            <a:ln w="63500">
              <a:solidFill>
                <a:srgbClr val="F58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p:cNvSpPr txBox="1"/>
            <p:nvPr/>
          </p:nvSpPr>
          <p:spPr bwMode="auto">
            <a:xfrm>
              <a:off x="3995936" y="5183748"/>
              <a:ext cx="1800200" cy="400110"/>
            </a:xfrm>
            <a:prstGeom prst="rect">
              <a:avLst/>
            </a:prstGeom>
            <a:noFill/>
            <a:ln w="63500">
              <a:solidFill>
                <a:srgbClr val="F5821E"/>
              </a:solidFill>
              <a:miter lim="800000"/>
              <a:headEnd/>
              <a:tailEnd/>
            </a:ln>
            <a:extLst/>
          </p:spPr>
          <p:txBody>
            <a:bodyPr wrap="square" rtlCol="0">
              <a:spAutoFit/>
            </a:bodyPr>
            <a:lstStyle/>
            <a:p>
              <a:r>
                <a:rPr lang="pt-BR" sz="2000" dirty="0" smtClean="0"/>
                <a:t>Pequenos sinais</a:t>
              </a:r>
              <a:endParaRPr lang="pt-BR" sz="2000" dirty="0" smtClean="0"/>
            </a:p>
          </p:txBody>
        </p:sp>
      </p:grpSp>
      <p:grpSp>
        <p:nvGrpSpPr>
          <p:cNvPr id="10" name="Grupo 9"/>
          <p:cNvGrpSpPr/>
          <p:nvPr/>
        </p:nvGrpSpPr>
        <p:grpSpPr>
          <a:xfrm>
            <a:off x="5436096" y="3282662"/>
            <a:ext cx="2304256" cy="2378586"/>
            <a:chOff x="5436096" y="3282662"/>
            <a:chExt cx="2304256" cy="2378586"/>
          </a:xfrm>
        </p:grpSpPr>
        <p:sp>
          <p:nvSpPr>
            <p:cNvPr id="8" name="Retângulo de cantos arredondados 7"/>
            <p:cNvSpPr/>
            <p:nvPr/>
          </p:nvSpPr>
          <p:spPr>
            <a:xfrm>
              <a:off x="5436096" y="3282662"/>
              <a:ext cx="2304256" cy="2378586"/>
            </a:xfrm>
            <a:prstGeom prst="roundRect">
              <a:avLst/>
            </a:prstGeom>
            <a:no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p:cNvSpPr txBox="1"/>
            <p:nvPr/>
          </p:nvSpPr>
          <p:spPr bwMode="auto">
            <a:xfrm>
              <a:off x="6804248" y="4953362"/>
              <a:ext cx="936104" cy="707886"/>
            </a:xfrm>
            <a:prstGeom prst="rect">
              <a:avLst/>
            </a:prstGeom>
            <a:noFill/>
            <a:ln w="63500">
              <a:solidFill>
                <a:schemeClr val="accent6"/>
              </a:solidFill>
            </a:ln>
            <a:extLst/>
          </p:spPr>
          <p:txBody>
            <a:bodyPr wrap="square" rtlCol="0">
              <a:spAutoFit/>
            </a:bodyPr>
            <a:lstStyle/>
            <a:p>
              <a:r>
                <a:rPr lang="pt-BR" sz="2000" dirty="0" smtClean="0"/>
                <a:t>Carga aberta</a:t>
              </a:r>
              <a:endParaRPr lang="pt-BR" sz="2000" dirty="0" smtClean="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bwMode="auto">
          <a:xfrm>
            <a:off x="1763688" y="332656"/>
            <a:ext cx="4176464" cy="461665"/>
          </a:xfrm>
          <a:prstGeom prst="rect">
            <a:avLst/>
          </a:prstGeom>
          <a:noFill/>
          <a:ln>
            <a:noFill/>
          </a:ln>
          <a:extLst/>
        </p:spPr>
        <p:txBody>
          <a:bodyPr wrap="square" rtlCol="0">
            <a:spAutoFit/>
          </a:bodyPr>
          <a:lstStyle/>
          <a:p>
            <a:r>
              <a:rPr lang="pt-BR" b="1" dirty="0" smtClean="0">
                <a:solidFill>
                  <a:schemeClr val="bg1"/>
                </a:solidFill>
              </a:rPr>
              <a:t>Amplificador Porta Comum</a:t>
            </a:r>
          </a:p>
        </p:txBody>
      </p:sp>
      <mc:AlternateContent xmlns:mc="http://schemas.openxmlformats.org/markup-compatibility/2006">
        <mc:Choice xmlns:a14="http://schemas.microsoft.com/office/drawing/2010/main" Requires="a14">
          <p:sp>
            <p:nvSpPr>
              <p:cNvPr id="4" name="CaixaDeTexto 3"/>
              <p:cNvSpPr txBox="1"/>
              <p:nvPr/>
            </p:nvSpPr>
            <p:spPr bwMode="auto">
              <a:xfrm>
                <a:off x="1763688" y="1052736"/>
                <a:ext cx="7200800" cy="5292090"/>
              </a:xfrm>
              <a:prstGeom prst="rect">
                <a:avLst/>
              </a:prstGeom>
              <a:noFill/>
              <a:ln>
                <a:noFill/>
              </a:ln>
              <a:extLst/>
            </p:spPr>
            <p:txBody>
              <a:bodyPr wrap="square" rtlCol="0">
                <a:spAutoFit/>
              </a:bodyPr>
              <a:lstStyle/>
              <a:p>
                <a:r>
                  <a:rPr lang="pt-BR" sz="2000" dirty="0" smtClean="0">
                    <a:solidFill>
                      <a:schemeClr val="bg1"/>
                    </a:solidFill>
                  </a:rPr>
                  <a:t>Resistência de entrada </a:t>
                </a: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𝑖𝑛</m:t>
                        </m:r>
                      </m:sub>
                    </m:sSub>
                  </m:oMath>
                </a14:m>
                <a:r>
                  <a:rPr lang="pt-BR" sz="2000" dirty="0" smtClean="0">
                    <a:solidFill>
                      <a:schemeClr val="bg1"/>
                    </a:solidFill>
                  </a:rPr>
                  <a:t>: </a:t>
                </a: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𝑖</m:t>
                        </m:r>
                      </m:e>
                      <m:sub>
                        <m:r>
                          <a:rPr lang="pt-BR" sz="2000" b="0" i="1" smtClean="0">
                            <a:solidFill>
                              <a:schemeClr val="bg1"/>
                            </a:solidFill>
                            <a:latin typeface="Cambria Math" panose="02040503050406030204" pitchFamily="18" charset="0"/>
                          </a:rPr>
                          <m:t>𝑖</m:t>
                        </m:r>
                      </m:sub>
                    </m:sSub>
                    <m:r>
                      <a:rPr lang="pt-BR" sz="2000" b="0" i="1" smtClean="0">
                        <a:solidFill>
                          <a:schemeClr val="bg1"/>
                        </a:solidFill>
                        <a:latin typeface="Cambria Math" panose="02040503050406030204" pitchFamily="18" charset="0"/>
                      </a:rPr>
                      <m:t>=</m:t>
                    </m:r>
                    <m:d>
                      <m:dPr>
                        <m:ctrlPr>
                          <a:rPr lang="pt-BR" sz="2000" b="0" i="1" smtClean="0">
                            <a:solidFill>
                              <a:schemeClr val="bg1"/>
                            </a:solidFill>
                            <a:latin typeface="Cambria Math" panose="02040503050406030204" pitchFamily="18" charset="0"/>
                          </a:rPr>
                        </m:ctrlPr>
                      </m:dPr>
                      <m:e>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𝑔</m:t>
                            </m:r>
                          </m:e>
                          <m:sub>
                            <m:r>
                              <a:rPr lang="pt-BR" sz="2000" b="0" i="1" smtClean="0">
                                <a:solidFill>
                                  <a:schemeClr val="bg1"/>
                                </a:solidFill>
                                <a:latin typeface="Cambria Math" panose="02040503050406030204" pitchFamily="18" charset="0"/>
                              </a:rPr>
                              <m:t>𝑚</m:t>
                            </m:r>
                          </m:sub>
                        </m:sSub>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𝑔</m:t>
                            </m:r>
                          </m:e>
                          <m:sub>
                            <m:r>
                              <a:rPr lang="pt-BR" sz="2000" b="0" i="1" smtClean="0">
                                <a:solidFill>
                                  <a:schemeClr val="bg1"/>
                                </a:solidFill>
                                <a:latin typeface="Cambria Math" panose="02040503050406030204" pitchFamily="18" charset="0"/>
                              </a:rPr>
                              <m:t>𝑚𝑏</m:t>
                            </m:r>
                          </m:sub>
                        </m:sSub>
                      </m:e>
                    </m:d>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𝑣</m:t>
                        </m:r>
                      </m:e>
                      <m:sub>
                        <m:r>
                          <a:rPr lang="pt-BR" sz="2000" b="0" i="1" smtClean="0">
                            <a:solidFill>
                              <a:schemeClr val="bg1"/>
                            </a:solidFill>
                            <a:latin typeface="Cambria Math" panose="02040503050406030204" pitchFamily="18" charset="0"/>
                          </a:rPr>
                          <m:t>𝑖</m:t>
                        </m:r>
                      </m:sub>
                    </m:sSub>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𝑖</m:t>
                        </m:r>
                      </m:e>
                      <m:sub>
                        <m:r>
                          <a:rPr lang="pt-BR" sz="2000" b="0" i="1" smtClean="0">
                            <a:solidFill>
                              <a:schemeClr val="bg1"/>
                            </a:solidFill>
                            <a:latin typeface="Cambria Math" panose="02040503050406030204" pitchFamily="18" charset="0"/>
                          </a:rPr>
                          <m:t>𝑟𝑜</m:t>
                        </m:r>
                      </m:sub>
                    </m:sSub>
                    <m:r>
                      <a:rPr lang="pt-BR" sz="2000" b="0" i="1" smtClean="0">
                        <a:solidFill>
                          <a:schemeClr val="bg1"/>
                        </a:solidFill>
                        <a:latin typeface="Cambria Math" panose="02040503050406030204" pitchFamily="18" charset="0"/>
                      </a:rPr>
                      <m:t>=</m:t>
                    </m:r>
                    <m:d>
                      <m:dPr>
                        <m:ctrlPr>
                          <a:rPr lang="pt-BR" sz="2000" i="1">
                            <a:solidFill>
                              <a:schemeClr val="bg1"/>
                            </a:solidFill>
                            <a:latin typeface="Cambria Math" panose="02040503050406030204" pitchFamily="18" charset="0"/>
                          </a:rPr>
                        </m:ctrlPr>
                      </m:dPr>
                      <m:e>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𝑔</m:t>
                            </m:r>
                          </m:e>
                          <m:sub>
                            <m:r>
                              <a:rPr lang="pt-BR" sz="2000" i="1">
                                <a:solidFill>
                                  <a:schemeClr val="bg1"/>
                                </a:solidFill>
                                <a:latin typeface="Cambria Math" panose="02040503050406030204" pitchFamily="18" charset="0"/>
                              </a:rPr>
                              <m:t>𝑚</m:t>
                            </m:r>
                          </m:sub>
                        </m:sSub>
                        <m:r>
                          <a:rPr lang="pt-BR" sz="2000" i="1">
                            <a:solidFill>
                              <a:schemeClr val="bg1"/>
                            </a:solidFill>
                            <a:latin typeface="Cambria Math" panose="02040503050406030204" pitchFamily="18" charset="0"/>
                          </a:rPr>
                          <m:t>+</m:t>
                        </m:r>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𝑔</m:t>
                            </m:r>
                          </m:e>
                          <m:sub>
                            <m:r>
                              <a:rPr lang="pt-BR" sz="2000" i="1">
                                <a:solidFill>
                                  <a:schemeClr val="bg1"/>
                                </a:solidFill>
                                <a:latin typeface="Cambria Math" panose="02040503050406030204" pitchFamily="18" charset="0"/>
                              </a:rPr>
                              <m:t>𝑚𝑏</m:t>
                            </m:r>
                          </m:sub>
                        </m:sSub>
                      </m:e>
                    </m:d>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𝑣</m:t>
                        </m:r>
                      </m:e>
                      <m:sub>
                        <m:r>
                          <a:rPr lang="pt-BR" sz="2000" i="1">
                            <a:solidFill>
                              <a:schemeClr val="bg1"/>
                            </a:solidFill>
                            <a:latin typeface="Cambria Math" panose="02040503050406030204" pitchFamily="18" charset="0"/>
                          </a:rPr>
                          <m:t>𝑖</m:t>
                        </m:r>
                      </m:sub>
                    </m:sSub>
                    <m:r>
                      <a:rPr lang="pt-BR" sz="2000" b="0" i="1" smtClean="0">
                        <a:solidFill>
                          <a:schemeClr val="bg1"/>
                        </a:solidFill>
                        <a:latin typeface="Cambria Math" panose="02040503050406030204" pitchFamily="18" charset="0"/>
                      </a:rPr>
                      <m:t>+</m:t>
                    </m:r>
                    <m:f>
                      <m:fPr>
                        <m:ctrlPr>
                          <a:rPr lang="pt-BR" sz="2000" b="0" i="1" smtClean="0">
                            <a:solidFill>
                              <a:schemeClr val="bg1"/>
                            </a:solidFill>
                            <a:latin typeface="Cambria Math" panose="02040503050406030204" pitchFamily="18" charset="0"/>
                          </a:rPr>
                        </m:ctrlPr>
                      </m:fPr>
                      <m:num>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𝑣</m:t>
                            </m:r>
                          </m:e>
                          <m:sub>
                            <m:r>
                              <a:rPr lang="pt-BR" sz="2000" b="0" i="1" smtClean="0">
                                <a:solidFill>
                                  <a:schemeClr val="bg1"/>
                                </a:solidFill>
                                <a:latin typeface="Cambria Math" panose="02040503050406030204" pitchFamily="18" charset="0"/>
                              </a:rPr>
                              <m:t>𝑖</m:t>
                            </m:r>
                          </m:sub>
                        </m:sSub>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𝑖</m:t>
                            </m:r>
                          </m:e>
                          <m:sub>
                            <m:r>
                              <a:rPr lang="pt-BR" sz="2000" b="0" i="1" smtClean="0">
                                <a:solidFill>
                                  <a:schemeClr val="bg1"/>
                                </a:solidFill>
                                <a:latin typeface="Cambria Math" panose="02040503050406030204" pitchFamily="18" charset="0"/>
                              </a:rPr>
                              <m:t>𝑖</m:t>
                            </m:r>
                          </m:sub>
                        </m:sSub>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𝐿</m:t>
                            </m:r>
                          </m:sub>
                        </m:sSub>
                      </m:num>
                      <m:den>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𝑟</m:t>
                            </m:r>
                          </m:e>
                          <m:sub>
                            <m:r>
                              <a:rPr lang="pt-BR" sz="2000" b="0" i="1" smtClean="0">
                                <a:solidFill>
                                  <a:schemeClr val="bg1"/>
                                </a:solidFill>
                                <a:latin typeface="Cambria Math" panose="02040503050406030204" pitchFamily="18" charset="0"/>
                              </a:rPr>
                              <m:t>𝑜</m:t>
                            </m:r>
                          </m:sub>
                        </m:sSub>
                      </m:den>
                    </m:f>
                  </m:oMath>
                </a14:m>
                <a:r>
                  <a:rPr lang="pt-BR" sz="2000" dirty="0" smtClean="0">
                    <a:solidFill>
                      <a:schemeClr val="bg1"/>
                    </a:solidFill>
                  </a:rPr>
                  <a:t>, donde </a:t>
                </a: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𝑖</m:t>
                        </m:r>
                      </m:e>
                      <m:sub>
                        <m:r>
                          <a:rPr lang="pt-BR" sz="2000" b="0" i="1" smtClean="0">
                            <a:solidFill>
                              <a:schemeClr val="bg1"/>
                            </a:solidFill>
                            <a:latin typeface="Cambria Math" panose="02040503050406030204" pitchFamily="18" charset="0"/>
                          </a:rPr>
                          <m:t>𝑖</m:t>
                        </m:r>
                      </m:sub>
                    </m:sSub>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𝑣</m:t>
                        </m:r>
                      </m:e>
                      <m:sub>
                        <m:r>
                          <a:rPr lang="pt-BR" sz="2000" b="0" i="1" smtClean="0">
                            <a:solidFill>
                              <a:schemeClr val="bg1"/>
                            </a:solidFill>
                            <a:latin typeface="Cambria Math" panose="02040503050406030204" pitchFamily="18" charset="0"/>
                          </a:rPr>
                          <m:t>𝑖</m:t>
                        </m:r>
                      </m:sub>
                    </m:sSub>
                    <m:d>
                      <m:dPr>
                        <m:ctrlPr>
                          <a:rPr lang="pt-BR" sz="2000" b="0" i="1" smtClean="0">
                            <a:solidFill>
                              <a:schemeClr val="bg1"/>
                            </a:solidFill>
                            <a:latin typeface="Cambria Math" panose="02040503050406030204" pitchFamily="18" charset="0"/>
                          </a:rPr>
                        </m:ctrlPr>
                      </m:dPr>
                      <m:e>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𝑔</m:t>
                            </m:r>
                          </m:e>
                          <m:sub>
                            <m:r>
                              <a:rPr lang="pt-BR" sz="2000" b="0" i="1" smtClean="0">
                                <a:solidFill>
                                  <a:schemeClr val="bg1"/>
                                </a:solidFill>
                                <a:latin typeface="Cambria Math" panose="02040503050406030204" pitchFamily="18" charset="0"/>
                              </a:rPr>
                              <m:t>𝑚</m:t>
                            </m:r>
                          </m:sub>
                        </m:sSub>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𝑔</m:t>
                            </m:r>
                          </m:e>
                          <m:sub>
                            <m:r>
                              <a:rPr lang="pt-BR" sz="2000" b="0" i="1" smtClean="0">
                                <a:solidFill>
                                  <a:schemeClr val="bg1"/>
                                </a:solidFill>
                                <a:latin typeface="Cambria Math" panose="02040503050406030204" pitchFamily="18" charset="0"/>
                              </a:rPr>
                              <m:t>𝑚𝑏</m:t>
                            </m:r>
                          </m:sub>
                        </m:sSub>
                        <m:r>
                          <a:rPr lang="pt-BR" sz="2000" b="0" i="1" smtClean="0">
                            <a:solidFill>
                              <a:schemeClr val="bg1"/>
                            </a:solidFill>
                            <a:latin typeface="Cambria Math" panose="02040503050406030204" pitchFamily="18" charset="0"/>
                          </a:rPr>
                          <m:t>+</m:t>
                        </m:r>
                        <m:f>
                          <m:fPr>
                            <m:ctrlPr>
                              <a:rPr lang="pt-BR" sz="2000" b="0" i="1" smtClean="0">
                                <a:solidFill>
                                  <a:schemeClr val="bg1"/>
                                </a:solidFill>
                                <a:latin typeface="Cambria Math" panose="02040503050406030204" pitchFamily="18" charset="0"/>
                              </a:rPr>
                            </m:ctrlPr>
                          </m:fPr>
                          <m:num>
                            <m:r>
                              <a:rPr lang="pt-BR" sz="2000" b="0" i="1" smtClean="0">
                                <a:solidFill>
                                  <a:schemeClr val="bg1"/>
                                </a:solidFill>
                                <a:latin typeface="Cambria Math" panose="02040503050406030204" pitchFamily="18" charset="0"/>
                              </a:rPr>
                              <m:t>1</m:t>
                            </m:r>
                          </m:num>
                          <m:den>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𝑟</m:t>
                                </m:r>
                              </m:e>
                              <m:sub>
                                <m:r>
                                  <a:rPr lang="pt-BR" sz="2000" b="0" i="1" smtClean="0">
                                    <a:solidFill>
                                      <a:schemeClr val="bg1"/>
                                    </a:solidFill>
                                    <a:latin typeface="Cambria Math" panose="02040503050406030204" pitchFamily="18" charset="0"/>
                                  </a:rPr>
                                  <m:t>𝑜</m:t>
                                </m:r>
                              </m:sub>
                            </m:sSub>
                          </m:den>
                        </m:f>
                      </m:e>
                    </m:d>
                    <m:r>
                      <a:rPr lang="pt-BR" sz="2000" b="0" i="1" smtClean="0">
                        <a:solidFill>
                          <a:schemeClr val="bg1"/>
                        </a:solidFill>
                        <a:latin typeface="Cambria Math" panose="02040503050406030204" pitchFamily="18" charset="0"/>
                      </a:rPr>
                      <m:t>/</m:t>
                    </m:r>
                    <m:d>
                      <m:dPr>
                        <m:ctrlPr>
                          <a:rPr lang="pt-BR" sz="2000" b="0" i="1" smtClean="0">
                            <a:solidFill>
                              <a:schemeClr val="bg1"/>
                            </a:solidFill>
                            <a:latin typeface="Cambria Math" panose="02040503050406030204" pitchFamily="18" charset="0"/>
                          </a:rPr>
                        </m:ctrlPr>
                      </m:dPr>
                      <m:e>
                        <m:r>
                          <a:rPr lang="pt-BR" sz="2000" b="0" i="1" smtClean="0">
                            <a:solidFill>
                              <a:schemeClr val="bg1"/>
                            </a:solidFill>
                            <a:latin typeface="Cambria Math" panose="02040503050406030204" pitchFamily="18" charset="0"/>
                          </a:rPr>
                          <m:t>1+</m:t>
                        </m:r>
                        <m:f>
                          <m:fPr>
                            <m:ctrlPr>
                              <a:rPr lang="pt-BR" sz="2000" b="0" i="1" smtClean="0">
                                <a:solidFill>
                                  <a:schemeClr val="bg1"/>
                                </a:solidFill>
                                <a:latin typeface="Cambria Math" panose="02040503050406030204" pitchFamily="18" charset="0"/>
                              </a:rPr>
                            </m:ctrlPr>
                          </m:fPr>
                          <m:num>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𝐿</m:t>
                                </m:r>
                              </m:sub>
                            </m:sSub>
                          </m:num>
                          <m:den>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𝑟</m:t>
                                </m:r>
                              </m:e>
                              <m:sub>
                                <m:r>
                                  <a:rPr lang="pt-BR" sz="2000" b="0" i="1" smtClean="0">
                                    <a:solidFill>
                                      <a:schemeClr val="bg1"/>
                                    </a:solidFill>
                                    <a:latin typeface="Cambria Math" panose="02040503050406030204" pitchFamily="18" charset="0"/>
                                  </a:rPr>
                                  <m:t>𝑜</m:t>
                                </m:r>
                              </m:sub>
                            </m:sSub>
                          </m:den>
                        </m:f>
                      </m:e>
                    </m:d>
                  </m:oMath>
                </a14:m>
                <a:r>
                  <a:rPr lang="pt-BR" sz="2000" dirty="0" smtClean="0">
                    <a:solidFill>
                      <a:schemeClr val="bg1"/>
                    </a:solidFill>
                  </a:rPr>
                  <a:t>, e </a:t>
                </a: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𝑖𝑛</m:t>
                        </m:r>
                      </m:sub>
                    </m:sSub>
                    <m:r>
                      <a:rPr lang="pt-BR" sz="2000" i="1">
                        <a:solidFill>
                          <a:schemeClr val="bg1"/>
                        </a:solidFill>
                        <a:latin typeface="Cambria Math" panose="02040503050406030204" pitchFamily="18" charset="0"/>
                        <a:ea typeface="Cambria Math" panose="02040503050406030204" pitchFamily="18" charset="0"/>
                      </a:rPr>
                      <m:t>≡</m:t>
                    </m:r>
                    <m:f>
                      <m:fPr>
                        <m:ctrlPr>
                          <a:rPr lang="pt-BR" sz="2000" i="1" smtClean="0">
                            <a:solidFill>
                              <a:schemeClr val="bg1"/>
                            </a:solidFill>
                            <a:latin typeface="Cambria Math" panose="02040503050406030204" pitchFamily="18" charset="0"/>
                            <a:ea typeface="Cambria Math" panose="02040503050406030204" pitchFamily="18" charset="0"/>
                          </a:rPr>
                        </m:ctrlPr>
                      </m:fPr>
                      <m:num>
                        <m:sSub>
                          <m:sSubPr>
                            <m:ctrlPr>
                              <a:rPr lang="pt-BR" sz="2000" i="1" smtClean="0">
                                <a:solidFill>
                                  <a:schemeClr val="bg1"/>
                                </a:solidFill>
                                <a:latin typeface="Cambria Math" panose="02040503050406030204" pitchFamily="18" charset="0"/>
                                <a:ea typeface="Cambria Math" panose="02040503050406030204" pitchFamily="18" charset="0"/>
                              </a:rPr>
                            </m:ctrlPr>
                          </m:sSubPr>
                          <m:e>
                            <m:r>
                              <a:rPr lang="pt-BR" sz="2000" b="0" i="1" smtClean="0">
                                <a:solidFill>
                                  <a:schemeClr val="bg1"/>
                                </a:solidFill>
                                <a:latin typeface="Cambria Math" panose="02040503050406030204" pitchFamily="18" charset="0"/>
                                <a:ea typeface="Cambria Math" panose="02040503050406030204" pitchFamily="18" charset="0"/>
                              </a:rPr>
                              <m:t>𝑣</m:t>
                            </m:r>
                          </m:e>
                          <m:sub>
                            <m:r>
                              <a:rPr lang="pt-BR" sz="2000" b="0" i="1" smtClean="0">
                                <a:solidFill>
                                  <a:schemeClr val="bg1"/>
                                </a:solidFill>
                                <a:latin typeface="Cambria Math" panose="02040503050406030204" pitchFamily="18" charset="0"/>
                                <a:ea typeface="Cambria Math" panose="02040503050406030204" pitchFamily="18" charset="0"/>
                              </a:rPr>
                              <m:t>𝑖</m:t>
                            </m:r>
                          </m:sub>
                        </m:sSub>
                      </m:num>
                      <m:den>
                        <m:sSub>
                          <m:sSubPr>
                            <m:ctrlPr>
                              <a:rPr lang="pt-BR" sz="2000" i="1" smtClean="0">
                                <a:solidFill>
                                  <a:schemeClr val="bg1"/>
                                </a:solidFill>
                                <a:latin typeface="Cambria Math" panose="02040503050406030204" pitchFamily="18" charset="0"/>
                                <a:ea typeface="Cambria Math" panose="02040503050406030204" pitchFamily="18" charset="0"/>
                              </a:rPr>
                            </m:ctrlPr>
                          </m:sSubPr>
                          <m:e>
                            <m:r>
                              <a:rPr lang="pt-BR" sz="2000" b="0" i="1" smtClean="0">
                                <a:solidFill>
                                  <a:schemeClr val="bg1"/>
                                </a:solidFill>
                                <a:latin typeface="Cambria Math" panose="02040503050406030204" pitchFamily="18" charset="0"/>
                                <a:ea typeface="Cambria Math" panose="02040503050406030204" pitchFamily="18" charset="0"/>
                              </a:rPr>
                              <m:t>𝑖</m:t>
                            </m:r>
                          </m:e>
                          <m:sub>
                            <m:r>
                              <a:rPr lang="pt-BR" sz="2000" b="0" i="1" smtClean="0">
                                <a:solidFill>
                                  <a:schemeClr val="bg1"/>
                                </a:solidFill>
                                <a:latin typeface="Cambria Math" panose="02040503050406030204" pitchFamily="18" charset="0"/>
                                <a:ea typeface="Cambria Math" panose="02040503050406030204" pitchFamily="18" charset="0"/>
                              </a:rPr>
                              <m:t>𝑖</m:t>
                            </m:r>
                          </m:sub>
                        </m:sSub>
                      </m:den>
                    </m:f>
                    <m:r>
                      <a:rPr lang="pt-BR" sz="2000" b="0" i="1" smtClean="0">
                        <a:solidFill>
                          <a:schemeClr val="bg1"/>
                        </a:solidFill>
                        <a:latin typeface="Cambria Math" panose="02040503050406030204" pitchFamily="18" charset="0"/>
                        <a:ea typeface="Cambria Math" panose="02040503050406030204" pitchFamily="18" charset="0"/>
                      </a:rPr>
                      <m:t>=</m:t>
                    </m:r>
                    <m:f>
                      <m:fPr>
                        <m:ctrlPr>
                          <a:rPr lang="pt-BR" sz="2000" b="0" i="1" smtClean="0">
                            <a:solidFill>
                              <a:schemeClr val="bg1"/>
                            </a:solidFill>
                            <a:latin typeface="Cambria Math" panose="02040503050406030204" pitchFamily="18" charset="0"/>
                            <a:ea typeface="Cambria Math" panose="02040503050406030204" pitchFamily="18" charset="0"/>
                          </a:rPr>
                        </m:ctrlPr>
                      </m:fPr>
                      <m:num>
                        <m:sSub>
                          <m:sSubPr>
                            <m:ctrlPr>
                              <a:rPr lang="pt-BR" sz="2000" b="0" i="1" smtClean="0">
                                <a:solidFill>
                                  <a:schemeClr val="bg1"/>
                                </a:solidFill>
                                <a:latin typeface="Cambria Math" panose="02040503050406030204" pitchFamily="18" charset="0"/>
                                <a:ea typeface="Cambria Math" panose="02040503050406030204" pitchFamily="18" charset="0"/>
                              </a:rPr>
                            </m:ctrlPr>
                          </m:sSubPr>
                          <m:e>
                            <m:r>
                              <a:rPr lang="pt-BR" sz="2000" b="0" i="1" smtClean="0">
                                <a:solidFill>
                                  <a:schemeClr val="bg1"/>
                                </a:solidFill>
                                <a:latin typeface="Cambria Math" panose="02040503050406030204" pitchFamily="18" charset="0"/>
                                <a:ea typeface="Cambria Math" panose="02040503050406030204" pitchFamily="18" charset="0"/>
                              </a:rPr>
                              <m:t>𝑟</m:t>
                            </m:r>
                          </m:e>
                          <m:sub>
                            <m:r>
                              <a:rPr lang="pt-BR" sz="2000" b="0" i="1" smtClean="0">
                                <a:solidFill>
                                  <a:schemeClr val="bg1"/>
                                </a:solidFill>
                                <a:latin typeface="Cambria Math" panose="02040503050406030204" pitchFamily="18" charset="0"/>
                                <a:ea typeface="Cambria Math" panose="02040503050406030204" pitchFamily="18" charset="0"/>
                              </a:rPr>
                              <m:t>𝑜</m:t>
                            </m:r>
                          </m:sub>
                        </m:sSub>
                        <m:r>
                          <a:rPr lang="pt-BR" sz="2000" b="0" i="1" smtClean="0">
                            <a:solidFill>
                              <a:schemeClr val="bg1"/>
                            </a:solidFill>
                            <a:latin typeface="Cambria Math" panose="02040503050406030204" pitchFamily="18" charset="0"/>
                            <a:ea typeface="Cambria Math" panose="02040503050406030204" pitchFamily="18" charset="0"/>
                          </a:rPr>
                          <m:t>+</m:t>
                        </m:r>
                        <m:sSub>
                          <m:sSubPr>
                            <m:ctrlPr>
                              <a:rPr lang="pt-BR" sz="2000" b="0" i="1" smtClean="0">
                                <a:solidFill>
                                  <a:schemeClr val="bg1"/>
                                </a:solidFill>
                                <a:latin typeface="Cambria Math" panose="02040503050406030204" pitchFamily="18" charset="0"/>
                                <a:ea typeface="Cambria Math" panose="02040503050406030204" pitchFamily="18" charset="0"/>
                              </a:rPr>
                            </m:ctrlPr>
                          </m:sSubPr>
                          <m:e>
                            <m:r>
                              <a:rPr lang="pt-BR" sz="2000" b="0" i="1" smtClean="0">
                                <a:solidFill>
                                  <a:schemeClr val="bg1"/>
                                </a:solidFill>
                                <a:latin typeface="Cambria Math" panose="02040503050406030204" pitchFamily="18" charset="0"/>
                                <a:ea typeface="Cambria Math" panose="02040503050406030204" pitchFamily="18" charset="0"/>
                              </a:rPr>
                              <m:t>𝑅</m:t>
                            </m:r>
                          </m:e>
                          <m:sub>
                            <m:r>
                              <a:rPr lang="pt-BR" sz="2000" b="0" i="1" smtClean="0">
                                <a:solidFill>
                                  <a:schemeClr val="bg1"/>
                                </a:solidFill>
                                <a:latin typeface="Cambria Math" panose="02040503050406030204" pitchFamily="18" charset="0"/>
                                <a:ea typeface="Cambria Math" panose="02040503050406030204" pitchFamily="18" charset="0"/>
                              </a:rPr>
                              <m:t>𝐿</m:t>
                            </m:r>
                          </m:sub>
                        </m:sSub>
                      </m:num>
                      <m:den>
                        <m:r>
                          <a:rPr lang="pt-BR" sz="2000" b="0" i="1" smtClean="0">
                            <a:solidFill>
                              <a:schemeClr val="bg1"/>
                            </a:solidFill>
                            <a:latin typeface="Cambria Math" panose="02040503050406030204" pitchFamily="18" charset="0"/>
                            <a:ea typeface="Cambria Math" panose="02040503050406030204" pitchFamily="18" charset="0"/>
                          </a:rPr>
                          <m:t>1+</m:t>
                        </m:r>
                        <m:d>
                          <m:dPr>
                            <m:ctrlPr>
                              <a:rPr lang="pt-BR" sz="2000" b="0" i="1" smtClean="0">
                                <a:solidFill>
                                  <a:schemeClr val="bg1"/>
                                </a:solidFill>
                                <a:latin typeface="Cambria Math" panose="02040503050406030204" pitchFamily="18" charset="0"/>
                                <a:ea typeface="Cambria Math" panose="02040503050406030204" pitchFamily="18" charset="0"/>
                              </a:rPr>
                            </m:ctrlPr>
                          </m:dPr>
                          <m:e>
                            <m:sSub>
                              <m:sSubPr>
                                <m:ctrlPr>
                                  <a:rPr lang="pt-BR" sz="2000" b="0" i="1" smtClean="0">
                                    <a:solidFill>
                                      <a:schemeClr val="bg1"/>
                                    </a:solidFill>
                                    <a:latin typeface="Cambria Math" panose="02040503050406030204" pitchFamily="18" charset="0"/>
                                    <a:ea typeface="Cambria Math" panose="02040503050406030204" pitchFamily="18" charset="0"/>
                                  </a:rPr>
                                </m:ctrlPr>
                              </m:sSubPr>
                              <m:e>
                                <m:r>
                                  <a:rPr lang="pt-BR" sz="2000" b="0" i="1" smtClean="0">
                                    <a:solidFill>
                                      <a:schemeClr val="bg1"/>
                                    </a:solidFill>
                                    <a:latin typeface="Cambria Math" panose="02040503050406030204" pitchFamily="18" charset="0"/>
                                    <a:ea typeface="Cambria Math" panose="02040503050406030204" pitchFamily="18" charset="0"/>
                                  </a:rPr>
                                  <m:t>𝑔</m:t>
                                </m:r>
                              </m:e>
                              <m:sub>
                                <m:r>
                                  <a:rPr lang="pt-BR" sz="2000" b="0" i="1" smtClean="0">
                                    <a:solidFill>
                                      <a:schemeClr val="bg1"/>
                                    </a:solidFill>
                                    <a:latin typeface="Cambria Math" panose="02040503050406030204" pitchFamily="18" charset="0"/>
                                    <a:ea typeface="Cambria Math" panose="02040503050406030204" pitchFamily="18" charset="0"/>
                                  </a:rPr>
                                  <m:t>𝑚</m:t>
                                </m:r>
                              </m:sub>
                            </m:sSub>
                            <m:r>
                              <a:rPr lang="pt-BR" sz="2000" b="0" i="1" smtClean="0">
                                <a:solidFill>
                                  <a:schemeClr val="bg1"/>
                                </a:solidFill>
                                <a:latin typeface="Cambria Math" panose="02040503050406030204" pitchFamily="18" charset="0"/>
                                <a:ea typeface="Cambria Math" panose="02040503050406030204" pitchFamily="18" charset="0"/>
                              </a:rPr>
                              <m:t>+</m:t>
                            </m:r>
                            <m:sSub>
                              <m:sSubPr>
                                <m:ctrlPr>
                                  <a:rPr lang="pt-BR" sz="2000" b="0" i="1" smtClean="0">
                                    <a:solidFill>
                                      <a:schemeClr val="bg1"/>
                                    </a:solidFill>
                                    <a:latin typeface="Cambria Math" panose="02040503050406030204" pitchFamily="18" charset="0"/>
                                    <a:ea typeface="Cambria Math" panose="02040503050406030204" pitchFamily="18" charset="0"/>
                                  </a:rPr>
                                </m:ctrlPr>
                              </m:sSubPr>
                              <m:e>
                                <m:r>
                                  <a:rPr lang="pt-BR" sz="2000" b="0" i="1" smtClean="0">
                                    <a:solidFill>
                                      <a:schemeClr val="bg1"/>
                                    </a:solidFill>
                                    <a:latin typeface="Cambria Math" panose="02040503050406030204" pitchFamily="18" charset="0"/>
                                    <a:ea typeface="Cambria Math" panose="02040503050406030204" pitchFamily="18" charset="0"/>
                                  </a:rPr>
                                  <m:t>𝑔</m:t>
                                </m:r>
                              </m:e>
                              <m:sub>
                                <m:r>
                                  <a:rPr lang="pt-BR" sz="2000" b="0" i="1" smtClean="0">
                                    <a:solidFill>
                                      <a:schemeClr val="bg1"/>
                                    </a:solidFill>
                                    <a:latin typeface="Cambria Math" panose="02040503050406030204" pitchFamily="18" charset="0"/>
                                    <a:ea typeface="Cambria Math" panose="02040503050406030204" pitchFamily="18" charset="0"/>
                                  </a:rPr>
                                  <m:t>𝑚𝑏</m:t>
                                </m:r>
                              </m:sub>
                            </m:sSub>
                          </m:e>
                        </m:d>
                        <m:sSub>
                          <m:sSubPr>
                            <m:ctrlPr>
                              <a:rPr lang="pt-BR" sz="2000" b="0" i="1" smtClean="0">
                                <a:solidFill>
                                  <a:schemeClr val="bg1"/>
                                </a:solidFill>
                                <a:latin typeface="Cambria Math" panose="02040503050406030204" pitchFamily="18" charset="0"/>
                                <a:ea typeface="Cambria Math" panose="02040503050406030204" pitchFamily="18" charset="0"/>
                              </a:rPr>
                            </m:ctrlPr>
                          </m:sSubPr>
                          <m:e>
                            <m:r>
                              <a:rPr lang="pt-BR" sz="2000" b="0" i="1" smtClean="0">
                                <a:solidFill>
                                  <a:schemeClr val="bg1"/>
                                </a:solidFill>
                                <a:latin typeface="Cambria Math" panose="02040503050406030204" pitchFamily="18" charset="0"/>
                                <a:ea typeface="Cambria Math" panose="02040503050406030204" pitchFamily="18" charset="0"/>
                              </a:rPr>
                              <m:t>𝑟</m:t>
                            </m:r>
                          </m:e>
                          <m:sub>
                            <m:r>
                              <a:rPr lang="pt-BR" sz="2000" b="0" i="1" smtClean="0">
                                <a:solidFill>
                                  <a:schemeClr val="bg1"/>
                                </a:solidFill>
                                <a:latin typeface="Cambria Math" panose="02040503050406030204" pitchFamily="18" charset="0"/>
                                <a:ea typeface="Cambria Math" panose="02040503050406030204" pitchFamily="18" charset="0"/>
                              </a:rPr>
                              <m:t>𝑜</m:t>
                            </m:r>
                          </m:sub>
                        </m:sSub>
                      </m:den>
                    </m:f>
                  </m:oMath>
                </a14:m>
                <a:r>
                  <a:rPr lang="pt-BR" sz="2000" dirty="0" smtClean="0">
                    <a:solidFill>
                      <a:schemeClr val="bg1"/>
                    </a:solidFill>
                  </a:rPr>
                  <a:t>. </a:t>
                </a:r>
              </a:p>
              <a:p>
                <a:endParaRPr lang="pt-BR" sz="2000" dirty="0">
                  <a:solidFill>
                    <a:schemeClr val="bg1"/>
                  </a:solidFill>
                </a:endParaRPr>
              </a:p>
              <a:p>
                <a:r>
                  <a:rPr lang="pt-BR" sz="2000" dirty="0" smtClean="0">
                    <a:solidFill>
                      <a:schemeClr val="bg1"/>
                    </a:solidFill>
                  </a:rPr>
                  <a:t>Com carga aberta, ou seja, </a:t>
                </a: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𝐿</m:t>
                        </m:r>
                      </m:sub>
                    </m:sSub>
                    <m:r>
                      <a:rPr lang="pt-BR" sz="2000" b="0" i="1" smtClean="0">
                        <a:solidFill>
                          <a:schemeClr val="bg1"/>
                        </a:solidFill>
                        <a:latin typeface="Cambria Math" panose="02040503050406030204" pitchFamily="18" charset="0"/>
                      </a:rPr>
                      <m:t>=</m:t>
                    </m:r>
                    <m:r>
                      <a:rPr lang="pt-BR" sz="2000" b="0" i="1" smtClean="0">
                        <a:solidFill>
                          <a:schemeClr val="bg1"/>
                        </a:solidFill>
                        <a:latin typeface="Cambria Math" panose="02040503050406030204" pitchFamily="18" charset="0"/>
                        <a:ea typeface="Cambria Math" panose="02040503050406030204" pitchFamily="18" charset="0"/>
                      </a:rPr>
                      <m:t>∞, </m:t>
                    </m:r>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𝑅</m:t>
                        </m:r>
                      </m:e>
                      <m:sub>
                        <m:r>
                          <a:rPr lang="pt-BR" sz="2000" i="1">
                            <a:solidFill>
                              <a:schemeClr val="bg1"/>
                            </a:solidFill>
                            <a:latin typeface="Cambria Math" panose="02040503050406030204" pitchFamily="18" charset="0"/>
                          </a:rPr>
                          <m:t>𝑖𝑛</m:t>
                        </m:r>
                      </m:sub>
                    </m:sSub>
                    <m:r>
                      <a:rPr lang="pt-BR" sz="2000" b="0" i="1" smtClean="0">
                        <a:solidFill>
                          <a:schemeClr val="bg1"/>
                        </a:solidFill>
                        <a:latin typeface="Cambria Math" panose="02040503050406030204" pitchFamily="18" charset="0"/>
                      </a:rPr>
                      <m:t>=</m:t>
                    </m:r>
                    <m:r>
                      <a:rPr lang="pt-BR" sz="2000" b="0" i="1" smtClean="0">
                        <a:solidFill>
                          <a:schemeClr val="bg1"/>
                        </a:solidFill>
                        <a:latin typeface="Cambria Math" panose="02040503050406030204" pitchFamily="18" charset="0"/>
                        <a:ea typeface="Cambria Math" panose="02040503050406030204" pitchFamily="18" charset="0"/>
                      </a:rPr>
                      <m:t>∞</m:t>
                    </m:r>
                  </m:oMath>
                </a14:m>
                <a:r>
                  <a:rPr lang="pt-BR" sz="2000" dirty="0" smtClean="0">
                    <a:solidFill>
                      <a:schemeClr val="bg1"/>
                    </a:solidFill>
                  </a:rPr>
                  <a:t>. Nessa condição </a:t>
                </a: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𝑣</m:t>
                        </m:r>
                      </m:e>
                      <m:sub>
                        <m:r>
                          <a:rPr lang="pt-BR" sz="2000" b="0" i="1" smtClean="0">
                            <a:solidFill>
                              <a:schemeClr val="bg1"/>
                            </a:solidFill>
                            <a:latin typeface="Cambria Math" panose="02040503050406030204" pitchFamily="18" charset="0"/>
                          </a:rPr>
                          <m:t>𝑜</m:t>
                        </m:r>
                      </m:sub>
                    </m:sSub>
                    <m:r>
                      <a:rPr lang="pt-BR" sz="2000" b="0" i="1" smtClean="0">
                        <a:solidFill>
                          <a:schemeClr val="bg1"/>
                        </a:solidFill>
                        <a:latin typeface="Cambria Math" panose="02040503050406030204" pitchFamily="18" charset="0"/>
                      </a:rPr>
                      <m:t>=</m:t>
                    </m:r>
                    <m:r>
                      <a:rPr lang="pt-BR" sz="2000" b="0" i="1" smtClean="0">
                        <a:solidFill>
                          <a:schemeClr val="bg1"/>
                        </a:solidFill>
                        <a:latin typeface="Cambria Math" panose="02040503050406030204" pitchFamily="18" charset="0"/>
                      </a:rPr>
                      <m:t>𝑖</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𝑟</m:t>
                        </m:r>
                      </m:e>
                      <m:sub>
                        <m:r>
                          <a:rPr lang="pt-BR" sz="2000" b="0" i="1" smtClean="0">
                            <a:solidFill>
                              <a:schemeClr val="bg1"/>
                            </a:solidFill>
                            <a:latin typeface="Cambria Math" panose="02040503050406030204" pitchFamily="18" charset="0"/>
                          </a:rPr>
                          <m:t>0</m:t>
                        </m:r>
                      </m:sub>
                    </m:sSub>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𝑣</m:t>
                        </m:r>
                      </m:e>
                      <m:sub>
                        <m:r>
                          <a:rPr lang="pt-BR" sz="2000" b="0" i="1" smtClean="0">
                            <a:solidFill>
                              <a:schemeClr val="bg1"/>
                            </a:solidFill>
                            <a:latin typeface="Cambria Math" panose="02040503050406030204" pitchFamily="18" charset="0"/>
                          </a:rPr>
                          <m:t>𝑖</m:t>
                        </m:r>
                      </m:sub>
                    </m:sSub>
                    <m:r>
                      <a:rPr lang="pt-BR" sz="2000" b="0" i="1" smtClean="0">
                        <a:solidFill>
                          <a:schemeClr val="bg1"/>
                        </a:solidFill>
                        <a:latin typeface="Cambria Math" panose="02040503050406030204" pitchFamily="18" charset="0"/>
                      </a:rPr>
                      <m:t>=</m:t>
                    </m:r>
                    <m:d>
                      <m:dPr>
                        <m:ctrlPr>
                          <a:rPr lang="pt-BR" sz="2000" b="0" i="1" smtClean="0">
                            <a:solidFill>
                              <a:schemeClr val="bg1"/>
                            </a:solidFill>
                            <a:latin typeface="Cambria Math" panose="02040503050406030204" pitchFamily="18" charset="0"/>
                          </a:rPr>
                        </m:ctrlPr>
                      </m:dPr>
                      <m:e>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𝑔</m:t>
                            </m:r>
                          </m:e>
                          <m:sub>
                            <m:r>
                              <a:rPr lang="pt-BR" sz="2000" b="0" i="1" smtClean="0">
                                <a:solidFill>
                                  <a:schemeClr val="bg1"/>
                                </a:solidFill>
                                <a:latin typeface="Cambria Math" panose="02040503050406030204" pitchFamily="18" charset="0"/>
                              </a:rPr>
                              <m:t>𝑚</m:t>
                            </m:r>
                          </m:sub>
                        </m:sSub>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𝑔</m:t>
                            </m:r>
                          </m:e>
                          <m:sub>
                            <m:r>
                              <a:rPr lang="pt-BR" sz="2000" b="0" i="1" smtClean="0">
                                <a:solidFill>
                                  <a:schemeClr val="bg1"/>
                                </a:solidFill>
                                <a:latin typeface="Cambria Math" panose="02040503050406030204" pitchFamily="18" charset="0"/>
                              </a:rPr>
                              <m:t>𝑚𝑏</m:t>
                            </m:r>
                          </m:sub>
                        </m:sSub>
                      </m:e>
                    </m:d>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𝑣</m:t>
                        </m:r>
                      </m:e>
                      <m:sub>
                        <m:r>
                          <a:rPr lang="pt-BR" sz="2000" b="0" i="1" smtClean="0">
                            <a:solidFill>
                              <a:schemeClr val="bg1"/>
                            </a:solidFill>
                            <a:latin typeface="Cambria Math" panose="02040503050406030204" pitchFamily="18" charset="0"/>
                          </a:rPr>
                          <m:t>𝑖</m:t>
                        </m:r>
                      </m:sub>
                    </m:sSub>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𝑟</m:t>
                        </m:r>
                      </m:e>
                      <m:sub>
                        <m:r>
                          <a:rPr lang="pt-BR" sz="2000" b="0" i="1" smtClean="0">
                            <a:solidFill>
                              <a:schemeClr val="bg1"/>
                            </a:solidFill>
                            <a:latin typeface="Cambria Math" panose="02040503050406030204" pitchFamily="18" charset="0"/>
                          </a:rPr>
                          <m:t>𝑜</m:t>
                        </m:r>
                      </m:sub>
                    </m:sSub>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𝑣</m:t>
                        </m:r>
                      </m:e>
                      <m:sub>
                        <m:r>
                          <a:rPr lang="pt-BR" sz="2000" b="0" i="1" smtClean="0">
                            <a:solidFill>
                              <a:schemeClr val="bg1"/>
                            </a:solidFill>
                            <a:latin typeface="Cambria Math" panose="02040503050406030204" pitchFamily="18" charset="0"/>
                          </a:rPr>
                          <m:t>𝑖</m:t>
                        </m:r>
                      </m:sub>
                    </m:sSub>
                  </m:oMath>
                </a14:m>
                <a:r>
                  <a:rPr lang="pt-BR" sz="2000" dirty="0" smtClean="0">
                    <a:solidFill>
                      <a:schemeClr val="bg1"/>
                    </a:solidFill>
                  </a:rPr>
                  <a:t>, e o ganho de tensão é </a:t>
                </a: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𝐴</m:t>
                        </m:r>
                      </m:e>
                      <m:sub>
                        <m:r>
                          <a:rPr lang="pt-BR" sz="2000" b="0" i="1" smtClean="0">
                            <a:solidFill>
                              <a:schemeClr val="bg1"/>
                            </a:solidFill>
                            <a:latin typeface="Cambria Math" panose="02040503050406030204" pitchFamily="18" charset="0"/>
                          </a:rPr>
                          <m:t>𝑣𝑜</m:t>
                        </m:r>
                      </m:sub>
                    </m:sSub>
                    <m:r>
                      <a:rPr lang="pt-BR" sz="2000" b="0" i="1" smtClean="0">
                        <a:solidFill>
                          <a:schemeClr val="bg1"/>
                        </a:solidFill>
                        <a:latin typeface="Cambria Math" panose="02040503050406030204" pitchFamily="18" charset="0"/>
                      </a:rPr>
                      <m:t>=1+</m:t>
                    </m:r>
                    <m:d>
                      <m:dPr>
                        <m:ctrlPr>
                          <a:rPr lang="pt-BR" sz="2000" i="1">
                            <a:solidFill>
                              <a:schemeClr val="bg1"/>
                            </a:solidFill>
                            <a:latin typeface="Cambria Math" panose="02040503050406030204" pitchFamily="18" charset="0"/>
                          </a:rPr>
                        </m:ctrlPr>
                      </m:dPr>
                      <m:e>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𝑔</m:t>
                            </m:r>
                          </m:e>
                          <m:sub>
                            <m:r>
                              <a:rPr lang="pt-BR" sz="2000" i="1">
                                <a:solidFill>
                                  <a:schemeClr val="bg1"/>
                                </a:solidFill>
                                <a:latin typeface="Cambria Math" panose="02040503050406030204" pitchFamily="18" charset="0"/>
                              </a:rPr>
                              <m:t>𝑚</m:t>
                            </m:r>
                          </m:sub>
                        </m:sSub>
                        <m:r>
                          <a:rPr lang="pt-BR" sz="2000" i="1">
                            <a:solidFill>
                              <a:schemeClr val="bg1"/>
                            </a:solidFill>
                            <a:latin typeface="Cambria Math" panose="02040503050406030204" pitchFamily="18" charset="0"/>
                          </a:rPr>
                          <m:t>+</m:t>
                        </m:r>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𝑔</m:t>
                            </m:r>
                          </m:e>
                          <m:sub>
                            <m:r>
                              <a:rPr lang="pt-BR" sz="2000" i="1">
                                <a:solidFill>
                                  <a:schemeClr val="bg1"/>
                                </a:solidFill>
                                <a:latin typeface="Cambria Math" panose="02040503050406030204" pitchFamily="18" charset="0"/>
                              </a:rPr>
                              <m:t>𝑚𝑏</m:t>
                            </m:r>
                          </m:sub>
                        </m:sSub>
                      </m:e>
                    </m:d>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𝑟</m:t>
                        </m:r>
                      </m:e>
                      <m:sub>
                        <m:r>
                          <a:rPr lang="pt-BR" sz="2000" i="1">
                            <a:solidFill>
                              <a:schemeClr val="bg1"/>
                            </a:solidFill>
                            <a:latin typeface="Cambria Math" panose="02040503050406030204" pitchFamily="18" charset="0"/>
                          </a:rPr>
                          <m:t>𝑜</m:t>
                        </m:r>
                      </m:sub>
                    </m:sSub>
                  </m:oMath>
                </a14:m>
                <a:r>
                  <a:rPr lang="pt-BR" sz="2000" dirty="0" smtClean="0">
                    <a:solidFill>
                      <a:schemeClr val="bg1"/>
                    </a:solidFill>
                  </a:rPr>
                  <a:t> (não inversor, ao contrário do Fonte Comum). Com isso, temos que </a:t>
                </a: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𝑖𝑛</m:t>
                        </m:r>
                      </m:sub>
                    </m:sSub>
                    <m:r>
                      <a:rPr lang="pt-BR" sz="2000" b="0" i="1" smtClean="0">
                        <a:solidFill>
                          <a:schemeClr val="bg1"/>
                        </a:solidFill>
                        <a:latin typeface="Cambria Math" panose="02040503050406030204" pitchFamily="18" charset="0"/>
                      </a:rPr>
                      <m:t>=</m:t>
                    </m:r>
                    <m:f>
                      <m:fPr>
                        <m:ctrlPr>
                          <a:rPr lang="pt-BR" sz="2000" b="0" i="1" smtClean="0">
                            <a:solidFill>
                              <a:schemeClr val="bg1"/>
                            </a:solidFill>
                            <a:latin typeface="Cambria Math" panose="02040503050406030204" pitchFamily="18" charset="0"/>
                          </a:rPr>
                        </m:ctrlPr>
                      </m:fPr>
                      <m:num>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𝑟</m:t>
                            </m:r>
                          </m:e>
                          <m:sub>
                            <m:r>
                              <a:rPr lang="pt-BR" sz="2000" b="0" i="1" smtClean="0">
                                <a:solidFill>
                                  <a:schemeClr val="bg1"/>
                                </a:solidFill>
                                <a:latin typeface="Cambria Math" panose="02040503050406030204" pitchFamily="18" charset="0"/>
                              </a:rPr>
                              <m:t>𝑜</m:t>
                            </m:r>
                          </m:sub>
                        </m:sSub>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𝐿</m:t>
                            </m:r>
                          </m:sub>
                        </m:sSub>
                      </m:num>
                      <m:den>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𝐴</m:t>
                            </m:r>
                          </m:e>
                          <m:sub>
                            <m:r>
                              <a:rPr lang="pt-BR" sz="2000" b="0" i="1" smtClean="0">
                                <a:solidFill>
                                  <a:schemeClr val="bg1"/>
                                </a:solidFill>
                                <a:latin typeface="Cambria Math" panose="02040503050406030204" pitchFamily="18" charset="0"/>
                              </a:rPr>
                              <m:t>𝑣𝑜</m:t>
                            </m:r>
                          </m:sub>
                        </m:sSub>
                      </m:den>
                    </m:f>
                    <m:r>
                      <a:rPr lang="pt-BR" sz="2000" b="0" i="1" smtClean="0">
                        <a:solidFill>
                          <a:schemeClr val="bg1"/>
                        </a:solidFill>
                        <a:latin typeface="Cambria Math" panose="02040503050406030204" pitchFamily="18" charset="0"/>
                        <a:ea typeface="Cambria Math" panose="02040503050406030204" pitchFamily="18" charset="0"/>
                      </a:rPr>
                      <m:t>≅</m:t>
                    </m:r>
                    <m:f>
                      <m:fPr>
                        <m:ctrlPr>
                          <a:rPr lang="pt-BR" sz="2000" b="0" i="1" smtClean="0">
                            <a:solidFill>
                              <a:schemeClr val="bg1"/>
                            </a:solidFill>
                            <a:latin typeface="Cambria Math" panose="02040503050406030204" pitchFamily="18" charset="0"/>
                            <a:ea typeface="Cambria Math" panose="02040503050406030204" pitchFamily="18" charset="0"/>
                          </a:rPr>
                        </m:ctrlPr>
                      </m:fPr>
                      <m:num>
                        <m:r>
                          <a:rPr lang="pt-BR" sz="2000" b="0" i="1" smtClean="0">
                            <a:solidFill>
                              <a:schemeClr val="bg1"/>
                            </a:solidFill>
                            <a:latin typeface="Cambria Math" panose="02040503050406030204" pitchFamily="18" charset="0"/>
                            <a:ea typeface="Cambria Math" panose="02040503050406030204" pitchFamily="18" charset="0"/>
                          </a:rPr>
                          <m:t>1</m:t>
                        </m:r>
                      </m:num>
                      <m:den>
                        <m:sSub>
                          <m:sSubPr>
                            <m:ctrlPr>
                              <a:rPr lang="pt-BR" sz="2000" b="0" i="1" smtClean="0">
                                <a:solidFill>
                                  <a:schemeClr val="bg1"/>
                                </a:solidFill>
                                <a:latin typeface="Cambria Math" panose="02040503050406030204" pitchFamily="18" charset="0"/>
                                <a:ea typeface="Cambria Math" panose="02040503050406030204" pitchFamily="18" charset="0"/>
                              </a:rPr>
                            </m:ctrlPr>
                          </m:sSubPr>
                          <m:e>
                            <m:r>
                              <a:rPr lang="pt-BR" sz="2000" b="0" i="1" smtClean="0">
                                <a:solidFill>
                                  <a:schemeClr val="bg1"/>
                                </a:solidFill>
                                <a:latin typeface="Cambria Math" panose="02040503050406030204" pitchFamily="18" charset="0"/>
                                <a:ea typeface="Cambria Math" panose="02040503050406030204" pitchFamily="18" charset="0"/>
                              </a:rPr>
                              <m:t>𝑔</m:t>
                            </m:r>
                          </m:e>
                          <m:sub>
                            <m:r>
                              <a:rPr lang="pt-BR" sz="2000" b="0" i="1" smtClean="0">
                                <a:solidFill>
                                  <a:schemeClr val="bg1"/>
                                </a:solidFill>
                                <a:latin typeface="Cambria Math" panose="02040503050406030204" pitchFamily="18" charset="0"/>
                                <a:ea typeface="Cambria Math" panose="02040503050406030204" pitchFamily="18" charset="0"/>
                              </a:rPr>
                              <m:t>𝑚</m:t>
                            </m:r>
                          </m:sub>
                        </m:sSub>
                        <m:r>
                          <a:rPr lang="pt-BR" sz="2000" b="0" i="1" smtClean="0">
                            <a:solidFill>
                              <a:schemeClr val="bg1"/>
                            </a:solidFill>
                            <a:latin typeface="Cambria Math" panose="02040503050406030204" pitchFamily="18" charset="0"/>
                            <a:ea typeface="Cambria Math" panose="02040503050406030204" pitchFamily="18" charset="0"/>
                          </a:rPr>
                          <m:t>+</m:t>
                        </m:r>
                        <m:sSub>
                          <m:sSubPr>
                            <m:ctrlPr>
                              <a:rPr lang="pt-BR" sz="2000" b="0" i="1" smtClean="0">
                                <a:solidFill>
                                  <a:schemeClr val="bg1"/>
                                </a:solidFill>
                                <a:latin typeface="Cambria Math" panose="02040503050406030204" pitchFamily="18" charset="0"/>
                                <a:ea typeface="Cambria Math" panose="02040503050406030204" pitchFamily="18" charset="0"/>
                              </a:rPr>
                            </m:ctrlPr>
                          </m:sSubPr>
                          <m:e>
                            <m:r>
                              <a:rPr lang="pt-BR" sz="2000" b="0" i="1" smtClean="0">
                                <a:solidFill>
                                  <a:schemeClr val="bg1"/>
                                </a:solidFill>
                                <a:latin typeface="Cambria Math" panose="02040503050406030204" pitchFamily="18" charset="0"/>
                                <a:ea typeface="Cambria Math" panose="02040503050406030204" pitchFamily="18" charset="0"/>
                              </a:rPr>
                              <m:t>𝑔</m:t>
                            </m:r>
                          </m:e>
                          <m:sub>
                            <m:r>
                              <a:rPr lang="pt-BR" sz="2000" b="0" i="1" smtClean="0">
                                <a:solidFill>
                                  <a:schemeClr val="bg1"/>
                                </a:solidFill>
                                <a:latin typeface="Cambria Math" panose="02040503050406030204" pitchFamily="18" charset="0"/>
                                <a:ea typeface="Cambria Math" panose="02040503050406030204" pitchFamily="18" charset="0"/>
                              </a:rPr>
                              <m:t>𝑚𝑏</m:t>
                            </m:r>
                          </m:sub>
                        </m:sSub>
                      </m:den>
                    </m:f>
                    <m:r>
                      <a:rPr lang="pt-BR" sz="2000" b="0" i="1" smtClean="0">
                        <a:solidFill>
                          <a:schemeClr val="bg1"/>
                        </a:solidFill>
                        <a:latin typeface="Cambria Math" panose="02040503050406030204" pitchFamily="18" charset="0"/>
                        <a:ea typeface="Cambria Math" panose="02040503050406030204" pitchFamily="18" charset="0"/>
                      </a:rPr>
                      <m:t>+</m:t>
                    </m:r>
                    <m:f>
                      <m:fPr>
                        <m:ctrlPr>
                          <a:rPr lang="pt-BR" sz="2000" b="0" i="1" smtClean="0">
                            <a:solidFill>
                              <a:schemeClr val="bg1"/>
                            </a:solidFill>
                            <a:latin typeface="Cambria Math" panose="02040503050406030204" pitchFamily="18" charset="0"/>
                            <a:ea typeface="Cambria Math" panose="02040503050406030204" pitchFamily="18" charset="0"/>
                          </a:rPr>
                        </m:ctrlPr>
                      </m:fPr>
                      <m:num>
                        <m:sSub>
                          <m:sSubPr>
                            <m:ctrlPr>
                              <a:rPr lang="pt-BR" sz="2000" b="0" i="1" smtClean="0">
                                <a:solidFill>
                                  <a:schemeClr val="bg1"/>
                                </a:solidFill>
                                <a:latin typeface="Cambria Math" panose="02040503050406030204" pitchFamily="18" charset="0"/>
                                <a:ea typeface="Cambria Math" panose="02040503050406030204" pitchFamily="18" charset="0"/>
                              </a:rPr>
                            </m:ctrlPr>
                          </m:sSubPr>
                          <m:e>
                            <m:r>
                              <a:rPr lang="pt-BR" sz="2000" b="0" i="1" smtClean="0">
                                <a:solidFill>
                                  <a:schemeClr val="bg1"/>
                                </a:solidFill>
                                <a:latin typeface="Cambria Math" panose="02040503050406030204" pitchFamily="18" charset="0"/>
                                <a:ea typeface="Cambria Math" panose="02040503050406030204" pitchFamily="18" charset="0"/>
                              </a:rPr>
                              <m:t>𝑅</m:t>
                            </m:r>
                          </m:e>
                          <m:sub>
                            <m:r>
                              <a:rPr lang="pt-BR" sz="2000" b="0" i="1" smtClean="0">
                                <a:solidFill>
                                  <a:schemeClr val="bg1"/>
                                </a:solidFill>
                                <a:latin typeface="Cambria Math" panose="02040503050406030204" pitchFamily="18" charset="0"/>
                                <a:ea typeface="Cambria Math" panose="02040503050406030204" pitchFamily="18" charset="0"/>
                              </a:rPr>
                              <m:t>𝐿</m:t>
                            </m:r>
                          </m:sub>
                        </m:sSub>
                      </m:num>
                      <m:den>
                        <m:sSub>
                          <m:sSubPr>
                            <m:ctrlPr>
                              <a:rPr lang="pt-BR" sz="2000" b="0" i="1" smtClean="0">
                                <a:solidFill>
                                  <a:schemeClr val="bg1"/>
                                </a:solidFill>
                                <a:latin typeface="Cambria Math" panose="02040503050406030204" pitchFamily="18" charset="0"/>
                                <a:ea typeface="Cambria Math" panose="02040503050406030204" pitchFamily="18" charset="0"/>
                              </a:rPr>
                            </m:ctrlPr>
                          </m:sSubPr>
                          <m:e>
                            <m:r>
                              <a:rPr lang="pt-BR" sz="2000" b="0" i="1" smtClean="0">
                                <a:solidFill>
                                  <a:schemeClr val="bg1"/>
                                </a:solidFill>
                                <a:latin typeface="Cambria Math" panose="02040503050406030204" pitchFamily="18" charset="0"/>
                                <a:ea typeface="Cambria Math" panose="02040503050406030204" pitchFamily="18" charset="0"/>
                              </a:rPr>
                              <m:t>𝐴</m:t>
                            </m:r>
                          </m:e>
                          <m:sub>
                            <m:r>
                              <a:rPr lang="pt-BR" sz="2000" b="0" i="1" smtClean="0">
                                <a:solidFill>
                                  <a:schemeClr val="bg1"/>
                                </a:solidFill>
                                <a:latin typeface="Cambria Math" panose="02040503050406030204" pitchFamily="18" charset="0"/>
                                <a:ea typeface="Cambria Math" panose="02040503050406030204" pitchFamily="18" charset="0"/>
                              </a:rPr>
                              <m:t>𝑜</m:t>
                            </m:r>
                          </m:sub>
                        </m:sSub>
                      </m:den>
                    </m:f>
                  </m:oMath>
                </a14:m>
                <a:r>
                  <a:rPr lang="pt-BR" sz="2000" dirty="0" smtClean="0">
                    <a:solidFill>
                      <a:schemeClr val="bg1"/>
                    </a:solidFill>
                  </a:rPr>
                  <a:t>, onde </a:t>
                </a: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𝐴</m:t>
                        </m:r>
                      </m:e>
                      <m:sub>
                        <m:r>
                          <a:rPr lang="pt-BR" sz="2000" b="0" i="1" smtClean="0">
                            <a:solidFill>
                              <a:schemeClr val="bg1"/>
                            </a:solidFill>
                            <a:latin typeface="Cambria Math" panose="02040503050406030204" pitchFamily="18" charset="0"/>
                          </a:rPr>
                          <m:t>𝑜</m:t>
                        </m:r>
                      </m:sub>
                    </m:sSub>
                    <m:r>
                      <a:rPr lang="pt-BR" sz="2000" b="0" i="1" smtClean="0">
                        <a:solidFill>
                          <a:schemeClr val="bg1"/>
                        </a:solidFill>
                        <a:latin typeface="Cambria Math" panose="02040503050406030204" pitchFamily="18" charset="0"/>
                      </a:rPr>
                      <m:t>=</m:t>
                    </m:r>
                    <m:d>
                      <m:dPr>
                        <m:ctrlPr>
                          <a:rPr lang="pt-BR" sz="2000" b="0" i="1" smtClean="0">
                            <a:solidFill>
                              <a:schemeClr val="bg1"/>
                            </a:solidFill>
                            <a:latin typeface="Cambria Math" panose="02040503050406030204" pitchFamily="18" charset="0"/>
                          </a:rPr>
                        </m:ctrlPr>
                      </m:dPr>
                      <m:e>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𝑔</m:t>
                            </m:r>
                          </m:e>
                          <m:sub>
                            <m:r>
                              <a:rPr lang="pt-BR" sz="2000" b="0" i="1" smtClean="0">
                                <a:solidFill>
                                  <a:schemeClr val="bg1"/>
                                </a:solidFill>
                                <a:latin typeface="Cambria Math" panose="02040503050406030204" pitchFamily="18" charset="0"/>
                              </a:rPr>
                              <m:t>𝑚</m:t>
                            </m:r>
                          </m:sub>
                        </m:sSub>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𝑔</m:t>
                            </m:r>
                          </m:e>
                          <m:sub>
                            <m:r>
                              <a:rPr lang="pt-BR" sz="2000" b="0" i="1" smtClean="0">
                                <a:solidFill>
                                  <a:schemeClr val="bg1"/>
                                </a:solidFill>
                                <a:latin typeface="Cambria Math" panose="02040503050406030204" pitchFamily="18" charset="0"/>
                              </a:rPr>
                              <m:t>𝑚𝑏</m:t>
                            </m:r>
                          </m:sub>
                        </m:sSub>
                      </m:e>
                    </m:d>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𝑟</m:t>
                        </m:r>
                      </m:e>
                      <m:sub>
                        <m:r>
                          <a:rPr lang="pt-BR" sz="2000" b="0" i="1" smtClean="0">
                            <a:solidFill>
                              <a:schemeClr val="bg1"/>
                            </a:solidFill>
                            <a:latin typeface="Cambria Math" panose="02040503050406030204" pitchFamily="18" charset="0"/>
                          </a:rPr>
                          <m:t>𝑜</m:t>
                        </m:r>
                      </m:sub>
                    </m:sSub>
                    <m:r>
                      <a:rPr lang="pt-BR" sz="2000" b="0" i="1" smtClean="0">
                        <a:solidFill>
                          <a:schemeClr val="bg1"/>
                        </a:solidFill>
                        <a:latin typeface="Cambria Math" panose="02040503050406030204" pitchFamily="18" charset="0"/>
                        <a:ea typeface="Cambria Math" panose="02040503050406030204" pitchFamily="18" charset="0"/>
                      </a:rPr>
                      <m:t>≅</m:t>
                    </m:r>
                    <m:sSub>
                      <m:sSubPr>
                        <m:ctrlPr>
                          <a:rPr lang="pt-BR" sz="2000" b="0" i="1" smtClean="0">
                            <a:solidFill>
                              <a:schemeClr val="bg1"/>
                            </a:solidFill>
                            <a:latin typeface="Cambria Math" panose="02040503050406030204" pitchFamily="18" charset="0"/>
                            <a:ea typeface="Cambria Math" panose="02040503050406030204" pitchFamily="18" charset="0"/>
                          </a:rPr>
                        </m:ctrlPr>
                      </m:sSubPr>
                      <m:e>
                        <m:r>
                          <a:rPr lang="pt-BR" sz="2000" b="0" i="1" smtClean="0">
                            <a:solidFill>
                              <a:schemeClr val="bg1"/>
                            </a:solidFill>
                            <a:latin typeface="Cambria Math" panose="02040503050406030204" pitchFamily="18" charset="0"/>
                            <a:ea typeface="Cambria Math" panose="02040503050406030204" pitchFamily="18" charset="0"/>
                          </a:rPr>
                          <m:t>𝐴</m:t>
                        </m:r>
                      </m:e>
                      <m:sub>
                        <m:r>
                          <a:rPr lang="pt-BR" sz="2000" b="0" i="1" smtClean="0">
                            <a:solidFill>
                              <a:schemeClr val="bg1"/>
                            </a:solidFill>
                            <a:latin typeface="Cambria Math" panose="02040503050406030204" pitchFamily="18" charset="0"/>
                            <a:ea typeface="Cambria Math" panose="02040503050406030204" pitchFamily="18" charset="0"/>
                          </a:rPr>
                          <m:t>𝑣𝑜</m:t>
                        </m:r>
                      </m:sub>
                    </m:sSub>
                  </m:oMath>
                </a14:m>
                <a:r>
                  <a:rPr lang="pt-BR" sz="2000" dirty="0" smtClean="0">
                    <a:solidFill>
                      <a:schemeClr val="bg1"/>
                    </a:solidFill>
                  </a:rPr>
                  <a:t> (resistência de entrada baixa).</a:t>
                </a:r>
              </a:p>
              <a:p>
                <a:endParaRPr lang="pt-BR" sz="2000" dirty="0">
                  <a:solidFill>
                    <a:schemeClr val="bg1"/>
                  </a:solidFill>
                </a:endParaRPr>
              </a:p>
              <a:p>
                <a:r>
                  <a:rPr lang="pt-BR" sz="2000" dirty="0" smtClean="0">
                    <a:solidFill>
                      <a:schemeClr val="bg1"/>
                    </a:solidFill>
                  </a:rPr>
                  <a:t>Ganho de tensão com carga </a:t>
                </a: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𝐴</m:t>
                        </m:r>
                      </m:e>
                      <m:sub>
                        <m:r>
                          <a:rPr lang="pt-BR" sz="2000" b="0" i="1" smtClean="0">
                            <a:solidFill>
                              <a:schemeClr val="bg1"/>
                            </a:solidFill>
                            <a:latin typeface="Cambria Math" panose="02040503050406030204" pitchFamily="18" charset="0"/>
                          </a:rPr>
                          <m:t>𝑣</m:t>
                        </m:r>
                      </m:sub>
                    </m:sSub>
                  </m:oMath>
                </a14:m>
                <a:r>
                  <a:rPr lang="pt-BR" sz="2000" dirty="0" smtClean="0">
                    <a:solidFill>
                      <a:schemeClr val="bg1"/>
                    </a:solidFill>
                  </a:rPr>
                  <a:t>: </a:t>
                </a: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𝑣</m:t>
                        </m:r>
                      </m:e>
                      <m:sub>
                        <m:r>
                          <a:rPr lang="pt-BR" sz="2000" b="0" i="1" smtClean="0">
                            <a:solidFill>
                              <a:schemeClr val="bg1"/>
                            </a:solidFill>
                            <a:latin typeface="Cambria Math" panose="02040503050406030204" pitchFamily="18" charset="0"/>
                          </a:rPr>
                          <m:t>𝑜</m:t>
                        </m:r>
                      </m:sub>
                    </m:sSub>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𝑖</m:t>
                        </m:r>
                      </m:e>
                      <m:sub>
                        <m:r>
                          <a:rPr lang="pt-BR" sz="2000" b="0" i="1" smtClean="0">
                            <a:solidFill>
                              <a:schemeClr val="bg1"/>
                            </a:solidFill>
                            <a:latin typeface="Cambria Math" panose="02040503050406030204" pitchFamily="18" charset="0"/>
                          </a:rPr>
                          <m:t>𝑜</m:t>
                        </m:r>
                      </m:sub>
                    </m:sSub>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𝐿</m:t>
                        </m:r>
                      </m:sub>
                    </m:sSub>
                    <m:r>
                      <a:rPr lang="pt-BR" sz="2000" b="0" i="1" smtClean="0">
                        <a:solidFill>
                          <a:schemeClr val="bg1"/>
                        </a:solidFill>
                        <a:latin typeface="Cambria Math" panose="02040503050406030204" pitchFamily="18" charset="0"/>
                      </a:rPr>
                      <m:t>=</m:t>
                    </m:r>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𝑖</m:t>
                        </m:r>
                      </m:e>
                      <m:sub>
                        <m:r>
                          <a:rPr lang="pt-BR" sz="2000" b="0" i="1" smtClean="0">
                            <a:solidFill>
                              <a:schemeClr val="bg1"/>
                            </a:solidFill>
                            <a:latin typeface="Cambria Math" panose="02040503050406030204" pitchFamily="18" charset="0"/>
                          </a:rPr>
                          <m:t>𝑖</m:t>
                        </m:r>
                      </m:sub>
                    </m:sSub>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𝑅</m:t>
                        </m:r>
                      </m:e>
                      <m:sub>
                        <m:r>
                          <a:rPr lang="pt-BR" sz="2000" i="1">
                            <a:solidFill>
                              <a:schemeClr val="bg1"/>
                            </a:solidFill>
                            <a:latin typeface="Cambria Math" panose="02040503050406030204" pitchFamily="18" charset="0"/>
                          </a:rPr>
                          <m:t>𝐿</m:t>
                        </m:r>
                      </m:sub>
                    </m:sSub>
                  </m:oMath>
                </a14:m>
                <a:r>
                  <a:rPr lang="pt-BR" sz="2000" dirty="0" smtClean="0">
                    <a:solidFill>
                      <a:schemeClr val="bg1"/>
                    </a:solidFill>
                  </a:rPr>
                  <a:t>, </a:t>
                </a:r>
                <a14:m>
                  <m:oMath xmlns:m="http://schemas.openxmlformats.org/officeDocument/2006/math">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𝑣</m:t>
                        </m:r>
                      </m:e>
                      <m:sub>
                        <m:r>
                          <a:rPr lang="pt-BR" sz="2000" b="0" i="1" smtClean="0">
                            <a:solidFill>
                              <a:schemeClr val="bg1"/>
                            </a:solidFill>
                            <a:latin typeface="Cambria Math" panose="02040503050406030204" pitchFamily="18" charset="0"/>
                          </a:rPr>
                          <m:t>𝑖𝑛</m:t>
                        </m:r>
                      </m:sub>
                    </m:sSub>
                    <m:r>
                      <a:rPr lang="pt-BR" sz="2000" i="1">
                        <a:solidFill>
                          <a:schemeClr val="bg1"/>
                        </a:solidFill>
                        <a:latin typeface="Cambria Math" panose="02040503050406030204" pitchFamily="18" charset="0"/>
                      </a:rPr>
                      <m:t>=</m:t>
                    </m:r>
                    <m:sSub>
                      <m:sSubPr>
                        <m:ctrlPr>
                          <a:rPr lang="pt-BR" sz="2000" i="1" smtClean="0">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𝑖</m:t>
                        </m:r>
                      </m:e>
                      <m:sub>
                        <m:r>
                          <a:rPr lang="pt-BR" sz="2000" b="0" i="1" smtClean="0">
                            <a:solidFill>
                              <a:schemeClr val="bg1"/>
                            </a:solidFill>
                            <a:latin typeface="Cambria Math" panose="02040503050406030204" pitchFamily="18" charset="0"/>
                          </a:rPr>
                          <m:t>𝑖</m:t>
                        </m:r>
                      </m:sub>
                    </m:sSub>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𝑖𝑛</m:t>
                        </m:r>
                      </m:sub>
                    </m:sSub>
                  </m:oMath>
                </a14:m>
                <a:r>
                  <a:rPr lang="pt-BR" sz="2000" dirty="0" smtClean="0">
                    <a:solidFill>
                      <a:schemeClr val="bg1"/>
                    </a:solidFill>
                  </a:rPr>
                  <a:t>, e </a:t>
                </a:r>
                <a14:m>
                  <m:oMath xmlns:m="http://schemas.openxmlformats.org/officeDocument/2006/math">
                    <m:sSub>
                      <m:sSubPr>
                        <m:ctrlPr>
                          <a:rPr lang="pt-BR" sz="2000" i="1">
                            <a:solidFill>
                              <a:schemeClr val="bg1"/>
                            </a:solidFill>
                            <a:latin typeface="Cambria Math" panose="02040503050406030204" pitchFamily="18" charset="0"/>
                          </a:rPr>
                        </m:ctrlPr>
                      </m:sSubPr>
                      <m:e>
                        <m:r>
                          <a:rPr lang="pt-BR" sz="2000" i="1">
                            <a:solidFill>
                              <a:schemeClr val="bg1"/>
                            </a:solidFill>
                            <a:latin typeface="Cambria Math" panose="02040503050406030204" pitchFamily="18" charset="0"/>
                          </a:rPr>
                          <m:t>𝐴</m:t>
                        </m:r>
                      </m:e>
                      <m:sub>
                        <m:r>
                          <a:rPr lang="pt-BR" sz="2000" i="1">
                            <a:solidFill>
                              <a:schemeClr val="bg1"/>
                            </a:solidFill>
                            <a:latin typeface="Cambria Math" panose="02040503050406030204" pitchFamily="18" charset="0"/>
                          </a:rPr>
                          <m:t>𝑣</m:t>
                        </m:r>
                      </m:sub>
                    </m:sSub>
                    <m:r>
                      <a:rPr lang="pt-BR" sz="2000" b="0" i="1" smtClean="0">
                        <a:solidFill>
                          <a:schemeClr val="bg1"/>
                        </a:solidFill>
                        <a:latin typeface="Cambria Math" panose="02040503050406030204" pitchFamily="18" charset="0"/>
                      </a:rPr>
                      <m:t>=</m:t>
                    </m:r>
                    <m:f>
                      <m:fPr>
                        <m:ctrlPr>
                          <a:rPr lang="pt-BR" sz="2000" b="0" i="1" smtClean="0">
                            <a:solidFill>
                              <a:schemeClr val="bg1"/>
                            </a:solidFill>
                            <a:latin typeface="Cambria Math" panose="02040503050406030204" pitchFamily="18" charset="0"/>
                          </a:rPr>
                        </m:ctrlPr>
                      </m:fPr>
                      <m:num>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𝑣</m:t>
                            </m:r>
                          </m:e>
                          <m:sub>
                            <m:r>
                              <a:rPr lang="pt-BR" sz="2000" b="0" i="1" smtClean="0">
                                <a:solidFill>
                                  <a:schemeClr val="bg1"/>
                                </a:solidFill>
                                <a:latin typeface="Cambria Math" panose="02040503050406030204" pitchFamily="18" charset="0"/>
                              </a:rPr>
                              <m:t>𝑜</m:t>
                            </m:r>
                          </m:sub>
                        </m:sSub>
                      </m:num>
                      <m:den>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𝑣</m:t>
                            </m:r>
                          </m:e>
                          <m:sub>
                            <m:r>
                              <a:rPr lang="pt-BR" sz="2000" b="0" i="1" smtClean="0">
                                <a:solidFill>
                                  <a:schemeClr val="bg1"/>
                                </a:solidFill>
                                <a:latin typeface="Cambria Math" panose="02040503050406030204" pitchFamily="18" charset="0"/>
                              </a:rPr>
                              <m:t>𝑖</m:t>
                            </m:r>
                          </m:sub>
                        </m:sSub>
                      </m:den>
                    </m:f>
                    <m:r>
                      <a:rPr lang="pt-BR" sz="2000" b="0" i="1" smtClean="0">
                        <a:solidFill>
                          <a:schemeClr val="bg1"/>
                        </a:solidFill>
                        <a:latin typeface="Cambria Math" panose="02040503050406030204" pitchFamily="18" charset="0"/>
                      </a:rPr>
                      <m:t>=</m:t>
                    </m:r>
                    <m:f>
                      <m:fPr>
                        <m:ctrlPr>
                          <a:rPr lang="pt-BR" sz="2000" b="0" i="1" smtClean="0">
                            <a:solidFill>
                              <a:schemeClr val="bg1"/>
                            </a:solidFill>
                            <a:latin typeface="Cambria Math" panose="02040503050406030204" pitchFamily="18" charset="0"/>
                          </a:rPr>
                        </m:ctrlPr>
                      </m:fPr>
                      <m:num>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𝐿</m:t>
                            </m:r>
                          </m:sub>
                        </m:sSub>
                      </m:num>
                      <m:den>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𝑖𝑛</m:t>
                            </m:r>
                          </m:sub>
                        </m:sSub>
                      </m:den>
                    </m:f>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𝐴</m:t>
                        </m:r>
                      </m:e>
                      <m:sub>
                        <m:r>
                          <a:rPr lang="pt-BR" sz="2000" b="0" i="1" smtClean="0">
                            <a:solidFill>
                              <a:schemeClr val="bg1"/>
                            </a:solidFill>
                            <a:latin typeface="Cambria Math" panose="02040503050406030204" pitchFamily="18" charset="0"/>
                          </a:rPr>
                          <m:t>𝑣𝑜</m:t>
                        </m:r>
                      </m:sub>
                    </m:sSub>
                    <m:f>
                      <m:fPr>
                        <m:ctrlPr>
                          <a:rPr lang="pt-BR" sz="2000" b="0" i="1" smtClean="0">
                            <a:solidFill>
                              <a:schemeClr val="bg1"/>
                            </a:solidFill>
                            <a:latin typeface="Cambria Math" panose="02040503050406030204" pitchFamily="18" charset="0"/>
                          </a:rPr>
                        </m:ctrlPr>
                      </m:fPr>
                      <m:num>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𝐿</m:t>
                            </m:r>
                          </m:sub>
                        </m:sSub>
                      </m:num>
                      <m:den>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𝐿</m:t>
                            </m:r>
                          </m:sub>
                        </m:sSub>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𝑟</m:t>
                            </m:r>
                          </m:e>
                          <m:sub>
                            <m:r>
                              <a:rPr lang="pt-BR" sz="2000" b="0" i="1" smtClean="0">
                                <a:solidFill>
                                  <a:schemeClr val="bg1"/>
                                </a:solidFill>
                                <a:latin typeface="Cambria Math" panose="02040503050406030204" pitchFamily="18" charset="0"/>
                              </a:rPr>
                              <m:t>𝑜</m:t>
                            </m:r>
                          </m:sub>
                        </m:sSub>
                      </m:den>
                    </m:f>
                  </m:oMath>
                </a14:m>
                <a:r>
                  <a:rPr lang="pt-BR" sz="2000" dirty="0" smtClean="0">
                    <a:solidFill>
                      <a:schemeClr val="bg1"/>
                    </a:solidFill>
                  </a:rPr>
                  <a:t>. Se incluirmos a resistência da fonte, </a:t>
                </a:r>
                <a14:m>
                  <m:oMath xmlns:m="http://schemas.openxmlformats.org/officeDocument/2006/math">
                    <m:sSub>
                      <m:sSubPr>
                        <m:ctrlPr>
                          <a:rPr lang="pt-BR" sz="200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𝑆</m:t>
                        </m:r>
                      </m:sub>
                    </m:sSub>
                  </m:oMath>
                </a14:m>
                <a:r>
                  <a:rPr lang="pt-BR" sz="2000" dirty="0" smtClean="0">
                    <a:solidFill>
                      <a:schemeClr val="bg1"/>
                    </a:solidFill>
                  </a:rPr>
                  <a:t>, então </a:t>
                </a:r>
                <a14:m>
                  <m:oMath xmlns:m="http://schemas.openxmlformats.org/officeDocument/2006/math">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𝐺</m:t>
                        </m:r>
                      </m:e>
                      <m:sub>
                        <m:r>
                          <a:rPr lang="pt-BR" sz="2000" b="0" i="1" smtClean="0">
                            <a:solidFill>
                              <a:schemeClr val="bg1"/>
                            </a:solidFill>
                            <a:latin typeface="Cambria Math" panose="02040503050406030204" pitchFamily="18" charset="0"/>
                          </a:rPr>
                          <m:t>𝑣</m:t>
                        </m:r>
                      </m:sub>
                    </m:sSub>
                    <m:r>
                      <a:rPr lang="pt-BR" sz="2000" b="0" i="1" smtClean="0">
                        <a:solidFill>
                          <a:schemeClr val="bg1"/>
                        </a:solidFill>
                        <a:latin typeface="Cambria Math" panose="02040503050406030204" pitchFamily="18" charset="0"/>
                        <a:ea typeface="Cambria Math" panose="02040503050406030204" pitchFamily="18" charset="0"/>
                      </a:rPr>
                      <m:t>≡</m:t>
                    </m:r>
                    <m:f>
                      <m:fPr>
                        <m:ctrlPr>
                          <a:rPr lang="pt-BR" sz="2000" b="0" i="1" smtClean="0">
                            <a:solidFill>
                              <a:schemeClr val="bg1"/>
                            </a:solidFill>
                            <a:latin typeface="Cambria Math" panose="02040503050406030204" pitchFamily="18" charset="0"/>
                            <a:ea typeface="Cambria Math" panose="02040503050406030204" pitchFamily="18" charset="0"/>
                          </a:rPr>
                        </m:ctrlPr>
                      </m:fPr>
                      <m:num>
                        <m:sSub>
                          <m:sSubPr>
                            <m:ctrlPr>
                              <a:rPr lang="pt-BR" sz="2000" b="0" i="1" smtClean="0">
                                <a:solidFill>
                                  <a:schemeClr val="bg1"/>
                                </a:solidFill>
                                <a:latin typeface="Cambria Math" panose="02040503050406030204" pitchFamily="18" charset="0"/>
                                <a:ea typeface="Cambria Math" panose="02040503050406030204" pitchFamily="18" charset="0"/>
                              </a:rPr>
                            </m:ctrlPr>
                          </m:sSubPr>
                          <m:e>
                            <m:r>
                              <a:rPr lang="pt-BR" sz="2000" b="0" i="1" smtClean="0">
                                <a:solidFill>
                                  <a:schemeClr val="bg1"/>
                                </a:solidFill>
                                <a:latin typeface="Cambria Math" panose="02040503050406030204" pitchFamily="18" charset="0"/>
                                <a:ea typeface="Cambria Math" panose="02040503050406030204" pitchFamily="18" charset="0"/>
                              </a:rPr>
                              <m:t>𝑣</m:t>
                            </m:r>
                          </m:e>
                          <m:sub>
                            <m:r>
                              <a:rPr lang="pt-BR" sz="2000" b="0" i="1" smtClean="0">
                                <a:solidFill>
                                  <a:schemeClr val="bg1"/>
                                </a:solidFill>
                                <a:latin typeface="Cambria Math" panose="02040503050406030204" pitchFamily="18" charset="0"/>
                                <a:ea typeface="Cambria Math" panose="02040503050406030204" pitchFamily="18" charset="0"/>
                              </a:rPr>
                              <m:t>𝑜</m:t>
                            </m:r>
                          </m:sub>
                        </m:sSub>
                      </m:num>
                      <m:den>
                        <m:sSub>
                          <m:sSubPr>
                            <m:ctrlPr>
                              <a:rPr lang="pt-BR" sz="2000" b="0" i="1" smtClean="0">
                                <a:solidFill>
                                  <a:schemeClr val="bg1"/>
                                </a:solidFill>
                                <a:latin typeface="Cambria Math" panose="02040503050406030204" pitchFamily="18" charset="0"/>
                                <a:ea typeface="Cambria Math" panose="02040503050406030204" pitchFamily="18" charset="0"/>
                              </a:rPr>
                            </m:ctrlPr>
                          </m:sSubPr>
                          <m:e>
                            <m:r>
                              <a:rPr lang="pt-BR" sz="2000" b="0" i="1" smtClean="0">
                                <a:solidFill>
                                  <a:schemeClr val="bg1"/>
                                </a:solidFill>
                                <a:latin typeface="Cambria Math" panose="02040503050406030204" pitchFamily="18" charset="0"/>
                                <a:ea typeface="Cambria Math" panose="02040503050406030204" pitchFamily="18" charset="0"/>
                              </a:rPr>
                              <m:t>𝑣</m:t>
                            </m:r>
                          </m:e>
                          <m:sub>
                            <m:r>
                              <a:rPr lang="pt-BR" sz="2000" b="0" i="1" smtClean="0">
                                <a:solidFill>
                                  <a:schemeClr val="bg1"/>
                                </a:solidFill>
                                <a:latin typeface="Cambria Math" panose="02040503050406030204" pitchFamily="18" charset="0"/>
                                <a:ea typeface="Cambria Math" panose="02040503050406030204" pitchFamily="18" charset="0"/>
                              </a:rPr>
                              <m:t>𝑠𝑖𝑔</m:t>
                            </m:r>
                          </m:sub>
                        </m:sSub>
                      </m:den>
                    </m:f>
                    <m:r>
                      <a:rPr lang="pt-BR" sz="2000" b="0" i="1" smtClean="0">
                        <a:solidFill>
                          <a:schemeClr val="bg1"/>
                        </a:solidFill>
                        <a:latin typeface="Cambria Math" panose="02040503050406030204" pitchFamily="18" charset="0"/>
                      </a:rPr>
                      <m:t>=</m:t>
                    </m:r>
                    <m:f>
                      <m:fPr>
                        <m:ctrlPr>
                          <a:rPr lang="pt-BR" sz="2000" b="0" i="1" smtClean="0">
                            <a:solidFill>
                              <a:schemeClr val="bg1"/>
                            </a:solidFill>
                            <a:latin typeface="Cambria Math" panose="02040503050406030204" pitchFamily="18" charset="0"/>
                          </a:rPr>
                        </m:ctrlPr>
                      </m:fPr>
                      <m:num>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𝐿</m:t>
                            </m:r>
                          </m:sub>
                        </m:sSub>
                      </m:num>
                      <m:den>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𝑆</m:t>
                            </m:r>
                          </m:sub>
                        </m:sSub>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𝑖𝑛</m:t>
                            </m:r>
                          </m:sub>
                        </m:sSub>
                      </m:den>
                    </m:f>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𝐴</m:t>
                        </m:r>
                      </m:e>
                      <m:sub>
                        <m:r>
                          <a:rPr lang="pt-BR" sz="2000" b="0" i="1" smtClean="0">
                            <a:solidFill>
                              <a:schemeClr val="bg1"/>
                            </a:solidFill>
                            <a:latin typeface="Cambria Math" panose="02040503050406030204" pitchFamily="18" charset="0"/>
                          </a:rPr>
                          <m:t>𝑣𝑜</m:t>
                        </m:r>
                      </m:sub>
                    </m:sSub>
                    <m:f>
                      <m:fPr>
                        <m:ctrlPr>
                          <a:rPr lang="pt-BR" sz="2000" b="0" i="1" smtClean="0">
                            <a:solidFill>
                              <a:schemeClr val="bg1"/>
                            </a:solidFill>
                            <a:latin typeface="Cambria Math" panose="02040503050406030204" pitchFamily="18" charset="0"/>
                          </a:rPr>
                        </m:ctrlPr>
                      </m:fPr>
                      <m:num>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𝐿</m:t>
                            </m:r>
                          </m:sub>
                        </m:sSub>
                      </m:num>
                      <m:den>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𝐿</m:t>
                            </m:r>
                          </m:sub>
                        </m:sSub>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𝑟</m:t>
                            </m:r>
                          </m:e>
                          <m:sub>
                            <m:r>
                              <a:rPr lang="pt-BR" sz="2000" b="0" i="1" smtClean="0">
                                <a:solidFill>
                                  <a:schemeClr val="bg1"/>
                                </a:solidFill>
                                <a:latin typeface="Cambria Math" panose="02040503050406030204" pitchFamily="18" charset="0"/>
                              </a:rPr>
                              <m:t>𝑜</m:t>
                            </m:r>
                          </m:sub>
                        </m:sSub>
                        <m:r>
                          <a:rPr lang="pt-BR" sz="2000" b="0" i="1" smtClean="0">
                            <a:solidFill>
                              <a:schemeClr val="bg1"/>
                            </a:solidFill>
                            <a:latin typeface="Cambria Math" panose="02040503050406030204" pitchFamily="18" charset="0"/>
                          </a:rPr>
                          <m:t>+</m:t>
                        </m:r>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𝐴</m:t>
                            </m:r>
                          </m:e>
                          <m:sub>
                            <m:r>
                              <a:rPr lang="pt-BR" sz="2000" b="0" i="1" smtClean="0">
                                <a:solidFill>
                                  <a:schemeClr val="bg1"/>
                                </a:solidFill>
                                <a:latin typeface="Cambria Math" panose="02040503050406030204" pitchFamily="18" charset="0"/>
                              </a:rPr>
                              <m:t>𝑣𝑜</m:t>
                            </m:r>
                          </m:sub>
                        </m:sSub>
                        <m:sSub>
                          <m:sSubPr>
                            <m:ctrlPr>
                              <a:rPr lang="pt-BR" sz="2000" b="0" i="1" smtClean="0">
                                <a:solidFill>
                                  <a:schemeClr val="bg1"/>
                                </a:solidFill>
                                <a:latin typeface="Cambria Math" panose="02040503050406030204" pitchFamily="18" charset="0"/>
                              </a:rPr>
                            </m:ctrlPr>
                          </m:sSubPr>
                          <m:e>
                            <m:r>
                              <a:rPr lang="pt-BR" sz="2000" b="0" i="1" smtClean="0">
                                <a:solidFill>
                                  <a:schemeClr val="bg1"/>
                                </a:solidFill>
                                <a:latin typeface="Cambria Math" panose="02040503050406030204" pitchFamily="18" charset="0"/>
                              </a:rPr>
                              <m:t>𝑅</m:t>
                            </m:r>
                          </m:e>
                          <m:sub>
                            <m:r>
                              <a:rPr lang="pt-BR" sz="2000" b="0" i="1" smtClean="0">
                                <a:solidFill>
                                  <a:schemeClr val="bg1"/>
                                </a:solidFill>
                                <a:latin typeface="Cambria Math" panose="02040503050406030204" pitchFamily="18" charset="0"/>
                              </a:rPr>
                              <m:t>𝑆</m:t>
                            </m:r>
                          </m:sub>
                        </m:sSub>
                      </m:den>
                    </m:f>
                  </m:oMath>
                </a14:m>
                <a:r>
                  <a:rPr lang="pt-BR" sz="2000" dirty="0" smtClean="0">
                    <a:solidFill>
                      <a:schemeClr val="bg1"/>
                    </a:solidFill>
                  </a:rPr>
                  <a:t> </a:t>
                </a:r>
                <a:r>
                  <a:rPr lang="pt-BR" sz="2000" smtClean="0">
                    <a:solidFill>
                      <a:schemeClr val="bg1"/>
                    </a:solidFill>
                  </a:rPr>
                  <a:t>(ganho de tensão elevado).</a:t>
                </a:r>
                <a:endParaRPr lang="pt-BR" sz="2000" dirty="0" smtClean="0">
                  <a:solidFill>
                    <a:schemeClr val="bg1"/>
                  </a:solidFill>
                </a:endParaRPr>
              </a:p>
            </p:txBody>
          </p:sp>
        </mc:Choice>
        <mc:Fallback>
          <p:sp>
            <p:nvSpPr>
              <p:cNvPr id="4" name="CaixaDeTexto 3"/>
              <p:cNvSpPr txBox="1">
                <a:spLocks noRot="1" noChangeAspect="1" noMove="1" noResize="1" noEditPoints="1" noAdjustHandles="1" noChangeArrowheads="1" noChangeShapeType="1" noTextEdit="1"/>
              </p:cNvSpPr>
              <p:nvPr/>
            </p:nvSpPr>
            <p:spPr bwMode="auto">
              <a:xfrm>
                <a:off x="1763688" y="1052736"/>
                <a:ext cx="7200800" cy="5292090"/>
              </a:xfrm>
              <a:prstGeom prst="rect">
                <a:avLst/>
              </a:prstGeom>
              <a:blipFill rotWithShape="0">
                <a:blip r:embed="rId2"/>
                <a:stretch>
                  <a:fillRect l="-846" t="-9447" r="-423" b="-1152"/>
                </a:stretch>
              </a:blipFill>
              <a:ln>
                <a:noFill/>
              </a:ln>
              <a:extLst/>
            </p:spPr>
            <p:txBody>
              <a:bodyPr/>
              <a:lstStyle/>
              <a:p>
                <a:r>
                  <a:rPr lang="pt-BR">
                    <a:noFill/>
                  </a:rPr>
                  <a:t> </a:t>
                </a:r>
              </a:p>
            </p:txBody>
          </p:sp>
        </mc:Fallback>
      </mc:AlternateContent>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752600"/>
            <a:ext cx="672465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3" name="CaixaDeTexto 2"/>
              <p:cNvSpPr txBox="1"/>
              <p:nvPr/>
            </p:nvSpPr>
            <p:spPr bwMode="auto">
              <a:xfrm>
                <a:off x="1763688" y="332656"/>
                <a:ext cx="4176464" cy="1200329"/>
              </a:xfrm>
              <a:prstGeom prst="rect">
                <a:avLst/>
              </a:prstGeom>
              <a:noFill/>
              <a:ln>
                <a:noFill/>
              </a:ln>
              <a:extLst/>
            </p:spPr>
            <p:txBody>
              <a:bodyPr wrap="square" rtlCol="0">
                <a:spAutoFit/>
              </a:bodyPr>
              <a:lstStyle/>
              <a:p>
                <a:r>
                  <a:rPr lang="pt-BR" b="1" dirty="0" smtClean="0">
                    <a:solidFill>
                      <a:schemeClr val="bg1"/>
                    </a:solidFill>
                  </a:rPr>
                  <a:t>Amplificador Porta Comum</a:t>
                </a:r>
              </a:p>
              <a:p>
                <a:endParaRPr lang="pt-BR" b="1" dirty="0">
                  <a:solidFill>
                    <a:schemeClr val="bg1"/>
                  </a:solidFill>
                </a:endParaRPr>
              </a:p>
              <a:p>
                <a:r>
                  <a:rPr lang="pt-BR" b="1" dirty="0" smtClean="0">
                    <a:solidFill>
                      <a:schemeClr val="bg1"/>
                    </a:solidFill>
                  </a:rPr>
                  <a:t>Resistência de saída </a:t>
                </a:r>
                <a14:m>
                  <m:oMath xmlns:m="http://schemas.openxmlformats.org/officeDocument/2006/math">
                    <m:sSub>
                      <m:sSubPr>
                        <m:ctrlPr>
                          <a:rPr lang="pt-BR" b="1" i="1" smtClean="0">
                            <a:solidFill>
                              <a:schemeClr val="bg1"/>
                            </a:solidFill>
                            <a:latin typeface="Cambria Math" panose="02040503050406030204" pitchFamily="18" charset="0"/>
                          </a:rPr>
                        </m:ctrlPr>
                      </m:sSubPr>
                      <m:e>
                        <m:r>
                          <a:rPr lang="pt-BR" b="1" i="1" smtClean="0">
                            <a:solidFill>
                              <a:schemeClr val="bg1"/>
                            </a:solidFill>
                            <a:latin typeface="Cambria Math" panose="02040503050406030204" pitchFamily="18" charset="0"/>
                          </a:rPr>
                          <m:t>𝑹</m:t>
                        </m:r>
                      </m:e>
                      <m:sub>
                        <m:r>
                          <a:rPr lang="pt-BR" b="1" i="1" smtClean="0">
                            <a:solidFill>
                              <a:schemeClr val="bg1"/>
                            </a:solidFill>
                            <a:latin typeface="Cambria Math" panose="02040503050406030204" pitchFamily="18" charset="0"/>
                          </a:rPr>
                          <m:t>𝒐𝒖𝒕</m:t>
                        </m:r>
                      </m:sub>
                    </m:sSub>
                  </m:oMath>
                </a14:m>
                <a:endParaRPr lang="pt-BR" b="1" dirty="0" smtClean="0">
                  <a:solidFill>
                    <a:schemeClr val="bg1"/>
                  </a:solidFill>
                </a:endParaRPr>
              </a:p>
            </p:txBody>
          </p:sp>
        </mc:Choice>
        <mc:Fallback>
          <p:sp>
            <p:nvSpPr>
              <p:cNvPr id="3" name="CaixaDeTexto 2"/>
              <p:cNvSpPr txBox="1">
                <a:spLocks noRot="1" noChangeAspect="1" noMove="1" noResize="1" noEditPoints="1" noAdjustHandles="1" noChangeArrowheads="1" noChangeShapeType="1" noTextEdit="1"/>
              </p:cNvSpPr>
              <p:nvPr/>
            </p:nvSpPr>
            <p:spPr bwMode="auto">
              <a:xfrm>
                <a:off x="1763688" y="332656"/>
                <a:ext cx="4176464" cy="1200329"/>
              </a:xfrm>
              <a:prstGeom prst="rect">
                <a:avLst/>
              </a:prstGeom>
              <a:blipFill rotWithShape="0">
                <a:blip r:embed="rId3"/>
                <a:stretch>
                  <a:fillRect l="-2190" t="-4082" b="-11224"/>
                </a:stretch>
              </a:blipFill>
              <a:ln>
                <a:noFill/>
              </a:ln>
              <a:extLst/>
            </p:spPr>
            <p:txBody>
              <a:bodyPr/>
              <a:lstStyle/>
              <a:p>
                <a:r>
                  <a:rPr lang="pt-BR">
                    <a:noFill/>
                  </a:rPr>
                  <a:t> </a:t>
                </a:r>
              </a:p>
            </p:txBody>
          </p:sp>
        </mc:Fallback>
      </mc:AlternateContent>
    </p:spTree>
    <p:extLst>
      <p:ext uri="{BB962C8B-B14F-4D97-AF65-F5344CB8AC3E}">
        <p14:creationId xmlns:p14="http://schemas.microsoft.com/office/powerpoint/2010/main" val="34253250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038" y="1597025"/>
            <a:ext cx="4729162" cy="442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aixaDeTexto 1"/>
          <p:cNvSpPr txBox="1">
            <a:spLocks noChangeArrowheads="1"/>
          </p:cNvSpPr>
          <p:nvPr/>
        </p:nvSpPr>
        <p:spPr bwMode="auto">
          <a:xfrm>
            <a:off x="1619250" y="1671638"/>
            <a:ext cx="7345363"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 typeface="Arial" panose="020B0604020202020204" pitchFamily="34" charset="0"/>
              <a:buChar char="•"/>
            </a:pPr>
            <a:r>
              <a:rPr lang="pt-BR" altLang="pt-BR" dirty="0">
                <a:solidFill>
                  <a:schemeClr val="bg1"/>
                </a:solidFill>
              </a:rPr>
              <a:t>Ainda mais, arranjos de transistores podem ser casados (ou, mais genericamente, feitos para ter determinadas relações de tamanho), para realizar blocos úteis, tais como espelhos de corrente, por exemplo.</a:t>
            </a:r>
          </a:p>
          <a:p>
            <a:pPr eaLnBrk="1" hangingPunct="1">
              <a:buFont typeface="Arial" panose="020B0604020202020204" pitchFamily="34" charset="0"/>
              <a:buChar char="•"/>
            </a:pPr>
            <a:r>
              <a:rPr lang="pt-BR" altLang="pt-BR" dirty="0">
                <a:solidFill>
                  <a:schemeClr val="bg1"/>
                </a:solidFill>
              </a:rPr>
              <a:t>Deve-se mencionar que para poder encapsular um grande número de dispositivos numa pastilha de CI, a tendência tem sido a de diminuir as suas dimensões. No momento desta tradução (2006) estão em uso tecnologias de processos CMOS capazes de produzir dispositivos com comprimento mínimo do canal de 0,05 µm, os quais precisam operar com fontes de tensão </a:t>
            </a:r>
            <a:r>
              <a:rPr lang="pt-BR" altLang="pt-BR" dirty="0" smtClean="0">
                <a:solidFill>
                  <a:schemeClr val="bg1"/>
                </a:solidFill>
              </a:rPr>
              <a:t>DC </a:t>
            </a:r>
            <a:r>
              <a:rPr lang="pt-BR" altLang="pt-BR" dirty="0">
                <a:solidFill>
                  <a:schemeClr val="bg1"/>
                </a:solidFill>
              </a:rPr>
              <a:t>próximas de 0,5 V. Isso reduz a dissipação de potência, mas também traz vários desafios.</a:t>
            </a:r>
          </a:p>
        </p:txBody>
      </p:sp>
      <p:sp>
        <p:nvSpPr>
          <p:cNvPr id="8195" name="CaixaDeTexto 2"/>
          <p:cNvSpPr txBox="1">
            <a:spLocks noChangeArrowheads="1"/>
          </p:cNvSpPr>
          <p:nvPr/>
        </p:nvSpPr>
        <p:spPr bwMode="auto">
          <a:xfrm>
            <a:off x="1835150" y="981075"/>
            <a:ext cx="6985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pt-BR" altLang="pt-BR" sz="3200" b="1">
                <a:solidFill>
                  <a:schemeClr val="bg1"/>
                </a:solidFill>
              </a:rPr>
              <a:t>6.1 FILOSOFIA DE PROJETO DE CI</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2392363"/>
            <a:ext cx="7410450" cy="207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aixaDeTexto 1"/>
          <p:cNvSpPr txBox="1">
            <a:spLocks noChangeArrowheads="1"/>
          </p:cNvSpPr>
          <p:nvPr/>
        </p:nvSpPr>
        <p:spPr bwMode="auto">
          <a:xfrm>
            <a:off x="1619250" y="1412776"/>
            <a:ext cx="734536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 typeface="Arial" panose="020B0604020202020204" pitchFamily="34" charset="0"/>
              <a:buChar char="•"/>
            </a:pPr>
            <a:r>
              <a:rPr lang="pt-BR" altLang="pt-BR" dirty="0">
                <a:solidFill>
                  <a:schemeClr val="bg1"/>
                </a:solidFill>
              </a:rPr>
              <a:t>Por exemplo, tais transistores MOS devem operar com </a:t>
            </a:r>
            <a:r>
              <a:rPr lang="pt-BR" altLang="pt-BR" dirty="0" err="1">
                <a:solidFill>
                  <a:schemeClr val="bg1"/>
                </a:solidFill>
              </a:rPr>
              <a:t>sobretensões</a:t>
            </a:r>
            <a:r>
              <a:rPr lang="pt-BR" altLang="pt-BR" dirty="0">
                <a:solidFill>
                  <a:schemeClr val="bg1"/>
                </a:solidFill>
              </a:rPr>
              <a:t> </a:t>
            </a:r>
            <a:r>
              <a:rPr lang="pt-BR" altLang="pt-BR" dirty="0" smtClean="0">
                <a:solidFill>
                  <a:schemeClr val="bg1"/>
                </a:solidFill>
              </a:rPr>
              <a:t>(V</a:t>
            </a:r>
            <a:r>
              <a:rPr lang="pt-BR" altLang="pt-BR" baseline="-25000" dirty="0" smtClean="0">
                <a:solidFill>
                  <a:schemeClr val="bg1"/>
                </a:solidFill>
              </a:rPr>
              <a:t>OV</a:t>
            </a:r>
            <a:r>
              <a:rPr lang="pt-BR" altLang="pt-BR" dirty="0" smtClean="0">
                <a:solidFill>
                  <a:schemeClr val="bg1"/>
                </a:solidFill>
              </a:rPr>
              <a:t>) de </a:t>
            </a:r>
            <a:r>
              <a:rPr lang="pt-BR" altLang="pt-BR" dirty="0">
                <a:solidFill>
                  <a:schemeClr val="bg1"/>
                </a:solidFill>
              </a:rPr>
              <a:t>apenas 0,1 V, ou em torno disso.</a:t>
            </a:r>
          </a:p>
          <a:p>
            <a:pPr eaLnBrk="1" hangingPunct="1">
              <a:buFont typeface="Arial" panose="020B0604020202020204" pitchFamily="34" charset="0"/>
              <a:buChar char="•"/>
            </a:pPr>
            <a:r>
              <a:rPr lang="pt-BR" altLang="pt-BR" dirty="0">
                <a:solidFill>
                  <a:schemeClr val="bg1"/>
                </a:solidFill>
              </a:rPr>
              <a:t>O circuito amplificador MOS que iremos estudar será projetado quase totalmente usando MOSFET de ambas as polaridades, isto é, NMOS e PMOS, que estão prontamente disponíveis na tecnologia CMOS. </a:t>
            </a:r>
          </a:p>
          <a:p>
            <a:pPr eaLnBrk="1" hangingPunct="1">
              <a:buFont typeface="Arial" panose="020B0604020202020204" pitchFamily="34" charset="0"/>
              <a:buChar char="•"/>
            </a:pPr>
            <a:r>
              <a:rPr lang="pt-BR" altLang="pt-BR" dirty="0">
                <a:solidFill>
                  <a:schemeClr val="bg1"/>
                </a:solidFill>
              </a:rPr>
              <a:t>CMOS é a tecnologia mais usada hoje em dia, tanto para </a:t>
            </a:r>
            <a:r>
              <a:rPr lang="pt-BR" altLang="pt-BR" dirty="0" err="1">
                <a:solidFill>
                  <a:schemeClr val="bg1"/>
                </a:solidFill>
              </a:rPr>
              <a:t>CIs</a:t>
            </a:r>
            <a:r>
              <a:rPr lang="pt-BR" altLang="pt-BR" dirty="0">
                <a:solidFill>
                  <a:schemeClr val="bg1"/>
                </a:solidFill>
              </a:rPr>
              <a:t> analógicos quanto digitais. </a:t>
            </a:r>
          </a:p>
          <a:p>
            <a:pPr eaLnBrk="1" hangingPunct="1">
              <a:buFont typeface="Arial" panose="020B0604020202020204" pitchFamily="34" charset="0"/>
              <a:buChar char="•"/>
            </a:pPr>
            <a:r>
              <a:rPr lang="pt-BR" altLang="pt-BR" dirty="0">
                <a:solidFill>
                  <a:schemeClr val="bg1"/>
                </a:solidFill>
              </a:rPr>
              <a:t>Porém, </a:t>
            </a:r>
            <a:r>
              <a:rPr lang="pt-BR" altLang="pt-BR" dirty="0" err="1">
                <a:solidFill>
                  <a:schemeClr val="bg1"/>
                </a:solidFill>
              </a:rPr>
              <a:t>CIs</a:t>
            </a:r>
            <a:r>
              <a:rPr lang="pt-BR" altLang="pt-BR" dirty="0">
                <a:solidFill>
                  <a:schemeClr val="bg1"/>
                </a:solidFill>
              </a:rPr>
              <a:t> bipolares ainda oferecem oportunidades para o engenheiro de projeto analógico. É o caso de circuitos de propósito geral, como os amplificadores operacionais, utilizados como blocos em projetos discretos </a:t>
            </a:r>
            <a:r>
              <a:rPr lang="pt-BR" altLang="pt-BR" dirty="0" smtClean="0">
                <a:solidFill>
                  <a:schemeClr val="bg1"/>
                </a:solidFill>
              </a:rPr>
              <a:t>(chips montados </a:t>
            </a:r>
            <a:r>
              <a:rPr lang="pt-BR" altLang="pt-BR" dirty="0">
                <a:solidFill>
                  <a:schemeClr val="bg1"/>
                </a:solidFill>
              </a:rPr>
              <a:t>em placas, não parte de um </a:t>
            </a:r>
            <a:r>
              <a:rPr lang="pt-BR" altLang="pt-BR" dirty="0" smtClean="0">
                <a:solidFill>
                  <a:schemeClr val="bg1"/>
                </a:solidFill>
              </a:rPr>
              <a:t>chip único).</a:t>
            </a:r>
            <a:endParaRPr lang="pt-BR" altLang="pt-BR" dirty="0">
              <a:solidFill>
                <a:schemeClr val="bg1"/>
              </a:solidFill>
            </a:endParaRPr>
          </a:p>
        </p:txBody>
      </p:sp>
      <p:sp>
        <p:nvSpPr>
          <p:cNvPr id="9219" name="CaixaDeTexto 2"/>
          <p:cNvSpPr txBox="1">
            <a:spLocks noChangeArrowheads="1"/>
          </p:cNvSpPr>
          <p:nvPr/>
        </p:nvSpPr>
        <p:spPr bwMode="auto">
          <a:xfrm>
            <a:off x="1835150" y="836712"/>
            <a:ext cx="6985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pt-BR" altLang="pt-BR" sz="3200" b="1" dirty="0">
                <a:solidFill>
                  <a:schemeClr val="bg1"/>
                </a:solidFill>
              </a:rPr>
              <a:t>6.1 FILOSOFIA DE PROJETO DE CI</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aixaDeTexto 1"/>
          <p:cNvSpPr txBox="1">
            <a:spLocks noChangeArrowheads="1"/>
          </p:cNvSpPr>
          <p:nvPr/>
        </p:nvSpPr>
        <p:spPr bwMode="auto">
          <a:xfrm>
            <a:off x="1619250" y="1671638"/>
            <a:ext cx="7345363"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 typeface="Arial" panose="020B0604020202020204" pitchFamily="34" charset="0"/>
              <a:buChar char="•"/>
            </a:pPr>
            <a:r>
              <a:rPr lang="pt-BR" altLang="pt-BR" dirty="0">
                <a:solidFill>
                  <a:schemeClr val="bg1"/>
                </a:solidFill>
              </a:rPr>
              <a:t>Também, circuitos bipolares podem fornecer correntes de saída muito maiores, e são preferidos para certas aplicações, como na indústria automotiva, por sua alta confiabilidade sob condições ambientais severas. </a:t>
            </a:r>
          </a:p>
          <a:p>
            <a:pPr eaLnBrk="1" hangingPunct="1">
              <a:buFont typeface="Arial" panose="020B0604020202020204" pitchFamily="34" charset="0"/>
              <a:buChar char="•"/>
            </a:pPr>
            <a:r>
              <a:rPr lang="pt-BR" altLang="pt-BR" dirty="0">
                <a:solidFill>
                  <a:schemeClr val="bg1"/>
                </a:solidFill>
              </a:rPr>
              <a:t>Por fim, circuitos bipolares podem ser combinados com CMOS de formas </a:t>
            </a:r>
            <a:r>
              <a:rPr lang="pt-BR" altLang="pt-BR" dirty="0" err="1">
                <a:solidFill>
                  <a:schemeClr val="bg1"/>
                </a:solidFill>
              </a:rPr>
              <a:t>inovativas</a:t>
            </a:r>
            <a:r>
              <a:rPr lang="pt-BR" altLang="pt-BR" dirty="0">
                <a:solidFill>
                  <a:schemeClr val="bg1"/>
                </a:solidFill>
              </a:rPr>
              <a:t> e excitantes (tecnologia </a:t>
            </a:r>
            <a:r>
              <a:rPr lang="pt-BR" altLang="pt-BR" dirty="0" err="1">
                <a:solidFill>
                  <a:schemeClr val="bg1"/>
                </a:solidFill>
              </a:rPr>
              <a:t>BiCMOS</a:t>
            </a:r>
            <a:r>
              <a:rPr lang="pt-BR" altLang="pt-BR" dirty="0">
                <a:solidFill>
                  <a:schemeClr val="bg1"/>
                </a:solidFill>
              </a:rPr>
              <a:t>).</a:t>
            </a:r>
          </a:p>
        </p:txBody>
      </p:sp>
      <p:sp>
        <p:nvSpPr>
          <p:cNvPr id="10243" name="CaixaDeTexto 2"/>
          <p:cNvSpPr txBox="1">
            <a:spLocks noChangeArrowheads="1"/>
          </p:cNvSpPr>
          <p:nvPr/>
        </p:nvSpPr>
        <p:spPr bwMode="auto">
          <a:xfrm>
            <a:off x="1835150" y="981075"/>
            <a:ext cx="6985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pt-BR" altLang="pt-BR" sz="3200" b="1">
                <a:solidFill>
                  <a:schemeClr val="bg1"/>
                </a:solidFill>
              </a:rPr>
              <a:t>6.1 FILOSOFIA DE PROJETO DE CI</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Estrutura padrão">
  <a:themeElements>
    <a:clrScheme name="Estrutura padrã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trutura padrão">
      <a:majorFont>
        <a:latin typeface="Verdana"/>
        <a:ea typeface=""/>
        <a:cs typeface=""/>
      </a:majorFont>
      <a:minorFont>
        <a:latin typeface="Times New Roman"/>
        <a:ea typeface=""/>
        <a:cs typeface=""/>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blipFill rotWithShape="0">
          <a:blip xmlns:r="http://schemas.openxmlformats.org/officeDocument/2006/relationships" r:embed="rId1"/>
          <a:stretch>
            <a:fillRect l="-1162" t="-2111" r="-498" b="-5013"/>
          </a:stretch>
        </a:blipFill>
        <a:ln>
          <a:noFill/>
        </a:ln>
        <a:extLst>
          <a:ext uri="{91240B29-F687-4F45-9708-019B960494DF}">
            <a14:hiddenLine xmlns:a14="http://schemas.microsoft.com/office/drawing/2010/main" w="9525">
              <a:solidFill>
                <a:srgbClr val="000000"/>
              </a:solidFill>
              <a:miter lim="800000"/>
              <a:headEnd/>
              <a:tailEnd/>
            </a14:hiddenLine>
          </a:ext>
        </a:extLst>
      </a:spPr>
      <a:bodyPr wrap="square" rtlCol="0">
        <a:spAutoFit/>
      </a:bodyPr>
      <a:lstStyle>
        <a:defPPr>
          <a:defRPr dirty="0" smtClean="0">
            <a:noFill/>
          </a:defRPr>
        </a:defPPr>
      </a:lstStyle>
    </a:txDef>
  </a:objectDefaults>
  <a:extraClrSchemeLst>
    <a:extraClrScheme>
      <a:clrScheme name="Estrutura padrã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strutura padrã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strutura padrã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strutura padrã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strutura padrã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strutura padrã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strutura padrã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1708</TotalTime>
  <Words>2660</Words>
  <Application>Microsoft Office PowerPoint</Application>
  <PresentationFormat>Apresentação na tela (4:3)</PresentationFormat>
  <Paragraphs>254</Paragraphs>
  <Slides>70</Slides>
  <Notes>7</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70</vt:i4>
      </vt:variant>
    </vt:vector>
  </HeadingPairs>
  <TitlesOfParts>
    <vt:vector size="77" baseType="lpstr">
      <vt:lpstr>SimSun</vt:lpstr>
      <vt:lpstr>Arial</vt:lpstr>
      <vt:lpstr>Calibri</vt:lpstr>
      <vt:lpstr>Cambria Math</vt:lpstr>
      <vt:lpstr>Times New Roman</vt:lpstr>
      <vt:lpstr>Verdana</vt:lpstr>
      <vt:lpstr>Estrutura padrão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6.3 Polarização em CIs – Fontes de corrente, Espelhos de corrente e Circuitos direcionadores de corrente</vt:lpstr>
      <vt:lpstr>6.3.1 A fonte de corrente básica com MOSFET</vt:lpstr>
      <vt:lpstr>6.3.1 A fonte de corrente básica com MOSFET</vt:lpstr>
      <vt:lpstr>6.3.1 A fonte de corrente básica com MOSFET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MaZZo Graphics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MaZZo</dc:creator>
  <cp:lastModifiedBy>Mário Sarcinelli Filho</cp:lastModifiedBy>
  <cp:revision>196</cp:revision>
  <dcterms:created xsi:type="dcterms:W3CDTF">2007-11-04T15:47:04Z</dcterms:created>
  <dcterms:modified xsi:type="dcterms:W3CDTF">2017-09-15T12:22:55Z</dcterms:modified>
</cp:coreProperties>
</file>